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8FA03A-A2BD-43C6-97D1-B5B52CA8188A}"/>
              </a:ext>
            </a:extLst>
          </p:cNvPr>
          <p:cNvSpPr>
            <a:spLocks noGrp="1"/>
          </p:cNvSpPr>
          <p:nvPr>
            <p:ph type="ctrTitle"/>
          </p:nvPr>
        </p:nvSpPr>
        <p:spPr/>
        <p:txBody>
          <a:bodyPr/>
          <a:lstStyle/>
          <a:p>
            <a:r>
              <a:rPr lang="en-US" sz="2000" dirty="0">
                <a:latin typeface="Times New Roman" panose="02020603050405020304" pitchFamily="18" charset="0"/>
                <a:cs typeface="Times New Roman" panose="02020603050405020304" pitchFamily="18" charset="0"/>
              </a:rPr>
              <a:t>PROIECT DE AN LA TMPS</a:t>
            </a:r>
            <a:endParaRPr lang="ru-RU" sz="2000" dirty="0"/>
          </a:p>
        </p:txBody>
      </p:sp>
      <p:sp>
        <p:nvSpPr>
          <p:cNvPr id="3" name="Подзаголовок 2">
            <a:extLst>
              <a:ext uri="{FF2B5EF4-FFF2-40B4-BE49-F238E27FC236}">
                <a16:creationId xmlns:a16="http://schemas.microsoft.com/office/drawing/2014/main" id="{DA538A12-47A4-4E5C-B93D-BB5F389E78FD}"/>
              </a:ext>
            </a:extLst>
          </p:cNvPr>
          <p:cNvSpPr>
            <a:spLocks noGrp="1"/>
          </p:cNvSpPr>
          <p:nvPr>
            <p:ph type="subTitle" idx="1"/>
          </p:nvPr>
        </p:nvSpPr>
        <p:spPr/>
        <p:txBody>
          <a:bodyPr/>
          <a:lstStyle/>
          <a:p>
            <a:r>
              <a:rPr lang="en-US" sz="1800">
                <a:effectLst/>
                <a:latin typeface="Times New Roman" panose="02020603050405020304" pitchFamily="18" charset="0"/>
                <a:ea typeface="Calibri" panose="020F0502020204030204" pitchFamily="34" charset="0"/>
                <a:cs typeface="Times New Roman" panose="02020603050405020304" pitchFamily="18" charset="0"/>
              </a:rPr>
              <a:t>Tema: </a:t>
            </a:r>
            <a:r>
              <a:rPr lang="ru-RU" sz="1800">
                <a:effectLst/>
                <a:latin typeface="Times New Roman" panose="02020603050405020304" pitchFamily="18" charset="0"/>
                <a:ea typeface="Calibri" panose="020F0502020204030204" pitchFamily="34" charset="0"/>
                <a:cs typeface="Times New Roman" panose="02020603050405020304" pitchFamily="18" charset="0"/>
              </a:rPr>
              <a:t>Un sistem de administrarea</a:t>
            </a:r>
            <a:r>
              <a:rPr lang="en-US" sz="1800">
                <a:effectLst/>
                <a:latin typeface="Times New Roman" panose="02020603050405020304" pitchFamily="18" charset="0"/>
                <a:ea typeface="Calibri" panose="020F0502020204030204" pitchFamily="34" charset="0"/>
                <a:cs typeface="Times New Roman" panose="02020603050405020304" pitchFamily="18" charset="0"/>
              </a:rPr>
              <a:t> a</a:t>
            </a:r>
            <a:r>
              <a:rPr lang="ru-RU" sz="1800">
                <a:effectLst/>
                <a:latin typeface="Times New Roman" panose="02020603050405020304" pitchFamily="18" charset="0"/>
                <a:ea typeface="Calibri" panose="020F0502020204030204" pitchFamily="34" charset="0"/>
                <a:cs typeface="Times New Roman" panose="02020603050405020304" pitchFamily="18" charset="0"/>
              </a:rPr>
              <a:t> filmilor</a:t>
            </a:r>
            <a:r>
              <a:rPr lang="en-US" sz="180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a:latin typeface="Times New Roman" panose="02020603050405020304" pitchFamily="18" charset="0"/>
              <a:cs typeface="Times New Roman" panose="02020603050405020304" pitchFamily="18" charset="0"/>
            </a:endParaRPr>
          </a:p>
          <a:p>
            <a:endParaRPr lang="ru-RU" dirty="0"/>
          </a:p>
        </p:txBody>
      </p:sp>
      <p:sp>
        <p:nvSpPr>
          <p:cNvPr id="5" name="TextBox 4">
            <a:extLst>
              <a:ext uri="{FF2B5EF4-FFF2-40B4-BE49-F238E27FC236}">
                <a16:creationId xmlns:a16="http://schemas.microsoft.com/office/drawing/2014/main" id="{9701B54C-82E9-43C3-AA7D-F44B31788042}"/>
              </a:ext>
            </a:extLst>
          </p:cNvPr>
          <p:cNvSpPr txBox="1"/>
          <p:nvPr/>
        </p:nvSpPr>
        <p:spPr>
          <a:xfrm>
            <a:off x="5843727" y="4880000"/>
            <a:ext cx="6094520" cy="369332"/>
          </a:xfrm>
          <a:prstGeom prst="rect">
            <a:avLst/>
          </a:prstGeom>
          <a:noFill/>
        </p:spPr>
        <p:txBody>
          <a:bodyPr wrap="square">
            <a:spAutoFit/>
          </a:bodyPr>
          <a:lstStyle/>
          <a:p>
            <a:r>
              <a:rPr lang="ru-RU" dirty="0" err="1"/>
              <a:t>Realizat</a:t>
            </a:r>
            <a:r>
              <a:rPr lang="ru-RU" dirty="0"/>
              <a:t> </a:t>
            </a:r>
            <a:r>
              <a:rPr lang="ru-RU" dirty="0" err="1"/>
              <a:t>de</a:t>
            </a:r>
            <a:r>
              <a:rPr lang="ru-RU" dirty="0"/>
              <a:t> : </a:t>
            </a:r>
            <a:r>
              <a:rPr lang="en-US" dirty="0" err="1"/>
              <a:t>st</a:t>
            </a:r>
            <a:r>
              <a:rPr lang="en-US" dirty="0"/>
              <a:t> grup,TI-204,</a:t>
            </a:r>
            <a:r>
              <a:rPr lang="ru-RU" dirty="0" err="1"/>
              <a:t>Catărău</a:t>
            </a:r>
            <a:r>
              <a:rPr lang="ru-RU" dirty="0"/>
              <a:t> Valeriu</a:t>
            </a:r>
          </a:p>
        </p:txBody>
      </p:sp>
    </p:spTree>
    <p:extLst>
      <p:ext uri="{BB962C8B-B14F-4D97-AF65-F5344CB8AC3E}">
        <p14:creationId xmlns:p14="http://schemas.microsoft.com/office/powerpoint/2010/main" val="3800349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5E72BA-015D-41BE-A688-DE72991A91B4}"/>
              </a:ext>
            </a:extLst>
          </p:cNvPr>
          <p:cNvSpPr txBox="1"/>
          <p:nvPr/>
        </p:nvSpPr>
        <p:spPr>
          <a:xfrm>
            <a:off x="801209" y="1626653"/>
            <a:ext cx="6094520" cy="2739661"/>
          </a:xfrm>
          <a:prstGeom prst="rect">
            <a:avLst/>
          </a:prstGeom>
          <a:noFill/>
        </p:spPr>
        <p:txBody>
          <a:bodyPr wrap="square">
            <a:spAutoFit/>
          </a:bodyPr>
          <a:lstStyle/>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MovieFacade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reprezintă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fațada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către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Are un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tip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reprezintă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film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asociat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fațada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Constructorul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primește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stochează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membrul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publică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getFullInfo</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responsabilă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obținerea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informațiilor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complete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despre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film.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Aceasta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returnează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caractere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formatat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conține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titlul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descrierea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ratingul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filmului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C9913E-0603-4E75-B1D2-5816D0560619}"/>
              </a:ext>
            </a:extLst>
          </p:cNvPr>
          <p:cNvPicPr>
            <a:picLocks noChangeAspect="1"/>
          </p:cNvPicPr>
          <p:nvPr/>
        </p:nvPicPr>
        <p:blipFill>
          <a:blip r:embed="rId2"/>
          <a:stretch>
            <a:fillRect/>
          </a:stretch>
        </p:blipFill>
        <p:spPr>
          <a:xfrm>
            <a:off x="7079062" y="1944832"/>
            <a:ext cx="3200677" cy="2103302"/>
          </a:xfrm>
          <a:prstGeom prst="rect">
            <a:avLst/>
          </a:prstGeom>
        </p:spPr>
      </p:pic>
    </p:spTree>
    <p:extLst>
      <p:ext uri="{BB962C8B-B14F-4D97-AF65-F5344CB8AC3E}">
        <p14:creationId xmlns:p14="http://schemas.microsoft.com/office/powerpoint/2010/main" val="180035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08630167-0AA8-44E2-9851-D07E52E837F1}"/>
              </a:ext>
            </a:extLst>
          </p:cNvPr>
          <p:cNvPicPr>
            <a:picLocks noGrp="1" noChangeAspect="1"/>
          </p:cNvPicPr>
          <p:nvPr>
            <p:ph type="pic" idx="1"/>
          </p:nvPr>
        </p:nvPicPr>
        <p:blipFill>
          <a:blip r:embed="rId2"/>
          <a:srcRect/>
          <a:stretch/>
        </p:blipFill>
        <p:spPr>
          <a:xfrm>
            <a:off x="7048870" y="1233995"/>
            <a:ext cx="4466001" cy="3693109"/>
          </a:xfrm>
        </p:spPr>
      </p:pic>
      <p:sp>
        <p:nvSpPr>
          <p:cNvPr id="4" name="Текст 3">
            <a:extLst>
              <a:ext uri="{FF2B5EF4-FFF2-40B4-BE49-F238E27FC236}">
                <a16:creationId xmlns:a16="http://schemas.microsoft.com/office/drawing/2014/main" id="{061C03A9-D271-4216-8D2B-5AC7D7B610BA}"/>
              </a:ext>
            </a:extLst>
          </p:cNvPr>
          <p:cNvSpPr>
            <a:spLocks noGrp="1"/>
          </p:cNvSpPr>
          <p:nvPr>
            <p:ph type="body" sz="half" idx="2"/>
          </p:nvPr>
        </p:nvSpPr>
        <p:spPr>
          <a:xfrm>
            <a:off x="677129" y="2056946"/>
            <a:ext cx="6241816" cy="2621586"/>
          </a:xfrm>
        </p:spPr>
        <p:txBody>
          <a:bodyPr>
            <a:normAutofit fontScale="92500" lnSpcReduction="10000"/>
          </a:bodyPr>
          <a:lstStyle/>
          <a:p>
            <a:pPr>
              <a:lnSpc>
                <a:spcPct val="107000"/>
              </a:lnSpc>
              <a:spcBef>
                <a:spcPts val="1500"/>
              </a:spcBef>
              <a:spcAft>
                <a:spcPts val="1500"/>
              </a:spcAft>
            </a:pPr>
            <a:r>
              <a:rPr lang="en-US" b="0" i="0" dirty="0">
                <a:solidFill>
                  <a:schemeClr val="tx1"/>
                </a:solidFill>
                <a:effectLst/>
                <a:latin typeface="Times New Roman" panose="02020603050405020304" pitchFamily="18" charset="0"/>
                <a:cs typeface="Times New Roman" panose="02020603050405020304" pitchFamily="18" charset="0"/>
              </a:rPr>
              <a:t>Pattern-ul Decorator </a:t>
            </a:r>
            <a:r>
              <a:rPr lang="en-US" b="0" i="0" dirty="0" err="1">
                <a:solidFill>
                  <a:schemeClr val="tx1"/>
                </a:solidFill>
                <a:effectLst/>
                <a:latin typeface="Times New Roman" panose="02020603050405020304" pitchFamily="18" charset="0"/>
                <a:cs typeface="Times New Roman" panose="02020603050405020304" pitchFamily="18" charset="0"/>
              </a:rPr>
              <a:t>este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utilizat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pentru</a:t>
            </a:r>
            <a:r>
              <a:rPr lang="en-US" b="0" i="0" dirty="0">
                <a:solidFill>
                  <a:schemeClr val="tx1"/>
                </a:solidFill>
                <a:effectLst/>
                <a:latin typeface="Times New Roman" panose="02020603050405020304" pitchFamily="18" charset="0"/>
                <a:cs typeface="Times New Roman" panose="02020603050405020304" pitchFamily="18" charset="0"/>
              </a:rPr>
              <a:t> a </a:t>
            </a:r>
            <a:r>
              <a:rPr lang="en-US" b="0" i="0" dirty="0" err="1">
                <a:solidFill>
                  <a:schemeClr val="tx1"/>
                </a:solidFill>
                <a:effectLst/>
                <a:latin typeface="Times New Roman" panose="02020603050405020304" pitchFamily="18" charset="0"/>
                <a:cs typeface="Times New Roman" panose="02020603050405020304" pitchFamily="18" charset="0"/>
              </a:rPr>
              <a:t>extinde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funcționalitatea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unei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clase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existente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prin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adăugarea</a:t>
            </a:r>
            <a:r>
              <a:rPr lang="en-US" b="0" i="0" dirty="0">
                <a:solidFill>
                  <a:schemeClr val="tx1"/>
                </a:solidFill>
                <a:effectLst/>
                <a:latin typeface="Times New Roman" panose="02020603050405020304" pitchFamily="18" charset="0"/>
                <a:cs typeface="Times New Roman" panose="02020603050405020304" pitchFamily="18" charset="0"/>
              </a:rPr>
              <a:t> de </a:t>
            </a:r>
            <a:r>
              <a:rPr lang="en-US" b="0" i="0" dirty="0" err="1">
                <a:solidFill>
                  <a:schemeClr val="tx1"/>
                </a:solidFill>
                <a:effectLst/>
                <a:latin typeface="Times New Roman" panose="02020603050405020304" pitchFamily="18" charset="0"/>
                <a:cs typeface="Times New Roman" panose="02020603050405020304" pitchFamily="18" charset="0"/>
              </a:rPr>
              <a:t>comportamente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suplimentare</a:t>
            </a:r>
            <a:r>
              <a:rPr lang="en-US" b="0" i="0" dirty="0">
                <a:solidFill>
                  <a:schemeClr val="tx1"/>
                </a:solidFill>
                <a:effectLst/>
                <a:latin typeface="Times New Roman" panose="02020603050405020304" pitchFamily="18" charset="0"/>
                <a:cs typeface="Times New Roman" panose="02020603050405020304" pitchFamily="18" charset="0"/>
              </a:rPr>
              <a:t> la </a:t>
            </a:r>
            <a:r>
              <a:rPr lang="en-US" b="0" i="0" dirty="0" err="1">
                <a:solidFill>
                  <a:schemeClr val="tx1"/>
                </a:solidFill>
                <a:effectLst/>
                <a:latin typeface="Times New Roman" panose="02020603050405020304" pitchFamily="18" charset="0"/>
                <a:cs typeface="Times New Roman" panose="02020603050405020304" pitchFamily="18" charset="0"/>
              </a:rPr>
              <a:t>timpul</a:t>
            </a:r>
            <a:r>
              <a:rPr lang="en-US" b="0" i="0" dirty="0">
                <a:solidFill>
                  <a:schemeClr val="tx1"/>
                </a:solidFill>
                <a:effectLst/>
                <a:latin typeface="Times New Roman" panose="02020603050405020304" pitchFamily="18" charset="0"/>
                <a:cs typeface="Times New Roman" panose="02020603050405020304" pitchFamily="18" charset="0"/>
              </a:rPr>
              <a:t> de </a:t>
            </a:r>
            <a:r>
              <a:rPr lang="en-US" b="0" i="0" dirty="0" err="1">
                <a:solidFill>
                  <a:schemeClr val="tx1"/>
                </a:solidFill>
                <a:effectLst/>
                <a:latin typeface="Times New Roman" panose="02020603050405020304" pitchFamily="18" charset="0"/>
                <a:cs typeface="Times New Roman" panose="02020603050405020304" pitchFamily="18" charset="0"/>
              </a:rPr>
              <a:t>execuție</a:t>
            </a:r>
            <a:r>
              <a:rPr lang="en-US" b="0" i="0" dirty="0">
                <a:solidFill>
                  <a:schemeClr val="tx1"/>
                </a:solidFill>
                <a:effectLst/>
                <a:latin typeface="Times New Roman" panose="02020603050405020304" pitchFamily="18" charset="0"/>
                <a:cs typeface="Times New Roman" panose="02020603050405020304" pitchFamily="18" charset="0"/>
              </a:rPr>
              <a:t>.</a:t>
            </a:r>
            <a:r>
              <a:rPr lang="ro-RO"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două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folosesc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pattern-ul Decorator: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MovieDecorator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MovieRatingDecorator</a:t>
            </a:r>
            <a:r>
              <a:rPr lang="ro-RO"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intermediul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acestor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decorator,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extinde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funcționalitatea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obiectelor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tip film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fără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le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modifica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direct.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adăuga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decoratori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suplimentari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adăuga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comportamente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suplimentare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obiectele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MovieDecorator</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.Astfel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pattern-ul Decorator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permite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adăugarea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comportamente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suplimentare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obiectele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existente</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208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B2BE7EB-F62F-4EFA-9F5A-FB029DC8B93C}"/>
              </a:ext>
            </a:extLst>
          </p:cNvPr>
          <p:cNvPicPr>
            <a:picLocks noChangeAspect="1"/>
          </p:cNvPicPr>
          <p:nvPr/>
        </p:nvPicPr>
        <p:blipFill>
          <a:blip r:embed="rId2"/>
          <a:stretch>
            <a:fillRect/>
          </a:stretch>
        </p:blipFill>
        <p:spPr>
          <a:xfrm>
            <a:off x="7859080" y="1306646"/>
            <a:ext cx="3132091" cy="4244708"/>
          </a:xfrm>
          <a:prstGeom prst="rect">
            <a:avLst/>
          </a:prstGeom>
        </p:spPr>
      </p:pic>
      <p:sp>
        <p:nvSpPr>
          <p:cNvPr id="6" name="TextBox 5">
            <a:extLst>
              <a:ext uri="{FF2B5EF4-FFF2-40B4-BE49-F238E27FC236}">
                <a16:creationId xmlns:a16="http://schemas.microsoft.com/office/drawing/2014/main" id="{DAB7CE9F-3498-4400-BCB6-53BCB737B8FE}"/>
              </a:ext>
            </a:extLst>
          </p:cNvPr>
          <p:cNvSpPr txBox="1"/>
          <p:nvPr/>
        </p:nvSpPr>
        <p:spPr>
          <a:xfrm>
            <a:off x="1005396" y="1167611"/>
            <a:ext cx="6094520" cy="3925113"/>
          </a:xfrm>
          <a:prstGeom prst="rect">
            <a:avLst/>
          </a:prstGeom>
          <a:noFill/>
        </p:spPr>
        <p:txBody>
          <a:bodyPr wrap="square">
            <a:spAutoFit/>
          </a:bodyPr>
          <a:lstStyle/>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MovieDecorator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reprezintă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decoratorul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filme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Are un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tip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reprezintă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film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asociat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decoratorul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getFullInfo</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returnează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informațiile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complete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despre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film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obținute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apelarea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metodei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getFullInfo</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obiectului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MovieRatingDecorator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extinde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MovieDecorator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adaugă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comportamentul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rating al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utilizatorului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informațiile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complete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despre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film. Are un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tip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reprezintă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ratingul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utilizatorului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Suprascrie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getFullInfo</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obține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informațiile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complete ale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filmului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apelarea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metodei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getFullInfo</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clasei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super.getFullInfo</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apoi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adaugă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ratingul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utilizatorului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șirul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returnat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7907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7EDAC8B6-3081-4011-BA83-D0C85ACAE967}"/>
              </a:ext>
            </a:extLst>
          </p:cNvPr>
          <p:cNvPicPr>
            <a:picLocks noGrp="1" noChangeAspect="1"/>
          </p:cNvPicPr>
          <p:nvPr>
            <p:ph type="pic" idx="1"/>
          </p:nvPr>
        </p:nvPicPr>
        <p:blipFill>
          <a:blip r:embed="rId2"/>
          <a:srcRect/>
          <a:stretch/>
        </p:blipFill>
        <p:spPr>
          <a:xfrm>
            <a:off x="8094831" y="2316143"/>
            <a:ext cx="3063347" cy="2225713"/>
          </a:xfrm>
        </p:spPr>
      </p:pic>
      <p:sp>
        <p:nvSpPr>
          <p:cNvPr id="4" name="Текст 3">
            <a:extLst>
              <a:ext uri="{FF2B5EF4-FFF2-40B4-BE49-F238E27FC236}">
                <a16:creationId xmlns:a16="http://schemas.microsoft.com/office/drawing/2014/main" id="{4E48B05D-DCCB-45FD-84AE-2F960470B33C}"/>
              </a:ext>
            </a:extLst>
          </p:cNvPr>
          <p:cNvSpPr>
            <a:spLocks noGrp="1"/>
          </p:cNvSpPr>
          <p:nvPr>
            <p:ph type="body" sz="half" idx="2"/>
          </p:nvPr>
        </p:nvSpPr>
        <p:spPr>
          <a:xfrm>
            <a:off x="1033822" y="2111955"/>
            <a:ext cx="6241816" cy="2912805"/>
          </a:xfrm>
        </p:spPr>
        <p:txBody>
          <a:bodyPr>
            <a:normAutofit/>
          </a:bodyPr>
          <a:lstStyle/>
          <a:p>
            <a:r>
              <a:rPr lang="en-US" b="0" i="0" dirty="0">
                <a:solidFill>
                  <a:schemeClr val="tx1"/>
                </a:solidFill>
                <a:effectLst/>
                <a:latin typeface="Times New Roman" panose="02020603050405020304" pitchFamily="18" charset="0"/>
                <a:cs typeface="Times New Roman" panose="02020603050405020304" pitchFamily="18" charset="0"/>
              </a:rPr>
              <a:t>Pattern-ul Iterator </a:t>
            </a:r>
            <a:r>
              <a:rPr lang="en-US" b="0" i="0" dirty="0" err="1">
                <a:solidFill>
                  <a:schemeClr val="tx1"/>
                </a:solidFill>
                <a:effectLst/>
                <a:latin typeface="Times New Roman" panose="02020603050405020304" pitchFamily="18" charset="0"/>
                <a:cs typeface="Times New Roman" panose="02020603050405020304" pitchFamily="18" charset="0"/>
              </a:rPr>
              <a:t>oferă</a:t>
            </a:r>
            <a:r>
              <a:rPr lang="en-US" b="0" i="0" dirty="0">
                <a:solidFill>
                  <a:schemeClr val="tx1"/>
                </a:solidFill>
                <a:effectLst/>
                <a:latin typeface="Times New Roman" panose="02020603050405020304" pitchFamily="18" charset="0"/>
                <a:cs typeface="Times New Roman" panose="02020603050405020304" pitchFamily="18" charset="0"/>
              </a:rPr>
              <a:t> o </a:t>
            </a:r>
            <a:r>
              <a:rPr lang="en-US" b="0" i="0" dirty="0" err="1">
                <a:solidFill>
                  <a:schemeClr val="tx1"/>
                </a:solidFill>
                <a:effectLst/>
                <a:latin typeface="Times New Roman" panose="02020603050405020304" pitchFamily="18" charset="0"/>
                <a:cs typeface="Times New Roman" panose="02020603050405020304" pitchFamily="18" charset="0"/>
              </a:rPr>
              <a:t>modalitate</a:t>
            </a:r>
            <a:r>
              <a:rPr lang="en-US" b="0" i="0" dirty="0">
                <a:solidFill>
                  <a:schemeClr val="tx1"/>
                </a:solidFill>
                <a:effectLst/>
                <a:latin typeface="Times New Roman" panose="02020603050405020304" pitchFamily="18" charset="0"/>
                <a:cs typeface="Times New Roman" panose="02020603050405020304" pitchFamily="18" charset="0"/>
              </a:rPr>
              <a:t> de a </a:t>
            </a:r>
            <a:r>
              <a:rPr lang="en-US" b="0" i="0" dirty="0" err="1">
                <a:solidFill>
                  <a:schemeClr val="tx1"/>
                </a:solidFill>
                <a:effectLst/>
                <a:latin typeface="Times New Roman" panose="02020603050405020304" pitchFamily="18" charset="0"/>
                <a:cs typeface="Times New Roman" panose="02020603050405020304" pitchFamily="18" charset="0"/>
              </a:rPr>
              <a:t>itera</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printr</a:t>
            </a:r>
            <a:r>
              <a:rPr lang="en-US" b="0" i="0" dirty="0">
                <a:solidFill>
                  <a:schemeClr val="tx1"/>
                </a:solidFill>
                <a:effectLst/>
                <a:latin typeface="Times New Roman" panose="02020603050405020304" pitchFamily="18" charset="0"/>
                <a:cs typeface="Times New Roman" panose="02020603050405020304" pitchFamily="18" charset="0"/>
              </a:rPr>
              <a:t>-o </a:t>
            </a:r>
            <a:r>
              <a:rPr lang="en-US" b="0" i="0" dirty="0" err="1">
                <a:solidFill>
                  <a:schemeClr val="tx1"/>
                </a:solidFill>
                <a:effectLst/>
                <a:latin typeface="Times New Roman" panose="02020603050405020304" pitchFamily="18" charset="0"/>
                <a:cs typeface="Times New Roman" panose="02020603050405020304" pitchFamily="18" charset="0"/>
              </a:rPr>
              <a:t>colecție</a:t>
            </a:r>
            <a:r>
              <a:rPr lang="en-US" b="0" i="0" dirty="0">
                <a:solidFill>
                  <a:schemeClr val="tx1"/>
                </a:solidFill>
                <a:effectLst/>
                <a:latin typeface="Times New Roman" panose="02020603050405020304" pitchFamily="18" charset="0"/>
                <a:cs typeface="Times New Roman" panose="02020603050405020304" pitchFamily="18" charset="0"/>
              </a:rPr>
              <a:t> de </a:t>
            </a:r>
            <a:r>
              <a:rPr lang="en-US" b="0" i="0" dirty="0" err="1">
                <a:solidFill>
                  <a:schemeClr val="tx1"/>
                </a:solidFill>
                <a:effectLst/>
                <a:latin typeface="Times New Roman" panose="02020603050405020304" pitchFamily="18" charset="0"/>
                <a:cs typeface="Times New Roman" panose="02020603050405020304" pitchFamily="18" charset="0"/>
              </a:rPr>
              <a:t>obiecte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într</a:t>
            </a:r>
            <a:r>
              <a:rPr lang="en-US" b="0" i="0" dirty="0">
                <a:solidFill>
                  <a:schemeClr val="tx1"/>
                </a:solidFill>
                <a:effectLst/>
                <a:latin typeface="Times New Roman" panose="02020603050405020304" pitchFamily="18" charset="0"/>
                <a:cs typeface="Times New Roman" panose="02020603050405020304" pitchFamily="18" charset="0"/>
              </a:rPr>
              <a:t>-un mod </a:t>
            </a:r>
            <a:r>
              <a:rPr lang="en-US" b="0" i="0" dirty="0" err="1">
                <a:solidFill>
                  <a:schemeClr val="tx1"/>
                </a:solidFill>
                <a:effectLst/>
                <a:latin typeface="Times New Roman" panose="02020603050405020304" pitchFamily="18" charset="0"/>
                <a:cs typeface="Times New Roman" panose="02020603050405020304" pitchFamily="18" charset="0"/>
              </a:rPr>
              <a:t>secvențial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fără</a:t>
            </a:r>
            <a:r>
              <a:rPr lang="en-US" b="0" i="0" dirty="0">
                <a:solidFill>
                  <a:schemeClr val="tx1"/>
                </a:solidFill>
                <a:effectLst/>
                <a:latin typeface="Times New Roman" panose="02020603050405020304" pitchFamily="18" charset="0"/>
                <a:cs typeface="Times New Roman" panose="02020603050405020304" pitchFamily="18" charset="0"/>
              </a:rPr>
              <a:t> a </a:t>
            </a:r>
            <a:r>
              <a:rPr lang="en-US" b="0" i="0" dirty="0" err="1">
                <a:solidFill>
                  <a:schemeClr val="tx1"/>
                </a:solidFill>
                <a:effectLst/>
                <a:latin typeface="Times New Roman" panose="02020603050405020304" pitchFamily="18" charset="0"/>
                <a:cs typeface="Times New Roman" panose="02020603050405020304" pitchFamily="18" charset="0"/>
              </a:rPr>
              <a:t>expune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detaliile</a:t>
            </a:r>
            <a:r>
              <a:rPr lang="en-US" b="0" i="0" dirty="0">
                <a:solidFill>
                  <a:schemeClr val="tx1"/>
                </a:solidFill>
                <a:effectLst/>
                <a:latin typeface="Times New Roman" panose="02020603050405020304" pitchFamily="18" charset="0"/>
                <a:cs typeface="Times New Roman" panose="02020603050405020304" pitchFamily="18" charset="0"/>
              </a:rPr>
              <a:t> de </a:t>
            </a:r>
            <a:r>
              <a:rPr lang="en-US" b="0" i="0" dirty="0" err="1">
                <a:solidFill>
                  <a:schemeClr val="tx1"/>
                </a:solidFill>
                <a:effectLst/>
                <a:latin typeface="Times New Roman" panose="02020603050405020304" pitchFamily="18" charset="0"/>
                <a:cs typeface="Times New Roman" panose="02020603050405020304" pitchFamily="18" charset="0"/>
              </a:rPr>
              <a:t>implementare</a:t>
            </a:r>
            <a:r>
              <a:rPr lang="en-US" b="0" i="0" dirty="0">
                <a:solidFill>
                  <a:schemeClr val="tx1"/>
                </a:solidFill>
                <a:effectLst/>
                <a:latin typeface="Times New Roman" panose="02020603050405020304" pitchFamily="18" charset="0"/>
                <a:cs typeface="Times New Roman" panose="02020603050405020304" pitchFamily="18" charset="0"/>
              </a:rPr>
              <a:t> ale </a:t>
            </a:r>
            <a:r>
              <a:rPr lang="en-US" b="0" i="0" dirty="0" err="1">
                <a:solidFill>
                  <a:schemeClr val="tx1"/>
                </a:solidFill>
                <a:effectLst/>
                <a:latin typeface="Times New Roman" panose="02020603050405020304" pitchFamily="18" charset="0"/>
                <a:cs typeface="Times New Roman" panose="02020603050405020304" pitchFamily="18" charset="0"/>
              </a:rPr>
              <a:t>colecției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respective</a:t>
            </a:r>
            <a:r>
              <a:rPr lang="en-US" b="0" i="0" dirty="0" err="1">
                <a:solidFill>
                  <a:srgbClr val="D1D5DB"/>
                </a:solidFill>
                <a:effectLst/>
                <a:latin typeface="Söhne"/>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utilizarea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clasei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MovieIterator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itera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colecția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filme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într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 mod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secvențial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fără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fi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nevoie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accesăm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direct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colecția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filme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cunoaștem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detalii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despre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acesteia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hasNext</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verifică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dacă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următor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element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disponibil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colecție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next()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returnează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următorul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element din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colecție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avansează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 o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poziție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indica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următorul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element din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colecție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666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4DC399-C033-442F-B6A5-554EC202914C}"/>
              </a:ext>
            </a:extLst>
          </p:cNvPr>
          <p:cNvSpPr txBox="1"/>
          <p:nvPr/>
        </p:nvSpPr>
        <p:spPr>
          <a:xfrm>
            <a:off x="898864" y="1225836"/>
            <a:ext cx="6094520" cy="4221477"/>
          </a:xfrm>
          <a:prstGeom prst="rect">
            <a:avLst/>
          </a:prstGeom>
          <a:noFill/>
        </p:spPr>
        <p:txBody>
          <a:bodyPr wrap="square">
            <a:spAutoFit/>
          </a:bodyPr>
          <a:lstStyle/>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MovieIterator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reprezintă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iteratorul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colecție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filme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două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membri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tip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array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reprezintă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colecția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filme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tip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reprezintă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poziția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curentă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colecție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Constructorul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primește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parametru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stochează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membrul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Inițializează</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membrul</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valoarea</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hasNext</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verifică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dacă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următor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element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disponibil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colecție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Verifică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dacă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mic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decât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lungimea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colecției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filme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returnează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dacă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elemente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iterat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altfel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returnează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false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next()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returnează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următorul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element din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colecție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accesarea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elementului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poziția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apoi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avansează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 o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poziție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EFC6E7FA-DE22-40BD-8ED0-B4E69131A37A}"/>
              </a:ext>
            </a:extLst>
          </p:cNvPr>
          <p:cNvPicPr>
            <a:picLocks noChangeAspect="1"/>
          </p:cNvPicPr>
          <p:nvPr/>
        </p:nvPicPr>
        <p:blipFill>
          <a:blip r:embed="rId2"/>
          <a:stretch>
            <a:fillRect/>
          </a:stretch>
        </p:blipFill>
        <p:spPr>
          <a:xfrm>
            <a:off x="7608031" y="2121153"/>
            <a:ext cx="3048264" cy="2118544"/>
          </a:xfrm>
          <a:prstGeom prst="rect">
            <a:avLst/>
          </a:prstGeom>
        </p:spPr>
      </p:pic>
    </p:spTree>
    <p:extLst>
      <p:ext uri="{BB962C8B-B14F-4D97-AF65-F5344CB8AC3E}">
        <p14:creationId xmlns:p14="http://schemas.microsoft.com/office/powerpoint/2010/main" val="1542808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897F7-0E67-44CE-9475-A3EF34945E64}"/>
              </a:ext>
            </a:extLst>
          </p:cNvPr>
          <p:cNvSpPr txBox="1"/>
          <p:nvPr/>
        </p:nvSpPr>
        <p:spPr>
          <a:xfrm>
            <a:off x="2843072" y="1666328"/>
            <a:ext cx="6247661" cy="400110"/>
          </a:xfrm>
          <a:prstGeom prst="rect">
            <a:avLst/>
          </a:prstGeom>
          <a:noFill/>
        </p:spPr>
        <p:txBody>
          <a:bodyPr wrap="square">
            <a:spAutoFit/>
          </a:bodyPr>
          <a:lstStyle/>
          <a:p>
            <a:pPr algn="ctr"/>
            <a:r>
              <a:rPr lang="ro-MD" sz="2000" dirty="0">
                <a:latin typeface="Times New Roman" panose="02020603050405020304" pitchFamily="18" charset="0"/>
                <a:cs typeface="Times New Roman" panose="02020603050405020304" pitchFamily="18" charset="0"/>
              </a:rPr>
              <a:t>Concluzie</a:t>
            </a:r>
            <a:endParaRPr lang="ru-RU"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2769E57-2F8C-438F-8A03-53B3EE303E0D}"/>
              </a:ext>
            </a:extLst>
          </p:cNvPr>
          <p:cNvSpPr txBox="1"/>
          <p:nvPr/>
        </p:nvSpPr>
        <p:spPr>
          <a:xfrm>
            <a:off x="2115104" y="2150979"/>
            <a:ext cx="8103093" cy="2031325"/>
          </a:xfrm>
          <a:prstGeom prst="rect">
            <a:avLst/>
          </a:prstGeom>
          <a:noFill/>
        </p:spPr>
        <p:txBody>
          <a:bodyPr wrap="square">
            <a:spAutoFit/>
          </a:bodyPr>
          <a:lstStyle/>
          <a:p>
            <a:r>
              <a:rPr lang="ro-MD" sz="1800" dirty="0">
                <a:effectLst/>
                <a:latin typeface="Times New Roman" panose="02020603050405020304" pitchFamily="18" charset="0"/>
                <a:ea typeface="Calibri" panose="020F0502020204030204" pitchFamily="34" charset="0"/>
              </a:rPr>
              <a:t>Proiectul de sistem de filme a profitat de modularitatea și flexibilitatea aduse de design pattern-uri, permițându-ne să adăugăm și să ștergem filme, să le evaluăm și să le adăugăm în diverse categorii, cum ar fi "will watch". De asemenea, am putut extinde funcționalitățile filmelor folosind decoratorul și am implementat salvarea și restaurarea stării cu ajutorul Memento pattern-ului. Această experiență ne-a ajutat să înțelegem beneficiile design pattern-urilor în dezvoltarea software-ului și ne-a pregătit pentru a aborda proiecte mai complexe și mai scalabile în viitor.</a:t>
            </a:r>
            <a:endParaRPr lang="ru-RU" dirty="0"/>
          </a:p>
        </p:txBody>
      </p:sp>
    </p:spTree>
    <p:extLst>
      <p:ext uri="{BB962C8B-B14F-4D97-AF65-F5344CB8AC3E}">
        <p14:creationId xmlns:p14="http://schemas.microsoft.com/office/powerpoint/2010/main" val="258450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0BD59F-C5AA-4906-8363-47A0AF6DC0E7}"/>
              </a:ext>
            </a:extLst>
          </p:cNvPr>
          <p:cNvSpPr txBox="1"/>
          <p:nvPr/>
        </p:nvSpPr>
        <p:spPr>
          <a:xfrm>
            <a:off x="2928521" y="1905506"/>
            <a:ext cx="6094520" cy="369332"/>
          </a:xfrm>
          <a:prstGeom prst="rect">
            <a:avLst/>
          </a:prstGeom>
          <a:noFill/>
        </p:spPr>
        <p:txBody>
          <a:bodyPr wrap="square">
            <a:spAutoFit/>
          </a:bodyPr>
          <a:lstStyle/>
          <a:p>
            <a:pPr algn="ctr"/>
            <a:r>
              <a:rPr lang="ro-MD" dirty="0">
                <a:effectLst/>
              </a:rPr>
              <a:t>Design Pattern</a:t>
            </a:r>
            <a:endParaRPr lang="ru-RU" dirty="0"/>
          </a:p>
        </p:txBody>
      </p:sp>
      <p:sp>
        <p:nvSpPr>
          <p:cNvPr id="5" name="TextBox 4">
            <a:extLst>
              <a:ext uri="{FF2B5EF4-FFF2-40B4-BE49-F238E27FC236}">
                <a16:creationId xmlns:a16="http://schemas.microsoft.com/office/drawing/2014/main" id="{0CBF7C15-4993-4109-8DD8-70102CD59AB2}"/>
              </a:ext>
            </a:extLst>
          </p:cNvPr>
          <p:cNvSpPr txBox="1"/>
          <p:nvPr/>
        </p:nvSpPr>
        <p:spPr>
          <a:xfrm>
            <a:off x="1182949" y="2274838"/>
            <a:ext cx="9585664" cy="2308324"/>
          </a:xfrm>
          <a:prstGeom prst="rect">
            <a:avLst/>
          </a:prstGeom>
          <a:noFill/>
        </p:spPr>
        <p:txBody>
          <a:bodyPr wrap="square">
            <a:spAutoFit/>
          </a:bodyPr>
          <a:lstStyle/>
          <a:p>
            <a:pPr marL="285750" indent="-285750">
              <a:buFont typeface="Arial" panose="020B0604020202020204" pitchFamily="34" charset="0"/>
              <a:buChar char="•"/>
            </a:pPr>
            <a:r>
              <a:rPr lang="ro-MD" dirty="0">
                <a:effectLst/>
              </a:rPr>
              <a:t>Design Patterns își au rădăcinile în cartea "Design Patterns: Elements of Reusable Object-Oriented Software" scrisă de Erich Gamma, Richard Helm, Ralph Johnson și John Vlissides, cunoscută și sub numele de Cartea Gang of Four. Această carte descrie 23 de modele de proiectare clasice care au fost dezvoltate și rafinate de-a lungul anilor.</a:t>
            </a:r>
            <a:endParaRPr lang="en-US" dirty="0">
              <a:effectLst/>
            </a:endParaRPr>
          </a:p>
          <a:p>
            <a:pPr marL="285750" indent="-285750">
              <a:buFont typeface="Arial" panose="020B0604020202020204" pitchFamily="34" charset="0"/>
              <a:buChar char="•"/>
            </a:pPr>
            <a:r>
              <a:rPr lang="ro-MD" dirty="0">
                <a:effectLst/>
              </a:rPr>
              <a:t>Un Design Pattern oferă o soluție elegantă la o problemă comună, stabilind o abordare recomandată pentru structurarea și organizarea codului. Ele pot acoperi diferite aspecte ale proiectării software-ului, inclusiv structura claselor, relațiile dintre obiecte, gestionarea fluxului de date și comunicarea între componente.</a:t>
            </a:r>
            <a:endParaRPr lang="en-US" dirty="0">
              <a:effectLst/>
            </a:endParaRPr>
          </a:p>
        </p:txBody>
      </p:sp>
    </p:spTree>
    <p:extLst>
      <p:ext uri="{BB962C8B-B14F-4D97-AF65-F5344CB8AC3E}">
        <p14:creationId xmlns:p14="http://schemas.microsoft.com/office/powerpoint/2010/main" val="2373355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29E48DEE-0E98-4A6E-ADE3-5B088585EAA7}"/>
              </a:ext>
            </a:extLst>
          </p:cNvPr>
          <p:cNvPicPr>
            <a:picLocks noGrp="1" noChangeAspect="1"/>
          </p:cNvPicPr>
          <p:nvPr>
            <p:ph type="pic" idx="1"/>
          </p:nvPr>
        </p:nvPicPr>
        <p:blipFill>
          <a:blip r:embed="rId2"/>
          <a:srcRect/>
          <a:stretch/>
        </p:blipFill>
        <p:spPr>
          <a:xfrm>
            <a:off x="8094831" y="1586279"/>
            <a:ext cx="3063347" cy="3685442"/>
          </a:xfrm>
        </p:spPr>
      </p:pic>
      <p:sp>
        <p:nvSpPr>
          <p:cNvPr id="8" name="Rectangle 2">
            <a:extLst>
              <a:ext uri="{FF2B5EF4-FFF2-40B4-BE49-F238E27FC236}">
                <a16:creationId xmlns:a16="http://schemas.microsoft.com/office/drawing/2014/main" id="{ECEFAABF-466F-4D35-959B-212B6D412DD9}"/>
              </a:ext>
            </a:extLst>
          </p:cNvPr>
          <p:cNvSpPr>
            <a:spLocks noGrp="1" noChangeArrowheads="1"/>
          </p:cNvSpPr>
          <p:nvPr>
            <p:ph type="body" sz="half" idx="2"/>
          </p:nvPr>
        </p:nvSpPr>
        <p:spPr bwMode="auto">
          <a:xfrm>
            <a:off x="1047574" y="2151727"/>
            <a:ext cx="609919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Pattern-ul Singleton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este</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 pattern de design care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permite</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crearea</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unei</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singure</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instanțe</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unei</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clase</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oferă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punct</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acces</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global la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acea</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instanță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acest</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caz</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clasa</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MovieSystem</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are o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numită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getInstance</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care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verifică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dacă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instanța</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deja</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caz</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contrar</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creează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folosind</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metoda</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Apoi</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instanța</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este</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returnată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ru-RU" altLang="ru-RU"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utilizarea</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acestui</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pattern,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putem</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asigura</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singură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instanță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clasei</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MovieSystem</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accesul</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acea</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instanță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face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apelul</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metodei</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getInstance</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Astfel</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întregul</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cod,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vom</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avea</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singură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instanță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kumimoji="0" lang="en-US" altLang="ru-RU"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MovieSystem</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putem</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adăuga</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sau</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șterge</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filme</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din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acea</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instanță</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apelul</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metodelor</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addMovie</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ru-RU" sz="1600" b="1"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deleteMovie</a:t>
            </a:r>
            <a:r>
              <a:rPr kumimoji="0" lang="en-US" altLang="ru-RU"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519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8239D387-F0EE-4553-AB01-D32433A88AF3}"/>
              </a:ext>
            </a:extLst>
          </p:cNvPr>
          <p:cNvPicPr>
            <a:picLocks noChangeAspect="1"/>
          </p:cNvPicPr>
          <p:nvPr/>
        </p:nvPicPr>
        <p:blipFill>
          <a:blip r:embed="rId2"/>
          <a:stretch>
            <a:fillRect/>
          </a:stretch>
        </p:blipFill>
        <p:spPr>
          <a:xfrm>
            <a:off x="7709574" y="1577533"/>
            <a:ext cx="2933954" cy="3223539"/>
          </a:xfrm>
          <a:prstGeom prst="rect">
            <a:avLst/>
          </a:prstGeom>
        </p:spPr>
      </p:pic>
      <p:sp>
        <p:nvSpPr>
          <p:cNvPr id="8" name="TextBox 7">
            <a:extLst>
              <a:ext uri="{FF2B5EF4-FFF2-40B4-BE49-F238E27FC236}">
                <a16:creationId xmlns:a16="http://schemas.microsoft.com/office/drawing/2014/main" id="{FAF09AD9-77E7-42BD-86A1-665578EB099B}"/>
              </a:ext>
            </a:extLst>
          </p:cNvPr>
          <p:cNvSpPr txBox="1"/>
          <p:nvPr/>
        </p:nvSpPr>
        <p:spPr>
          <a:xfrm>
            <a:off x="818965" y="1614625"/>
            <a:ext cx="6094520" cy="3628750"/>
          </a:xfrm>
          <a:prstGeom prst="rect">
            <a:avLst/>
          </a:prstGeom>
          <a:noFill/>
        </p:spPr>
        <p:txBody>
          <a:bodyPr wrap="square">
            <a:spAutoFit/>
          </a:bodyPr>
          <a:lstStyle/>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MovieSystem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reprezintă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singletonul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are un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numit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instance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tip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MovieSystem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stochează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singura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instanță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clasei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statică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getInstance</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returnează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instanța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MovieSystem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existentă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nouă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dacă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nu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deja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responsabilă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inițializarea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instanței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MovieSystem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Aceasta</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creează</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array</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gol</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numit</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movies</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Membrul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privat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 array care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stochează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filmele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Metodele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publice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addMovie</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 Movie)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deleteMovie</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 Movie)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getMovies</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Array&lt;Movie&gt;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permit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adăugarea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ștergerea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obținerea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listei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filme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din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MovieSystem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respectiv</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742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495EDF8E-AA69-43CF-BB52-74387CB735AE}"/>
              </a:ext>
            </a:extLst>
          </p:cNvPr>
          <p:cNvPicPr>
            <a:picLocks noGrp="1" noChangeAspect="1"/>
          </p:cNvPicPr>
          <p:nvPr>
            <p:ph type="pic" idx="1"/>
          </p:nvPr>
        </p:nvPicPr>
        <p:blipFill>
          <a:blip r:embed="rId2"/>
          <a:srcRect/>
          <a:stretch/>
        </p:blipFill>
        <p:spPr>
          <a:xfrm>
            <a:off x="8094831" y="1109686"/>
            <a:ext cx="3063347" cy="4638627"/>
          </a:xfrm>
        </p:spPr>
      </p:pic>
      <p:sp>
        <p:nvSpPr>
          <p:cNvPr id="4" name="Текст 3">
            <a:extLst>
              <a:ext uri="{FF2B5EF4-FFF2-40B4-BE49-F238E27FC236}">
                <a16:creationId xmlns:a16="http://schemas.microsoft.com/office/drawing/2014/main" id="{EA360400-A9D6-4A23-B409-82AB406730DF}"/>
              </a:ext>
            </a:extLst>
          </p:cNvPr>
          <p:cNvSpPr>
            <a:spLocks noGrp="1"/>
          </p:cNvSpPr>
          <p:nvPr>
            <p:ph type="body" sz="half" idx="2"/>
          </p:nvPr>
        </p:nvSpPr>
        <p:spPr>
          <a:xfrm>
            <a:off x="1144543" y="2296644"/>
            <a:ext cx="6241816" cy="1828800"/>
          </a:xfrm>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Pattern-ul Builder </a:t>
            </a:r>
            <a:r>
              <a:rPr lang="en-US" b="0" i="0" dirty="0" err="1">
                <a:solidFill>
                  <a:schemeClr val="tx1"/>
                </a:solidFill>
                <a:effectLst/>
                <a:latin typeface="Times New Roman" panose="02020603050405020304" pitchFamily="18" charset="0"/>
                <a:cs typeface="Times New Roman" panose="02020603050405020304" pitchFamily="18" charset="0"/>
              </a:rPr>
              <a:t>este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utilizat</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atunci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când</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dorim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să</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construim</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obiecte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complexe</a:t>
            </a:r>
            <a:r>
              <a:rPr lang="en-US" b="0" i="0" dirty="0">
                <a:solidFill>
                  <a:schemeClr val="tx1"/>
                </a:solidFill>
                <a:effectLst/>
                <a:latin typeface="Times New Roman" panose="02020603050405020304" pitchFamily="18" charset="0"/>
                <a:cs typeface="Times New Roman" panose="02020603050405020304" pitchFamily="18" charset="0"/>
              </a:rPr>
              <a:t> pas cu pas, cu </a:t>
            </a:r>
            <a:r>
              <a:rPr lang="en-US" b="0" i="0" dirty="0" err="1">
                <a:solidFill>
                  <a:schemeClr val="tx1"/>
                </a:solidFill>
                <a:effectLst/>
                <a:latin typeface="Times New Roman" panose="02020603050405020304" pitchFamily="18" charset="0"/>
                <a:cs typeface="Times New Roman" panose="02020603050405020304" pitchFamily="18" charset="0"/>
              </a:rPr>
              <a:t>opțiuni</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diferite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disponibile</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în</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timpul</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construirii</a:t>
            </a:r>
            <a:r>
              <a:rPr lang="en-US" b="0" i="0" dirty="0">
                <a:solidFill>
                  <a:schemeClr val="tx1"/>
                </a:solidFill>
                <a:effectLst/>
                <a:latin typeface="Times New Roman" panose="02020603050405020304" pitchFamily="18" charset="0"/>
                <a:cs typeface="Times New Roman" panose="02020603050405020304" pitchFamily="18" charset="0"/>
              </a:rPr>
              <a:t>.</a:t>
            </a:r>
          </a:p>
          <a:p>
            <a:endParaRPr lang="ru-RU" dirty="0"/>
          </a:p>
        </p:txBody>
      </p:sp>
      <p:sp>
        <p:nvSpPr>
          <p:cNvPr id="10" name="Rectangle 4">
            <a:extLst>
              <a:ext uri="{FF2B5EF4-FFF2-40B4-BE49-F238E27FC236}">
                <a16:creationId xmlns:a16="http://schemas.microsoft.com/office/drawing/2014/main" id="{8E628BBA-332C-421D-B4BF-0055393A840A}"/>
              </a:ext>
            </a:extLst>
          </p:cNvPr>
          <p:cNvSpPr>
            <a:spLocks noChangeArrowheads="1"/>
          </p:cNvSpPr>
          <p:nvPr/>
        </p:nvSpPr>
        <p:spPr bwMode="auto">
          <a:xfrm>
            <a:off x="1144543" y="3104512"/>
            <a:ext cx="602823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ru-RU" sz="16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lasa</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1"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MovieBuilder</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este</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responsabilă</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construirea</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unui</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obiect</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 tip film. Are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câmpuri</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pentru</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title</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image</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și</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rating</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Metodele</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precum </a:t>
            </a:r>
            <a:r>
              <a:rPr kumimoji="0" lang="en-US" altLang="ru-RU" sz="1600" b="1"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setTitle</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1"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setDescription</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1"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setImage</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și</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1"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setRating</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sunt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utilizate</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pentru</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seta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valorile</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acestor</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câmpuri</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și</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returnează</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instanța</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curentă</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r>
              <a:rPr kumimoji="0" lang="en-US" altLang="ru-RU" sz="1600" b="1"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MovieBuilder</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permițând</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astfel</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apeluri</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în</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lanț</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(chaining)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pentru</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configura</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mai</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multe</a:t>
            </a:r>
            <a:r>
              <a:rPr kumimoji="0" lang="en-US" altLang="ru-RU"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proprietăți</a:t>
            </a:r>
            <a:r>
              <a:rPr kumimoji="0" lang="en-US" altLang="ru-RU" sz="1600" b="0" i="0" u="none" strike="noStrike" cap="none" normalizeH="0" baseline="0" dirty="0">
                <a:ln>
                  <a:noFill/>
                </a:ln>
                <a:solidFill>
                  <a:srgbClr val="D1D5DB"/>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ru-RU"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68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262234-8EBC-49CC-A03A-5EE1D13DD183}"/>
              </a:ext>
            </a:extLst>
          </p:cNvPr>
          <p:cNvSpPr txBox="1"/>
          <p:nvPr/>
        </p:nvSpPr>
        <p:spPr>
          <a:xfrm>
            <a:off x="863354" y="1368539"/>
            <a:ext cx="5555201" cy="3925113"/>
          </a:xfrm>
          <a:prstGeom prst="rect">
            <a:avLst/>
          </a:prstGeom>
          <a:noFill/>
        </p:spPr>
        <p:txBody>
          <a:bodyPr wrap="square">
            <a:spAutoFit/>
          </a:bodyPr>
          <a:lstStyle/>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MovieBuilder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reprezintă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builderul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obiectele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tip film.</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câmpuri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private precum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title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reprezintă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proprietățile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filmului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curs 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construire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Metodele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publice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precum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setTitle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setDescription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setImage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setRating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sunt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utilizate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seta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valorile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câmpurilor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returnează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instanța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curentă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MovieBuilder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Aceasta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permite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apeluri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lanț</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(chaining)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configura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proprietăți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publică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build()</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finalizează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construcție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returnează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tip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proprietățile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configurate anterior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MovieBuilder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24B53D2-4617-40E5-80E1-E0BA545593E0}"/>
              </a:ext>
            </a:extLst>
          </p:cNvPr>
          <p:cNvPicPr>
            <a:picLocks noChangeAspect="1"/>
          </p:cNvPicPr>
          <p:nvPr/>
        </p:nvPicPr>
        <p:blipFill>
          <a:blip r:embed="rId2"/>
          <a:stretch>
            <a:fillRect/>
          </a:stretch>
        </p:blipFill>
        <p:spPr>
          <a:xfrm>
            <a:off x="7123216" y="1874385"/>
            <a:ext cx="3520745" cy="3109229"/>
          </a:xfrm>
          <a:prstGeom prst="rect">
            <a:avLst/>
          </a:prstGeom>
        </p:spPr>
      </p:pic>
    </p:spTree>
    <p:extLst>
      <p:ext uri="{BB962C8B-B14F-4D97-AF65-F5344CB8AC3E}">
        <p14:creationId xmlns:p14="http://schemas.microsoft.com/office/powerpoint/2010/main" val="143639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73652816-63F2-4409-A5D0-5D160C66B424}"/>
              </a:ext>
            </a:extLst>
          </p:cNvPr>
          <p:cNvPicPr>
            <a:picLocks noGrp="1" noChangeAspect="1"/>
          </p:cNvPicPr>
          <p:nvPr>
            <p:ph type="pic" idx="1"/>
          </p:nvPr>
        </p:nvPicPr>
        <p:blipFill>
          <a:blip r:embed="rId2"/>
          <a:srcRect/>
          <a:stretch/>
        </p:blipFill>
        <p:spPr>
          <a:xfrm>
            <a:off x="6916237" y="1651247"/>
            <a:ext cx="4527079" cy="3453413"/>
          </a:xfrm>
        </p:spPr>
      </p:pic>
      <p:sp>
        <p:nvSpPr>
          <p:cNvPr id="4" name="Текст 3">
            <a:extLst>
              <a:ext uri="{FF2B5EF4-FFF2-40B4-BE49-F238E27FC236}">
                <a16:creationId xmlns:a16="http://schemas.microsoft.com/office/drawing/2014/main" id="{6CEDBB89-1646-40ED-B93A-CB94B2B8C5B1}"/>
              </a:ext>
            </a:extLst>
          </p:cNvPr>
          <p:cNvSpPr>
            <a:spLocks noGrp="1"/>
          </p:cNvSpPr>
          <p:nvPr>
            <p:ph type="body" sz="half" idx="2"/>
          </p:nvPr>
        </p:nvSpPr>
        <p:spPr>
          <a:xfrm>
            <a:off x="748684" y="1799947"/>
            <a:ext cx="5974953" cy="2949606"/>
          </a:xfrm>
        </p:spPr>
        <p:txBody>
          <a:bodyPr>
            <a:normAutofit fontScale="70000" lnSpcReduction="20000"/>
          </a:bodyPr>
          <a:lstStyle/>
          <a:p>
            <a:pPr>
              <a:lnSpc>
                <a:spcPct val="107000"/>
              </a:lnSpc>
              <a:spcBef>
                <a:spcPts val="1500"/>
              </a:spcBef>
              <a:spcAft>
                <a:spcPts val="1500"/>
              </a:spcAft>
            </a:pPr>
            <a:r>
              <a:rPr lang="en-US" sz="2600" b="0" i="0" dirty="0">
                <a:solidFill>
                  <a:schemeClr val="tx1"/>
                </a:solidFill>
                <a:effectLst/>
                <a:latin typeface="Times New Roman" panose="02020603050405020304" pitchFamily="18" charset="0"/>
                <a:cs typeface="Times New Roman" panose="02020603050405020304" pitchFamily="18" charset="0"/>
              </a:rPr>
              <a:t>Pattern-ul Prototype </a:t>
            </a:r>
            <a:r>
              <a:rPr lang="en-US" sz="2600" b="0" i="0" dirty="0" err="1">
                <a:solidFill>
                  <a:schemeClr val="tx1"/>
                </a:solidFill>
                <a:effectLst/>
                <a:latin typeface="Times New Roman" panose="02020603050405020304" pitchFamily="18" charset="0"/>
                <a:cs typeface="Times New Roman" panose="02020603050405020304" pitchFamily="18" charset="0"/>
              </a:rPr>
              <a:t>este</a:t>
            </a:r>
            <a:r>
              <a:rPr lang="en-US" sz="2600" b="0" i="0" dirty="0">
                <a:solidFill>
                  <a:schemeClr val="tx1"/>
                </a:solidFill>
                <a:effectLst/>
                <a:latin typeface="Times New Roman" panose="02020603050405020304" pitchFamily="18" charset="0"/>
                <a:cs typeface="Times New Roman" panose="02020603050405020304" pitchFamily="18" charset="0"/>
              </a:rPr>
              <a:t> </a:t>
            </a:r>
            <a:r>
              <a:rPr lang="en-US" sz="2600" b="0" i="0" dirty="0" err="1">
                <a:solidFill>
                  <a:schemeClr val="tx1"/>
                </a:solidFill>
                <a:effectLst/>
                <a:latin typeface="Times New Roman" panose="02020603050405020304" pitchFamily="18" charset="0"/>
                <a:cs typeface="Times New Roman" panose="02020603050405020304" pitchFamily="18" charset="0"/>
              </a:rPr>
              <a:t>utilizat</a:t>
            </a:r>
            <a:r>
              <a:rPr lang="en-US" sz="2600" b="0" i="0" dirty="0">
                <a:solidFill>
                  <a:schemeClr val="tx1"/>
                </a:solidFill>
                <a:effectLst/>
                <a:latin typeface="Times New Roman" panose="02020603050405020304" pitchFamily="18" charset="0"/>
                <a:cs typeface="Times New Roman" panose="02020603050405020304" pitchFamily="18" charset="0"/>
              </a:rPr>
              <a:t> </a:t>
            </a:r>
            <a:r>
              <a:rPr lang="en-US" sz="2600" b="0" i="0" dirty="0" err="1">
                <a:solidFill>
                  <a:schemeClr val="tx1"/>
                </a:solidFill>
                <a:effectLst/>
                <a:latin typeface="Times New Roman" panose="02020603050405020304" pitchFamily="18" charset="0"/>
                <a:cs typeface="Times New Roman" panose="02020603050405020304" pitchFamily="18" charset="0"/>
              </a:rPr>
              <a:t>atunci</a:t>
            </a:r>
            <a:r>
              <a:rPr lang="en-US" sz="2600" b="0" i="0" dirty="0">
                <a:solidFill>
                  <a:schemeClr val="tx1"/>
                </a:solidFill>
                <a:effectLst/>
                <a:latin typeface="Times New Roman" panose="02020603050405020304" pitchFamily="18" charset="0"/>
                <a:cs typeface="Times New Roman" panose="02020603050405020304" pitchFamily="18" charset="0"/>
              </a:rPr>
              <a:t> </a:t>
            </a:r>
            <a:r>
              <a:rPr lang="en-US" sz="2600" b="0" i="0" dirty="0" err="1">
                <a:solidFill>
                  <a:schemeClr val="tx1"/>
                </a:solidFill>
                <a:effectLst/>
                <a:latin typeface="Times New Roman" panose="02020603050405020304" pitchFamily="18" charset="0"/>
                <a:cs typeface="Times New Roman" panose="02020603050405020304" pitchFamily="18" charset="0"/>
              </a:rPr>
              <a:t>când</a:t>
            </a:r>
            <a:r>
              <a:rPr lang="en-US" sz="2600" b="0" i="0" dirty="0">
                <a:solidFill>
                  <a:schemeClr val="tx1"/>
                </a:solidFill>
                <a:effectLst/>
                <a:latin typeface="Times New Roman" panose="02020603050405020304" pitchFamily="18" charset="0"/>
                <a:cs typeface="Times New Roman" panose="02020603050405020304" pitchFamily="18" charset="0"/>
              </a:rPr>
              <a:t> </a:t>
            </a:r>
            <a:r>
              <a:rPr lang="en-US" sz="2600" b="0" i="0" dirty="0" err="1">
                <a:solidFill>
                  <a:schemeClr val="tx1"/>
                </a:solidFill>
                <a:effectLst/>
                <a:latin typeface="Times New Roman" panose="02020603050405020304" pitchFamily="18" charset="0"/>
                <a:cs typeface="Times New Roman" panose="02020603050405020304" pitchFamily="18" charset="0"/>
              </a:rPr>
              <a:t>dorim</a:t>
            </a:r>
            <a:r>
              <a:rPr lang="en-US" sz="2600" b="0" i="0" dirty="0">
                <a:solidFill>
                  <a:schemeClr val="tx1"/>
                </a:solidFill>
                <a:effectLst/>
                <a:latin typeface="Times New Roman" panose="02020603050405020304" pitchFamily="18" charset="0"/>
                <a:cs typeface="Times New Roman" panose="02020603050405020304" pitchFamily="18" charset="0"/>
              </a:rPr>
              <a:t> </a:t>
            </a:r>
            <a:r>
              <a:rPr lang="en-US" sz="2600" b="0" i="0" dirty="0" err="1">
                <a:solidFill>
                  <a:schemeClr val="tx1"/>
                </a:solidFill>
                <a:effectLst/>
                <a:latin typeface="Times New Roman" panose="02020603050405020304" pitchFamily="18" charset="0"/>
                <a:cs typeface="Times New Roman" panose="02020603050405020304" pitchFamily="18" charset="0"/>
              </a:rPr>
              <a:t>să</a:t>
            </a:r>
            <a:r>
              <a:rPr lang="en-US" sz="2600" b="0" i="0" dirty="0">
                <a:solidFill>
                  <a:schemeClr val="tx1"/>
                </a:solidFill>
                <a:effectLst/>
                <a:latin typeface="Times New Roman" panose="02020603050405020304" pitchFamily="18" charset="0"/>
                <a:cs typeface="Times New Roman" panose="02020603050405020304" pitchFamily="18" charset="0"/>
              </a:rPr>
              <a:t> </a:t>
            </a:r>
            <a:r>
              <a:rPr lang="en-US" sz="2600" b="0" i="0" dirty="0" err="1">
                <a:solidFill>
                  <a:schemeClr val="tx1"/>
                </a:solidFill>
                <a:effectLst/>
                <a:latin typeface="Times New Roman" panose="02020603050405020304" pitchFamily="18" charset="0"/>
                <a:cs typeface="Times New Roman" panose="02020603050405020304" pitchFamily="18" charset="0"/>
              </a:rPr>
              <a:t>creăm</a:t>
            </a:r>
            <a:r>
              <a:rPr lang="en-US" sz="2600" b="0" i="0" dirty="0">
                <a:solidFill>
                  <a:schemeClr val="tx1"/>
                </a:solidFill>
                <a:effectLst/>
                <a:latin typeface="Times New Roman" panose="02020603050405020304" pitchFamily="18" charset="0"/>
                <a:cs typeface="Times New Roman" panose="02020603050405020304" pitchFamily="18" charset="0"/>
              </a:rPr>
              <a:t> </a:t>
            </a:r>
            <a:r>
              <a:rPr lang="en-US" sz="2600" b="0" i="0" dirty="0" err="1">
                <a:solidFill>
                  <a:schemeClr val="tx1"/>
                </a:solidFill>
                <a:effectLst/>
                <a:latin typeface="Times New Roman" panose="02020603050405020304" pitchFamily="18" charset="0"/>
                <a:cs typeface="Times New Roman" panose="02020603050405020304" pitchFamily="18" charset="0"/>
              </a:rPr>
              <a:t>noi</a:t>
            </a:r>
            <a:r>
              <a:rPr lang="en-US" sz="2600" b="0" i="0" dirty="0">
                <a:solidFill>
                  <a:schemeClr val="tx1"/>
                </a:solidFill>
                <a:effectLst/>
                <a:latin typeface="Times New Roman" panose="02020603050405020304" pitchFamily="18" charset="0"/>
                <a:cs typeface="Times New Roman" panose="02020603050405020304" pitchFamily="18" charset="0"/>
              </a:rPr>
              <a:t> </a:t>
            </a:r>
            <a:r>
              <a:rPr lang="en-US" sz="2600" b="0" i="0" dirty="0" err="1">
                <a:solidFill>
                  <a:schemeClr val="tx1"/>
                </a:solidFill>
                <a:effectLst/>
                <a:latin typeface="Times New Roman" panose="02020603050405020304" pitchFamily="18" charset="0"/>
                <a:cs typeface="Times New Roman" panose="02020603050405020304" pitchFamily="18" charset="0"/>
              </a:rPr>
              <a:t>obiecte</a:t>
            </a:r>
            <a:r>
              <a:rPr lang="en-US" sz="2600" b="0" i="0" dirty="0">
                <a:solidFill>
                  <a:schemeClr val="tx1"/>
                </a:solidFill>
                <a:effectLst/>
                <a:latin typeface="Times New Roman" panose="02020603050405020304" pitchFamily="18" charset="0"/>
                <a:cs typeface="Times New Roman" panose="02020603050405020304" pitchFamily="18" charset="0"/>
              </a:rPr>
              <a:t> </a:t>
            </a:r>
            <a:r>
              <a:rPr lang="en-US" sz="2600" b="0" i="0" dirty="0" err="1">
                <a:solidFill>
                  <a:schemeClr val="tx1"/>
                </a:solidFill>
                <a:effectLst/>
                <a:latin typeface="Times New Roman" panose="02020603050405020304" pitchFamily="18" charset="0"/>
                <a:cs typeface="Times New Roman" panose="02020603050405020304" pitchFamily="18" charset="0"/>
              </a:rPr>
              <a:t>prin</a:t>
            </a:r>
            <a:r>
              <a:rPr lang="en-US" sz="2600" b="0" i="0" dirty="0">
                <a:solidFill>
                  <a:schemeClr val="tx1"/>
                </a:solidFill>
                <a:effectLst/>
                <a:latin typeface="Times New Roman" panose="02020603050405020304" pitchFamily="18" charset="0"/>
                <a:cs typeface="Times New Roman" panose="02020603050405020304" pitchFamily="18" charset="0"/>
              </a:rPr>
              <a:t> </a:t>
            </a:r>
            <a:r>
              <a:rPr lang="en-US" sz="2600" b="0" i="0" dirty="0" err="1">
                <a:solidFill>
                  <a:schemeClr val="tx1"/>
                </a:solidFill>
                <a:effectLst/>
                <a:latin typeface="Times New Roman" panose="02020603050405020304" pitchFamily="18" charset="0"/>
                <a:cs typeface="Times New Roman" panose="02020603050405020304" pitchFamily="18" charset="0"/>
              </a:rPr>
              <a:t>clonarea</a:t>
            </a:r>
            <a:r>
              <a:rPr lang="en-US" sz="2600" b="0" i="0" dirty="0">
                <a:solidFill>
                  <a:schemeClr val="tx1"/>
                </a:solidFill>
                <a:effectLst/>
                <a:latin typeface="Times New Roman" panose="02020603050405020304" pitchFamily="18" charset="0"/>
                <a:cs typeface="Times New Roman" panose="02020603050405020304" pitchFamily="18" charset="0"/>
              </a:rPr>
              <a:t> </a:t>
            </a:r>
            <a:r>
              <a:rPr lang="en-US" sz="2600" b="0" i="0" dirty="0" err="1">
                <a:solidFill>
                  <a:schemeClr val="tx1"/>
                </a:solidFill>
                <a:effectLst/>
                <a:latin typeface="Times New Roman" panose="02020603050405020304" pitchFamily="18" charset="0"/>
                <a:cs typeface="Times New Roman" panose="02020603050405020304" pitchFamily="18" charset="0"/>
              </a:rPr>
              <a:t>unui</a:t>
            </a:r>
            <a:r>
              <a:rPr lang="en-US" sz="2600" b="0" i="0" dirty="0">
                <a:solidFill>
                  <a:schemeClr val="tx1"/>
                </a:solidFill>
                <a:effectLst/>
                <a:latin typeface="Times New Roman" panose="02020603050405020304" pitchFamily="18" charset="0"/>
                <a:cs typeface="Times New Roman" panose="02020603050405020304" pitchFamily="18" charset="0"/>
              </a:rPr>
              <a:t> </a:t>
            </a:r>
            <a:r>
              <a:rPr lang="en-US" sz="2600" b="0" i="0" dirty="0" err="1">
                <a:solidFill>
                  <a:schemeClr val="tx1"/>
                </a:solidFill>
                <a:effectLst/>
                <a:latin typeface="Times New Roman" panose="02020603050405020304" pitchFamily="18" charset="0"/>
                <a:cs typeface="Times New Roman" panose="02020603050405020304" pitchFamily="18" charset="0"/>
              </a:rPr>
              <a:t>obiect</a:t>
            </a:r>
            <a:r>
              <a:rPr lang="en-US" sz="2600" b="0" i="0" dirty="0">
                <a:solidFill>
                  <a:schemeClr val="tx1"/>
                </a:solidFill>
                <a:effectLst/>
                <a:latin typeface="Times New Roman" panose="02020603050405020304" pitchFamily="18" charset="0"/>
                <a:cs typeface="Times New Roman" panose="02020603050405020304" pitchFamily="18" charset="0"/>
              </a:rPr>
              <a:t> existent </a:t>
            </a:r>
            <a:r>
              <a:rPr lang="en-US" sz="2600" b="0" i="0" dirty="0" err="1">
                <a:solidFill>
                  <a:schemeClr val="tx1"/>
                </a:solidFill>
                <a:effectLst/>
                <a:latin typeface="Times New Roman" panose="02020603050405020304" pitchFamily="18" charset="0"/>
                <a:cs typeface="Times New Roman" panose="02020603050405020304" pitchFamily="18" charset="0"/>
              </a:rPr>
              <a:t>în</a:t>
            </a:r>
            <a:r>
              <a:rPr lang="en-US" sz="2600" b="0" i="0" dirty="0">
                <a:solidFill>
                  <a:schemeClr val="tx1"/>
                </a:solidFill>
                <a:effectLst/>
                <a:latin typeface="Times New Roman" panose="02020603050405020304" pitchFamily="18" charset="0"/>
                <a:cs typeface="Times New Roman" panose="02020603050405020304" pitchFamily="18" charset="0"/>
              </a:rPr>
              <a:t> loc de a le </a:t>
            </a:r>
            <a:r>
              <a:rPr lang="en-US" sz="2600" b="0" i="0" dirty="0" err="1">
                <a:solidFill>
                  <a:schemeClr val="tx1"/>
                </a:solidFill>
                <a:effectLst/>
                <a:latin typeface="Times New Roman" panose="02020603050405020304" pitchFamily="18" charset="0"/>
                <a:cs typeface="Times New Roman" panose="02020603050405020304" pitchFamily="18" charset="0"/>
              </a:rPr>
              <a:t>crea</a:t>
            </a:r>
            <a:r>
              <a:rPr lang="en-US" sz="2600" b="0" i="0" dirty="0">
                <a:solidFill>
                  <a:schemeClr val="tx1"/>
                </a:solidFill>
                <a:effectLst/>
                <a:latin typeface="Times New Roman" panose="02020603050405020304" pitchFamily="18" charset="0"/>
                <a:cs typeface="Times New Roman" panose="02020603050405020304" pitchFamily="18" charset="0"/>
              </a:rPr>
              <a:t> de la zero. </a:t>
            </a:r>
            <a:r>
              <a:rPr lang="en-US" sz="2600" b="0" i="0" dirty="0" err="1">
                <a:solidFill>
                  <a:schemeClr val="tx1"/>
                </a:solidFill>
                <a:effectLst/>
                <a:latin typeface="Times New Roman" panose="02020603050405020304" pitchFamily="18" charset="0"/>
                <a:cs typeface="Times New Roman" panose="02020603050405020304" pitchFamily="18" charset="0"/>
              </a:rPr>
              <a:t>Clasa</a:t>
            </a:r>
            <a:r>
              <a:rPr lang="en-US" sz="2600" b="0" i="0" dirty="0">
                <a:solidFill>
                  <a:schemeClr val="tx1"/>
                </a:solidFill>
                <a:effectLst/>
                <a:latin typeface="Times New Roman" panose="02020603050405020304" pitchFamily="18" charset="0"/>
                <a:cs typeface="Times New Roman" panose="02020603050405020304" pitchFamily="18" charset="0"/>
              </a:rPr>
              <a:t> </a:t>
            </a:r>
            <a:r>
              <a:rPr lang="en-US" sz="2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MoviePrototype</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reprezintă</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prototipul</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unui</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obiect</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 tip film.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Constructorul</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primește</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parametri</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precum </a:t>
            </a:r>
            <a:r>
              <a:rPr lang="en-US" sz="2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image</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rating</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le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atribuie</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membrilor</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corespunzători</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ai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obiectului.Metoda</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clone</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este</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definită</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în</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clasa</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MoviePrototype</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este</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responsabilă</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clonarea</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obiectului</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curent</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Aceasta</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creează</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un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nou</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obiect</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MoviePrototype</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cu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aceleași</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valori</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image</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rating</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ca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obiectul</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original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îl</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returnează</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264419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91F84-24B0-4502-ADFD-5FB42951E82A}"/>
              </a:ext>
            </a:extLst>
          </p:cNvPr>
          <p:cNvSpPr txBox="1"/>
          <p:nvPr/>
        </p:nvSpPr>
        <p:spPr>
          <a:xfrm>
            <a:off x="881109" y="1505105"/>
            <a:ext cx="6094520" cy="3337324"/>
          </a:xfrm>
          <a:prstGeom prst="rect">
            <a:avLst/>
          </a:prstGeom>
          <a:noFill/>
        </p:spPr>
        <p:txBody>
          <a:bodyPr wrap="square">
            <a:spAutoFit/>
          </a:bodyPr>
          <a:lstStyle/>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MoviePrototype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reprezintă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prototipul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unui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tip film.</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câmpuri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private precum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title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care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reprezintă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proprietățile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filmului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Constructorul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primește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parametri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precum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title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atribuie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membrilor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corespunzători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obiectului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publică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clone()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este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responsabilă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clonarea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obiectului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curent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returnează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MoviePrototype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aceleași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valori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title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obiectul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original.</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D1A25565-7BE3-4C4A-A8E0-B166B5C26D6A}"/>
              </a:ext>
            </a:extLst>
          </p:cNvPr>
          <p:cNvPicPr>
            <a:picLocks noChangeAspect="1"/>
          </p:cNvPicPr>
          <p:nvPr/>
        </p:nvPicPr>
        <p:blipFill>
          <a:blip r:embed="rId2"/>
          <a:stretch>
            <a:fillRect/>
          </a:stretch>
        </p:blipFill>
        <p:spPr>
          <a:xfrm>
            <a:off x="7535713" y="1857141"/>
            <a:ext cx="3086367" cy="2415749"/>
          </a:xfrm>
          <a:prstGeom prst="rect">
            <a:avLst/>
          </a:prstGeom>
        </p:spPr>
      </p:pic>
    </p:spTree>
    <p:extLst>
      <p:ext uri="{BB962C8B-B14F-4D97-AF65-F5344CB8AC3E}">
        <p14:creationId xmlns:p14="http://schemas.microsoft.com/office/powerpoint/2010/main" val="108769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19262A99-D187-4C83-AC74-30029CD3F6F3}"/>
              </a:ext>
            </a:extLst>
          </p:cNvPr>
          <p:cNvPicPr>
            <a:picLocks noGrp="1" noChangeAspect="1"/>
          </p:cNvPicPr>
          <p:nvPr>
            <p:ph type="pic" idx="1"/>
          </p:nvPr>
        </p:nvPicPr>
        <p:blipFill>
          <a:blip r:embed="rId2"/>
          <a:srcRect/>
          <a:stretch/>
        </p:blipFill>
        <p:spPr>
          <a:xfrm>
            <a:off x="6721138" y="1974849"/>
            <a:ext cx="4509115" cy="2384087"/>
          </a:xfrm>
        </p:spPr>
      </p:pic>
      <p:sp>
        <p:nvSpPr>
          <p:cNvPr id="4" name="Текст 3">
            <a:extLst>
              <a:ext uri="{FF2B5EF4-FFF2-40B4-BE49-F238E27FC236}">
                <a16:creationId xmlns:a16="http://schemas.microsoft.com/office/drawing/2014/main" id="{289913E3-295F-4A45-8929-643BB3B57497}"/>
              </a:ext>
            </a:extLst>
          </p:cNvPr>
          <p:cNvSpPr>
            <a:spLocks noGrp="1"/>
          </p:cNvSpPr>
          <p:nvPr>
            <p:ph type="body" sz="half" idx="2"/>
          </p:nvPr>
        </p:nvSpPr>
        <p:spPr>
          <a:xfrm>
            <a:off x="730929" y="1557598"/>
            <a:ext cx="5821533" cy="3218588"/>
          </a:xfrm>
        </p:spPr>
        <p:txBody>
          <a:bodyPr>
            <a:normAutofit fontScale="77500" lnSpcReduction="20000"/>
          </a:bodyPr>
          <a:lstStyle/>
          <a:p>
            <a:pPr>
              <a:lnSpc>
                <a:spcPct val="107000"/>
              </a:lnSpc>
              <a:spcBef>
                <a:spcPts val="1500"/>
              </a:spcBef>
              <a:spcAft>
                <a:spcPts val="1500"/>
              </a:spcAft>
            </a:pPr>
            <a:endPar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1500"/>
              </a:spcBef>
              <a:spcAft>
                <a:spcPts val="1500"/>
              </a:spcAft>
            </a:pPr>
            <a:r>
              <a:rPr lang="en-US" sz="2400" b="0" i="0" dirty="0">
                <a:solidFill>
                  <a:schemeClr val="tx1"/>
                </a:solidFill>
                <a:effectLst/>
                <a:latin typeface="Times New Roman" panose="02020603050405020304" pitchFamily="18" charset="0"/>
                <a:cs typeface="Times New Roman" panose="02020603050405020304" pitchFamily="18" charset="0"/>
              </a:rPr>
              <a:t>Pattern-ul Facade </a:t>
            </a:r>
            <a:r>
              <a:rPr lang="en-US" sz="2400" b="0" i="0" dirty="0" err="1">
                <a:solidFill>
                  <a:schemeClr val="tx1"/>
                </a:solidFill>
                <a:effectLst/>
                <a:latin typeface="Times New Roman" panose="02020603050405020304" pitchFamily="18" charset="0"/>
                <a:cs typeface="Times New Roman" panose="02020603050405020304" pitchFamily="18" charset="0"/>
              </a:rPr>
              <a:t>este</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err="1">
                <a:solidFill>
                  <a:schemeClr val="tx1"/>
                </a:solidFill>
                <a:effectLst/>
                <a:latin typeface="Times New Roman" panose="02020603050405020304" pitchFamily="18" charset="0"/>
                <a:cs typeface="Times New Roman" panose="02020603050405020304" pitchFamily="18" charset="0"/>
              </a:rPr>
              <a:t>utilizat</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err="1">
                <a:solidFill>
                  <a:schemeClr val="tx1"/>
                </a:solidFill>
                <a:effectLst/>
                <a:latin typeface="Times New Roman" panose="02020603050405020304" pitchFamily="18" charset="0"/>
                <a:cs typeface="Times New Roman" panose="02020603050405020304" pitchFamily="18" charset="0"/>
              </a:rPr>
              <a:t>pentru</a:t>
            </a:r>
            <a:r>
              <a:rPr lang="en-US" sz="2400" b="0" i="0" dirty="0">
                <a:solidFill>
                  <a:schemeClr val="tx1"/>
                </a:solidFill>
                <a:effectLst/>
                <a:latin typeface="Times New Roman" panose="02020603050405020304" pitchFamily="18" charset="0"/>
                <a:cs typeface="Times New Roman" panose="02020603050405020304" pitchFamily="18" charset="0"/>
              </a:rPr>
              <a:t> a </a:t>
            </a:r>
            <a:r>
              <a:rPr lang="en-US" sz="2400" b="0" i="0" dirty="0" err="1">
                <a:solidFill>
                  <a:schemeClr val="tx1"/>
                </a:solidFill>
                <a:effectLst/>
                <a:latin typeface="Times New Roman" panose="02020603050405020304" pitchFamily="18" charset="0"/>
                <a:cs typeface="Times New Roman" panose="02020603050405020304" pitchFamily="18" charset="0"/>
              </a:rPr>
              <a:t>oferi</a:t>
            </a:r>
            <a:r>
              <a:rPr lang="en-US" sz="2400" b="0" i="0" dirty="0">
                <a:solidFill>
                  <a:schemeClr val="tx1"/>
                </a:solidFill>
                <a:effectLst/>
                <a:latin typeface="Times New Roman" panose="02020603050405020304" pitchFamily="18" charset="0"/>
                <a:cs typeface="Times New Roman" panose="02020603050405020304" pitchFamily="18" charset="0"/>
              </a:rPr>
              <a:t> o </a:t>
            </a:r>
            <a:r>
              <a:rPr lang="en-US" sz="2400" b="0" i="0" dirty="0" err="1">
                <a:solidFill>
                  <a:schemeClr val="tx1"/>
                </a:solidFill>
                <a:effectLst/>
                <a:latin typeface="Times New Roman" panose="02020603050405020304" pitchFamily="18" charset="0"/>
                <a:cs typeface="Times New Roman" panose="02020603050405020304" pitchFamily="18" charset="0"/>
              </a:rPr>
              <a:t>interfață</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err="1">
                <a:solidFill>
                  <a:schemeClr val="tx1"/>
                </a:solidFill>
                <a:effectLst/>
                <a:latin typeface="Times New Roman" panose="02020603050405020304" pitchFamily="18" charset="0"/>
                <a:cs typeface="Times New Roman" panose="02020603050405020304" pitchFamily="18" charset="0"/>
              </a:rPr>
              <a:t>simplificată</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err="1">
                <a:solidFill>
                  <a:schemeClr val="tx1"/>
                </a:solidFill>
                <a:effectLst/>
                <a:latin typeface="Times New Roman" panose="02020603050405020304" pitchFamily="18" charset="0"/>
                <a:cs typeface="Times New Roman" panose="02020603050405020304" pitchFamily="18" charset="0"/>
              </a:rPr>
              <a:t>către</a:t>
            </a:r>
            <a:r>
              <a:rPr lang="en-US" sz="2400" b="0" i="0" dirty="0">
                <a:solidFill>
                  <a:schemeClr val="tx1"/>
                </a:solidFill>
                <a:effectLst/>
                <a:latin typeface="Times New Roman" panose="02020603050405020304" pitchFamily="18" charset="0"/>
                <a:cs typeface="Times New Roman" panose="02020603050405020304" pitchFamily="18" charset="0"/>
              </a:rPr>
              <a:t> un </a:t>
            </a:r>
            <a:r>
              <a:rPr lang="en-US" sz="2400" b="0" i="0" dirty="0" err="1">
                <a:solidFill>
                  <a:schemeClr val="tx1"/>
                </a:solidFill>
                <a:effectLst/>
                <a:latin typeface="Times New Roman" panose="02020603050405020304" pitchFamily="18" charset="0"/>
                <a:cs typeface="Times New Roman" panose="02020603050405020304" pitchFamily="18" charset="0"/>
              </a:rPr>
              <a:t>subsistem</a:t>
            </a:r>
            <a:r>
              <a:rPr lang="en-US" sz="2400" b="0" i="0" dirty="0">
                <a:solidFill>
                  <a:schemeClr val="tx1"/>
                </a:solidFill>
                <a:effectLst/>
                <a:latin typeface="Times New Roman" panose="02020603050405020304" pitchFamily="18" charset="0"/>
                <a:cs typeface="Times New Roman" panose="02020603050405020304" pitchFamily="18" charset="0"/>
              </a:rPr>
              <a:t> complex de </a:t>
            </a:r>
            <a:r>
              <a:rPr lang="en-US" sz="2400" b="0" i="0" dirty="0" err="1">
                <a:solidFill>
                  <a:schemeClr val="tx1"/>
                </a:solidFill>
                <a:effectLst/>
                <a:latin typeface="Times New Roman" panose="02020603050405020304" pitchFamily="18" charset="0"/>
                <a:cs typeface="Times New Roman" panose="02020603050405020304" pitchFamily="18" charset="0"/>
              </a:rPr>
              <a:t>clase</a:t>
            </a:r>
            <a:r>
              <a:rPr lang="en-US" sz="2400" b="0" i="0" dirty="0" err="1">
                <a:solidFill>
                  <a:srgbClr val="D1D5DB"/>
                </a:solidFill>
                <a:effectLst/>
                <a:latin typeface="Times New Roman" panose="02020603050405020304" pitchFamily="18" charset="0"/>
                <a:cs typeface="Times New Roman" panose="02020603050405020304" pitchFamily="18" charset="0"/>
              </a:rPr>
              <a:t>.</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Prin</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intermediul</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clasei</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MovieFacade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utilizatorii</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nu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trebuie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să</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cunoască</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detaliile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interne ale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obiectului</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movie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Aceștia</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pot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accesa</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informațiile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complete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despre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film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printr</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singură</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metodă</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fără</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 fi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nevoie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să</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interacționeze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direct cu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obiectul</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movie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cu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alte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clase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asociate.În</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concluzie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pattern-ul Facade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este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utilizat</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aici</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pentru</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oferi</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interfață</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simplificată</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către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obiectul</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movie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ascunzând</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detaliile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complexe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și</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oferind</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un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acces</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ușor</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la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informațiile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complete </a:t>
            </a:r>
            <a:r>
              <a:rPr lang="en-US" sz="2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despre</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film.</a:t>
            </a:r>
            <a:endParaRPr lang="ru-RU"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b="0" i="0" dirty="0">
              <a:solidFill>
                <a:srgbClr val="D1D5DB"/>
              </a:solidFill>
              <a:effectLst/>
              <a:latin typeface="Söhne"/>
            </a:endParaRPr>
          </a:p>
          <a:p>
            <a:endParaRPr lang="en-US" b="0" i="0" dirty="0">
              <a:solidFill>
                <a:srgbClr val="D1D5DB"/>
              </a:solidFill>
              <a:effectLst/>
              <a:latin typeface="Söhne"/>
            </a:endParaRPr>
          </a:p>
          <a:p>
            <a:endParaRPr lang="ru-RU" dirty="0"/>
          </a:p>
        </p:txBody>
      </p:sp>
    </p:spTree>
    <p:extLst>
      <p:ext uri="{BB962C8B-B14F-4D97-AF65-F5344CB8AC3E}">
        <p14:creationId xmlns:p14="http://schemas.microsoft.com/office/powerpoint/2010/main" val="19904521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884</TotalTime>
  <Words>1357</Words>
  <Application>Microsoft Office PowerPoint</Application>
  <PresentationFormat>Широкоэкранный</PresentationFormat>
  <Paragraphs>42</Paragraphs>
  <Slides>15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Arial</vt:lpstr>
      <vt:lpstr>Garamond</vt:lpstr>
      <vt:lpstr>Söhne</vt:lpstr>
      <vt:lpstr>Symbol</vt:lpstr>
      <vt:lpstr>Times New Roman</vt:lpstr>
      <vt:lpstr>Натуральные материалы</vt:lpstr>
      <vt:lpstr>PROIECT DE AN LA TMPS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DE AN LA TMPS</dc:title>
  <dc:creator>Valeriu Catarau</dc:creator>
  <cp:lastModifiedBy>Valeriu Catarau</cp:lastModifiedBy>
  <cp:revision>2</cp:revision>
  <dcterms:created xsi:type="dcterms:W3CDTF">2023-06-07T20:02:25Z</dcterms:created>
  <dcterms:modified xsi:type="dcterms:W3CDTF">2023-06-08T19:33:31Z</dcterms:modified>
</cp:coreProperties>
</file>