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677"/>
    <a:srgbClr val="FF85A5"/>
    <a:srgbClr val="FFC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й Та" userId="f7e417e5825bda70" providerId="LiveId" clId="{AD70E828-D775-471D-9B21-F0268C73CC5D}"/>
    <pc:docChg chg="modSld">
      <pc:chgData name="Валерий Та" userId="f7e417e5825bda70" providerId="LiveId" clId="{AD70E828-D775-471D-9B21-F0268C73CC5D}" dt="2024-02-19T04:37:42.861" v="158" actId="20577"/>
      <pc:docMkLst>
        <pc:docMk/>
      </pc:docMkLst>
      <pc:sldChg chg="modSp mod">
        <pc:chgData name="Валерий Та" userId="f7e417e5825bda70" providerId="LiveId" clId="{AD70E828-D775-471D-9B21-F0268C73CC5D}" dt="2024-02-19T04:35:56.027" v="1" actId="20577"/>
        <pc:sldMkLst>
          <pc:docMk/>
          <pc:sldMk cId="3768891480" sldId="258"/>
        </pc:sldMkLst>
        <pc:spChg chg="mod">
          <ac:chgData name="Валерий Та" userId="f7e417e5825bda70" providerId="LiveId" clId="{AD70E828-D775-471D-9B21-F0268C73CC5D}" dt="2024-02-19T04:35:56.027" v="1" actId="20577"/>
          <ac:spMkLst>
            <pc:docMk/>
            <pc:sldMk cId="3768891480" sldId="258"/>
            <ac:spMk id="18" creationId="{8887D42A-FA3D-4C6C-86B6-9AFEA65A9E7A}"/>
          </ac:spMkLst>
        </pc:spChg>
      </pc:sldChg>
      <pc:sldChg chg="modSp mod">
        <pc:chgData name="Валерий Та" userId="f7e417e5825bda70" providerId="LiveId" clId="{AD70E828-D775-471D-9B21-F0268C73CC5D}" dt="2024-02-19T04:36:12.762" v="2" actId="108"/>
        <pc:sldMkLst>
          <pc:docMk/>
          <pc:sldMk cId="2998722317" sldId="259"/>
        </pc:sldMkLst>
        <pc:spChg chg="mod">
          <ac:chgData name="Валерий Та" userId="f7e417e5825bda70" providerId="LiveId" clId="{AD70E828-D775-471D-9B21-F0268C73CC5D}" dt="2024-02-19T04:36:12.762" v="2" actId="108"/>
          <ac:spMkLst>
            <pc:docMk/>
            <pc:sldMk cId="2998722317" sldId="259"/>
            <ac:spMk id="12" creationId="{CDE5E723-F1AE-4FA0-9E1A-024F20FED809}"/>
          </ac:spMkLst>
        </pc:spChg>
      </pc:sldChg>
      <pc:sldChg chg="modSp mod">
        <pc:chgData name="Валерий Та" userId="f7e417e5825bda70" providerId="LiveId" clId="{AD70E828-D775-471D-9B21-F0268C73CC5D}" dt="2024-02-19T04:37:42.861" v="158" actId="20577"/>
        <pc:sldMkLst>
          <pc:docMk/>
          <pc:sldMk cId="934673482" sldId="263"/>
        </pc:sldMkLst>
        <pc:spChg chg="mod">
          <ac:chgData name="Валерий Та" userId="f7e417e5825bda70" providerId="LiveId" clId="{AD70E828-D775-471D-9B21-F0268C73CC5D}" dt="2024-02-19T04:37:19.279" v="120" actId="20577"/>
          <ac:spMkLst>
            <pc:docMk/>
            <pc:sldMk cId="934673482" sldId="263"/>
            <ac:spMk id="13" creationId="{E10AF4F3-8774-4EB1-965D-9F7BA6DF1E0E}"/>
          </ac:spMkLst>
        </pc:spChg>
        <pc:spChg chg="mod">
          <ac:chgData name="Валерий Та" userId="f7e417e5825bda70" providerId="LiveId" clId="{AD70E828-D775-471D-9B21-F0268C73CC5D}" dt="2024-02-19T04:37:42.861" v="158" actId="20577"/>
          <ac:spMkLst>
            <pc:docMk/>
            <pc:sldMk cId="934673482" sldId="263"/>
            <ac:spMk id="18" creationId="{8887D42A-FA3D-4C6C-86B6-9AFEA65A9E7A}"/>
          </ac:spMkLst>
        </pc:spChg>
      </pc:sldChg>
    </pc:docChg>
  </pc:docChgLst>
  <pc:docChgLst>
    <pc:chgData name="Валерий Та" userId="f7e417e5825bda70" providerId="LiveId" clId="{AF3B4378-98D9-4027-B97A-039E13E33BDC}"/>
    <pc:docChg chg="custSel addSld modSld">
      <pc:chgData name="Валерий Та" userId="f7e417e5825bda70" providerId="LiveId" clId="{AF3B4378-98D9-4027-B97A-039E13E33BDC}" dt="2024-02-18T14:22:09.780" v="891" actId="20577"/>
      <pc:docMkLst>
        <pc:docMk/>
      </pc:docMkLst>
      <pc:sldChg chg="addSp modSp mod">
        <pc:chgData name="Валерий Та" userId="f7e417e5825bda70" providerId="LiveId" clId="{AF3B4378-98D9-4027-B97A-039E13E33BDC}" dt="2024-02-18T14:22:09.780" v="891" actId="20577"/>
        <pc:sldMkLst>
          <pc:docMk/>
          <pc:sldMk cId="1522752777" sldId="262"/>
        </pc:sldMkLst>
        <pc:spChg chg="add mod">
          <ac:chgData name="Валерий Та" userId="f7e417e5825bda70" providerId="LiveId" clId="{AF3B4378-98D9-4027-B97A-039E13E33BDC}" dt="2024-02-18T14:21:23.188" v="846" actId="20577"/>
          <ac:spMkLst>
            <pc:docMk/>
            <pc:sldMk cId="1522752777" sldId="262"/>
            <ac:spMk id="10" creationId="{58179379-D019-4463-9719-8FDBC94B03B5}"/>
          </ac:spMkLst>
        </pc:spChg>
        <pc:spChg chg="add mod">
          <ac:chgData name="Валерий Та" userId="f7e417e5825bda70" providerId="LiveId" clId="{AF3B4378-98D9-4027-B97A-039E13E33BDC}" dt="2024-02-18T14:22:09.780" v="891" actId="20577"/>
          <ac:spMkLst>
            <pc:docMk/>
            <pc:sldMk cId="1522752777" sldId="262"/>
            <ac:spMk id="11" creationId="{55352000-0B36-4CD9-9CD2-17DAADBE8C08}"/>
          </ac:spMkLst>
        </pc:spChg>
        <pc:spChg chg="mod">
          <ac:chgData name="Валерий Та" userId="f7e417e5825bda70" providerId="LiveId" clId="{AF3B4378-98D9-4027-B97A-039E13E33BDC}" dt="2024-02-18T10:15:10.748" v="8" actId="27636"/>
          <ac:spMkLst>
            <pc:docMk/>
            <pc:sldMk cId="1522752777" sldId="262"/>
            <ac:spMk id="13" creationId="{E10AF4F3-8774-4EB1-965D-9F7BA6DF1E0E}"/>
          </ac:spMkLst>
        </pc:spChg>
        <pc:spChg chg="mod">
          <ac:chgData name="Валерий Та" userId="f7e417e5825bda70" providerId="LiveId" clId="{AF3B4378-98D9-4027-B97A-039E13E33BDC}" dt="2024-02-18T10:14:53.195" v="4" actId="1076"/>
          <ac:spMkLst>
            <pc:docMk/>
            <pc:sldMk cId="1522752777" sldId="262"/>
            <ac:spMk id="15" creationId="{70BC2A1C-6687-4E61-8882-DAC982ABCB0F}"/>
          </ac:spMkLst>
        </pc:spChg>
        <pc:spChg chg="mod">
          <ac:chgData name="Валерий Та" userId="f7e417e5825bda70" providerId="LiveId" clId="{AF3B4378-98D9-4027-B97A-039E13E33BDC}" dt="2024-02-18T10:34:33.327" v="818" actId="27636"/>
          <ac:spMkLst>
            <pc:docMk/>
            <pc:sldMk cId="1522752777" sldId="262"/>
            <ac:spMk id="18" creationId="{8887D42A-FA3D-4C6C-86B6-9AFEA65A9E7A}"/>
          </ac:spMkLst>
        </pc:spChg>
        <pc:spChg chg="mod">
          <ac:chgData name="Валерий Та" userId="f7e417e5825bda70" providerId="LiveId" clId="{AF3B4378-98D9-4027-B97A-039E13E33BDC}" dt="2024-02-18T10:15:17.355" v="9" actId="1076"/>
          <ac:spMkLst>
            <pc:docMk/>
            <pc:sldMk cId="1522752777" sldId="262"/>
            <ac:spMk id="19" creationId="{50D7C5D8-06C6-4A6A-A27E-A5FA923BB1D9}"/>
          </ac:spMkLst>
        </pc:spChg>
        <pc:spChg chg="mod">
          <ac:chgData name="Валерий Та" userId="f7e417e5825bda70" providerId="LiveId" clId="{AF3B4378-98D9-4027-B97A-039E13E33BDC}" dt="2024-02-18T10:15:30.107" v="13" actId="27636"/>
          <ac:spMkLst>
            <pc:docMk/>
            <pc:sldMk cId="1522752777" sldId="262"/>
            <ac:spMk id="20" creationId="{CB8615A5-E3CD-4F13-B93E-1E7A24717946}"/>
          </ac:spMkLst>
        </pc:spChg>
      </pc:sldChg>
      <pc:sldChg chg="addSp delSp modSp add mod">
        <pc:chgData name="Валерий Та" userId="f7e417e5825bda70" providerId="LiveId" clId="{AF3B4378-98D9-4027-B97A-039E13E33BDC}" dt="2024-02-18T10:27:56.769" v="400" actId="20577"/>
        <pc:sldMkLst>
          <pc:docMk/>
          <pc:sldMk cId="934673482" sldId="263"/>
        </pc:sldMkLst>
        <pc:spChg chg="mod">
          <ac:chgData name="Валерий Та" userId="f7e417e5825bda70" providerId="LiveId" clId="{AF3B4378-98D9-4027-B97A-039E13E33BDC}" dt="2024-02-18T10:16:18.006" v="50" actId="20577"/>
          <ac:spMkLst>
            <pc:docMk/>
            <pc:sldMk cId="934673482" sldId="263"/>
            <ac:spMk id="2" creationId="{F43C59BE-70A7-43D8-9A52-78270B74A363}"/>
          </ac:spMkLst>
        </pc:spChg>
        <pc:spChg chg="mod">
          <ac:chgData name="Валерий Та" userId="f7e417e5825bda70" providerId="LiveId" clId="{AF3B4378-98D9-4027-B97A-039E13E33BDC}" dt="2024-02-18T10:27:56.769" v="400" actId="20577"/>
          <ac:spMkLst>
            <pc:docMk/>
            <pc:sldMk cId="934673482" sldId="263"/>
            <ac:spMk id="13" creationId="{E10AF4F3-8774-4EB1-965D-9F7BA6DF1E0E}"/>
          </ac:spMkLst>
        </pc:spChg>
        <pc:spChg chg="mod">
          <ac:chgData name="Валерий Та" userId="f7e417e5825bda70" providerId="LiveId" clId="{AF3B4378-98D9-4027-B97A-039E13E33BDC}" dt="2024-02-18T10:24:55.706" v="348" actId="20577"/>
          <ac:spMkLst>
            <pc:docMk/>
            <pc:sldMk cId="934673482" sldId="263"/>
            <ac:spMk id="18" creationId="{8887D42A-FA3D-4C6C-86B6-9AFEA65A9E7A}"/>
          </ac:spMkLst>
        </pc:spChg>
        <pc:picChg chg="add del mod">
          <ac:chgData name="Валерий Та" userId="f7e417e5825bda70" providerId="LiveId" clId="{AF3B4378-98D9-4027-B97A-039E13E33BDC}" dt="2024-02-18T10:17:54.125" v="57" actId="478"/>
          <ac:picMkLst>
            <pc:docMk/>
            <pc:sldMk cId="934673482" sldId="263"/>
            <ac:picMk id="4" creationId="{33D8DA15-682F-4310-A4A0-F31650D50E3E}"/>
          </ac:picMkLst>
        </pc:picChg>
        <pc:picChg chg="del">
          <ac:chgData name="Валерий Та" userId="f7e417e5825bda70" providerId="LiveId" clId="{AF3B4378-98D9-4027-B97A-039E13E33BDC}" dt="2024-02-18T10:16:22.134" v="51" actId="478"/>
          <ac:picMkLst>
            <pc:docMk/>
            <pc:sldMk cId="934673482" sldId="263"/>
            <ac:picMk id="5" creationId="{DE065FA4-3019-445E-86BF-5605FA842212}"/>
          </ac:picMkLst>
        </pc:picChg>
        <pc:picChg chg="add del mod">
          <ac:chgData name="Валерий Та" userId="f7e417e5825bda70" providerId="LiveId" clId="{AF3B4378-98D9-4027-B97A-039E13E33BDC}" dt="2024-02-18T10:21:34.747" v="62" actId="478"/>
          <ac:picMkLst>
            <pc:docMk/>
            <pc:sldMk cId="934673482" sldId="263"/>
            <ac:picMk id="7" creationId="{B2740F2A-10FA-4EAB-B23A-A410BE5CEED7}"/>
          </ac:picMkLst>
        </pc:picChg>
        <pc:picChg chg="del">
          <ac:chgData name="Валерий Та" userId="f7e417e5825bda70" providerId="LiveId" clId="{AF3B4378-98D9-4027-B97A-039E13E33BDC}" dt="2024-02-18T10:23:23.771" v="197" actId="478"/>
          <ac:picMkLst>
            <pc:docMk/>
            <pc:sldMk cId="934673482" sldId="263"/>
            <ac:picMk id="9" creationId="{7D8B9291-D488-4303-951C-8E8F33B09901}"/>
          </ac:picMkLst>
        </pc:picChg>
        <pc:picChg chg="add mod">
          <ac:chgData name="Валерий Та" userId="f7e417e5825bda70" providerId="LiveId" clId="{AF3B4378-98D9-4027-B97A-039E13E33BDC}" dt="2024-02-18T10:21:44.329" v="66" actId="14100"/>
          <ac:picMkLst>
            <pc:docMk/>
            <pc:sldMk cId="934673482" sldId="263"/>
            <ac:picMk id="10" creationId="{371D9C83-F137-4C38-A3CA-43E3E476B6C9}"/>
          </ac:picMkLst>
        </pc:picChg>
        <pc:picChg chg="del">
          <ac:chgData name="Валерий Та" userId="f7e417e5825bda70" providerId="LiveId" clId="{AF3B4378-98D9-4027-B97A-039E13E33BDC}" dt="2024-02-18T10:23:41.394" v="198" actId="478"/>
          <ac:picMkLst>
            <pc:docMk/>
            <pc:sldMk cId="934673482" sldId="263"/>
            <ac:picMk id="11" creationId="{91870EC7-5D36-4C11-AF0D-9AD1448CF7F4}"/>
          </ac:picMkLst>
        </pc:picChg>
        <pc:picChg chg="add mod">
          <ac:chgData name="Валерий Та" userId="f7e417e5825bda70" providerId="LiveId" clId="{AF3B4378-98D9-4027-B97A-039E13E33BDC}" dt="2024-02-18T10:23:21.922" v="196" actId="14100"/>
          <ac:picMkLst>
            <pc:docMk/>
            <pc:sldMk cId="934673482" sldId="263"/>
            <ac:picMk id="19" creationId="{BDA1C17D-47E1-4B1C-B3B9-D06044AA6E39}"/>
          </ac:picMkLst>
        </pc:picChg>
        <pc:picChg chg="add mod">
          <ac:chgData name="Валерий Та" userId="f7e417e5825bda70" providerId="LiveId" clId="{AF3B4378-98D9-4027-B97A-039E13E33BDC}" dt="2024-02-18T10:23:57.572" v="204" actId="14100"/>
          <ac:picMkLst>
            <pc:docMk/>
            <pc:sldMk cId="934673482" sldId="263"/>
            <ac:picMk id="21" creationId="{552E116A-9977-4F5C-9A3D-0DCDEEDBC7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EF0AD-79C9-4392-84CC-515FB5492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98B3B1-0DC7-4B15-A873-FAD2A936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AB0D2-0E38-4713-A381-A1D04B3E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241DF-EC9B-417C-91C7-42F52E13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C7A6A6-4858-4B03-8D54-6EA251CF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CCD1D-4C62-46BD-BD6C-6F999CEF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1BEAE2-6CF2-42DD-8797-1EB171614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BB5A7-E47D-44AA-AC87-F9CDFAD4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66D54-5FB0-470B-BAFA-EFBAD302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01729-C461-4FAC-B294-2DAD388F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5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BA7D64-02A2-4F1E-911E-E15D93D2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4461B3-9B7F-47BE-8D74-C8ED198A9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F4E1D-C939-4D73-9F23-D9E4E4B9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AF5AB-6771-4815-BBBB-8742CC33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6D4B1-C863-40C0-AB44-B6E58E26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6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8F2BF-99AA-472C-9673-96B1D28F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5C8FB5-7E08-45C9-8F7A-83D22A7C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A554C-E119-4FC6-A4C2-DE88322F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356B0-AB7A-440B-88FB-EA47BAED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FFD5F-8C34-4D5F-BF97-72648E31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66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2A872-D65F-420D-A20B-2E7EC37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9BD1F7-817F-4709-AA5F-776C8D9A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A6A51-7F7A-482E-B9B5-446E1FA5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8D4A3-A3E9-4462-8082-4ADE74D9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2AF5A5-4B90-41E3-B76E-6F996FB2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2252-5A4D-46C6-A8A9-F9571D5B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B5DC2-37EB-4E2D-A9CF-53A700A8B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DEAEF9-E49F-45A3-8E73-04447AEA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FEBA2F-4D2F-4929-AB84-CA470EFF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E74E98-6CBB-4D50-BB2E-F35F89A8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6A6BF2-0EF1-4C32-AF08-5DEC4E33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2AC92-5557-4492-AF5E-BD994DCA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B266EB-6026-488B-B74F-766D6D76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336D97-609E-49CE-8E4C-3504BDE5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6561DA-4CB2-4D94-B410-5A1D2561A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6A650-2860-490E-894E-1CFA4A16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04201-1B4C-4FFE-9439-B2E30E13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1373F7-1FC6-464D-8F06-0967DC35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CC5CEF-952C-4D80-9568-C406533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6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5BA97-18B1-4D17-9904-6C43FB7F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D20F15-C86B-4D24-BD93-8773897D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55E03C-2783-4121-8F4E-2B351A88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3A5AE7-DC1F-4B25-932D-B51AEAAB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25F5B8-2DC3-450A-BEF5-C49C5BFA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B98723-7D49-48F8-91AA-7A425643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BCE493-7A27-41BD-ADEA-5D372AE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1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FB839-C0BE-4781-8055-942FFBE5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A17EAE-DCC5-40E9-B2F4-3002D5CC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71B14D-9542-4759-9DBE-46B684D76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2A17A-6B97-4D21-8681-DD0225D5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10070D-10F1-4AEF-9259-D75188A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85A99D-9446-40BF-B1B6-A3151594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C4CA1-97A4-45AD-906B-D85E47BA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44ABD7-5674-4F67-B637-CD1D7E835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0227FD-FC76-4A38-9855-E16FCBAC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16A290-16DD-4AD0-86F8-C76BF630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A966C9-2E2A-40A7-B4C6-7219583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43766A-604B-40BF-BA5C-D6C57AC2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1B23C-1E0C-4488-8ECD-9422497F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5A21D-4424-400D-A2E1-F102D2AA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82A6E-3498-43FA-A7AA-0167E6C98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AD9F-F751-41CD-9C72-264D8EFFB8C3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44066D-6979-4170-9431-1F94D2BDA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FED8F5-D966-41EE-976A-0F1A95B7C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CD7F-5200-411D-9267-49A3072C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69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5EDB-5E21-4B5A-8C6F-A767BFB79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85A5"/>
                </a:solidFill>
              </a:rPr>
              <a:t>Самокат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04BFC8-3549-4B7E-B166-662265068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521388"/>
          </a:xfrm>
        </p:spPr>
        <p:txBody>
          <a:bodyPr/>
          <a:lstStyle/>
          <a:p>
            <a:r>
              <a:rPr lang="ru-RU" dirty="0">
                <a:solidFill>
                  <a:srgbClr val="2BA677"/>
                </a:solidFill>
              </a:rPr>
              <a:t>Анализ</a:t>
            </a:r>
            <a:r>
              <a:rPr lang="ru-RU" dirty="0"/>
              <a:t> </a:t>
            </a:r>
            <a:r>
              <a:rPr lang="ru-RU" dirty="0">
                <a:solidFill>
                  <a:srgbClr val="2BA677"/>
                </a:solidFill>
              </a:rPr>
              <a:t>заказов и складов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BA509F-4BC1-4D33-9644-FAE29101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75" y="176213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59BE-70A7-43D8-9A52-78270B74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77" y="374568"/>
            <a:ext cx="10515600" cy="55158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85A5"/>
                </a:solidFill>
              </a:rPr>
              <a:t>Общие показатели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F901F9-3096-417A-827A-9CCC4818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3" y="998388"/>
            <a:ext cx="5653354" cy="914400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2A9080E-9BDA-4950-B5DC-6FBE8146B906}"/>
              </a:ext>
            </a:extLst>
          </p:cNvPr>
          <p:cNvSpPr txBox="1">
            <a:spLocks/>
          </p:cNvSpPr>
          <p:nvPr/>
        </p:nvSpPr>
        <p:spPr>
          <a:xfrm>
            <a:off x="307855" y="2260818"/>
            <a:ext cx="5670249" cy="48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2BA67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Москва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456466-40E8-4C96-B277-5DB60FA4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8" y="2914650"/>
            <a:ext cx="5897592" cy="1028700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AB7864F-E0DD-4241-84A8-43AC88BA9ED8}"/>
              </a:ext>
            </a:extLst>
          </p:cNvPr>
          <p:cNvSpPr txBox="1">
            <a:spLocks/>
          </p:cNvSpPr>
          <p:nvPr/>
        </p:nvSpPr>
        <p:spPr>
          <a:xfrm>
            <a:off x="324752" y="4156509"/>
            <a:ext cx="5661801" cy="55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2BA67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Санкт-Петербург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DED37D-F147-421E-AF42-4D869688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55" y="4708090"/>
            <a:ext cx="5788145" cy="847725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DE5E723-F1AE-4FA0-9E1A-024F20FED809}"/>
              </a:ext>
            </a:extLst>
          </p:cNvPr>
          <p:cNvSpPr txBox="1">
            <a:spLocks/>
          </p:cNvSpPr>
          <p:nvPr/>
        </p:nvSpPr>
        <p:spPr>
          <a:xfrm>
            <a:off x="6213895" y="942433"/>
            <a:ext cx="2136475" cy="420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2BA677"/>
                </a:solidFill>
              </a:rPr>
              <a:t>Комментарии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E10AF4F3-8774-4EB1-965D-9F7BA6DF1E0E}"/>
              </a:ext>
            </a:extLst>
          </p:cNvPr>
          <p:cNvSpPr txBox="1">
            <a:spLocks/>
          </p:cNvSpPr>
          <p:nvPr/>
        </p:nvSpPr>
        <p:spPr>
          <a:xfrm>
            <a:off x="6213897" y="1447214"/>
            <a:ext cx="5596430" cy="222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Клиенты Санкт-Петербурга лидируют почти по всем показателям (сумма заказов, кол-во заказов и кол-ву пользователей), однако Московские клиенты опережают Санкт-Петербургских по среднему чеку</a:t>
            </a:r>
          </a:p>
          <a:p>
            <a:pPr marL="0" indent="0">
              <a:buNone/>
            </a:pPr>
            <a:r>
              <a:rPr lang="ru-RU" sz="1800" dirty="0"/>
              <a:t>Кол-то товаров одного наименования чаще всего  одно (94% случаев)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F6FACE-1E7A-45F6-826C-4801031BB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791" y="3595753"/>
            <a:ext cx="5661801" cy="224432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9AE7091-E836-407C-900A-765EEA0BF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3920" y="129199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59BE-70A7-43D8-9A52-78270B74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297707"/>
            <a:ext cx="10515600" cy="551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FF85A5"/>
                </a:solidFill>
              </a:rPr>
              <a:t>Выручка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DE5E723-F1AE-4FA0-9E1A-024F20FED809}"/>
              </a:ext>
            </a:extLst>
          </p:cNvPr>
          <p:cNvSpPr txBox="1">
            <a:spLocks/>
          </p:cNvSpPr>
          <p:nvPr/>
        </p:nvSpPr>
        <p:spPr>
          <a:xfrm>
            <a:off x="7585314" y="926149"/>
            <a:ext cx="4086226" cy="55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2BA67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Комментарии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E10AF4F3-8774-4EB1-965D-9F7BA6DF1E0E}"/>
              </a:ext>
            </a:extLst>
          </p:cNvPr>
          <p:cNvSpPr txBox="1">
            <a:spLocks/>
          </p:cNvSpPr>
          <p:nvPr/>
        </p:nvSpPr>
        <p:spPr>
          <a:xfrm>
            <a:off x="6290543" y="1477730"/>
            <a:ext cx="5305245" cy="202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 в Москве и в Санкт-Петербурге наблюдаются пики заказов в выходные дни, при этом в воскресенье их чуть больше, чем в субботу</a:t>
            </a:r>
          </a:p>
          <a:p>
            <a:pPr marL="0" indent="0">
              <a:buNone/>
            </a:pPr>
            <a:r>
              <a:rPr lang="ru-RU" sz="1800" dirty="0"/>
              <a:t>Количество заказов (</a:t>
            </a:r>
            <a:r>
              <a:rPr lang="ru-RU" sz="1800" dirty="0" err="1"/>
              <a:t>order_id</a:t>
            </a:r>
            <a:r>
              <a:rPr lang="ru-RU" sz="1800" dirty="0"/>
              <a:t>) начало снижаться в среду, 25 января 2017 г., упав на 95,66% (8 245) за 5 дней.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713744A-74E3-4A7E-B37D-403F5612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8" y="926150"/>
            <a:ext cx="5343525" cy="257617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E93DBE-AF1B-4C04-AB55-955DD0D5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18" y="3679526"/>
            <a:ext cx="5495925" cy="2552700"/>
          </a:xfrm>
          <a:prstGeom prst="rect">
            <a:avLst/>
          </a:prstGeom>
        </p:spPr>
      </p:pic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8887D42A-FA3D-4C6C-86B6-9AFEA65A9E7A}"/>
              </a:ext>
            </a:extLst>
          </p:cNvPr>
          <p:cNvSpPr txBox="1">
            <a:spLocks/>
          </p:cNvSpPr>
          <p:nvPr/>
        </p:nvSpPr>
        <p:spPr>
          <a:xfrm>
            <a:off x="6290543" y="4207630"/>
            <a:ext cx="5305245" cy="202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Выручка по Санкт-Петербургу занимает заметно большую долю (почти 60%)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908D4F3-6D2E-47BA-87CE-3BA16BFF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472" y="172351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9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59BE-70A7-43D8-9A52-78270B74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297707"/>
            <a:ext cx="10515600" cy="551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FF85A5"/>
                </a:solidFill>
              </a:rPr>
              <a:t>Категории товаров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DE5E723-F1AE-4FA0-9E1A-024F20FED809}"/>
              </a:ext>
            </a:extLst>
          </p:cNvPr>
          <p:cNvSpPr txBox="1">
            <a:spLocks/>
          </p:cNvSpPr>
          <p:nvPr/>
        </p:nvSpPr>
        <p:spPr>
          <a:xfrm>
            <a:off x="7585314" y="926149"/>
            <a:ext cx="4086226" cy="55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2BA677"/>
                </a:solidFill>
              </a:rPr>
              <a:t>Комментарии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E10AF4F3-8774-4EB1-965D-9F7BA6DF1E0E}"/>
              </a:ext>
            </a:extLst>
          </p:cNvPr>
          <p:cNvSpPr txBox="1">
            <a:spLocks/>
          </p:cNvSpPr>
          <p:nvPr/>
        </p:nvSpPr>
        <p:spPr>
          <a:xfrm>
            <a:off x="7509562" y="1477730"/>
            <a:ext cx="4086226" cy="202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В общий топ-10 попадают безалкогольные напитки, товары без категории, молочная продукция, бакалея и прочее товары сегмента </a:t>
            </a:r>
            <a:r>
              <a:rPr lang="en-US" sz="1800" dirty="0"/>
              <a:t>FMCG</a:t>
            </a:r>
            <a:endParaRPr lang="ru-RU" sz="1800" dirty="0"/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8887D42A-FA3D-4C6C-86B6-9AFEA65A9E7A}"/>
              </a:ext>
            </a:extLst>
          </p:cNvPr>
          <p:cNvSpPr txBox="1">
            <a:spLocks/>
          </p:cNvSpPr>
          <p:nvPr/>
        </p:nvSpPr>
        <p:spPr>
          <a:xfrm>
            <a:off x="7509562" y="3556457"/>
            <a:ext cx="4086226" cy="274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Распределение по категориям товаров в разных городах в целом схоже, единственно в Москве на первое место выходят товары без категории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AF124B-CC3D-4E6E-AA0B-2FD8AF11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7" y="926149"/>
            <a:ext cx="6981825" cy="22742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84EA2A-82C3-4BB1-AEFB-4661BE80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" y="3738664"/>
            <a:ext cx="6477000" cy="1237448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A1DECF9F-DBE2-4528-A766-CA4F0E9AE75E}"/>
              </a:ext>
            </a:extLst>
          </p:cNvPr>
          <p:cNvSpPr txBox="1">
            <a:spLocks/>
          </p:cNvSpPr>
          <p:nvPr/>
        </p:nvSpPr>
        <p:spPr>
          <a:xfrm>
            <a:off x="72563" y="3456816"/>
            <a:ext cx="5638124" cy="401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2BA67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Москва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0209F351-90D4-4026-A719-4AEE07709A98}"/>
              </a:ext>
            </a:extLst>
          </p:cNvPr>
          <p:cNvSpPr txBox="1">
            <a:spLocks/>
          </p:cNvSpPr>
          <p:nvPr/>
        </p:nvSpPr>
        <p:spPr>
          <a:xfrm>
            <a:off x="0" y="5179485"/>
            <a:ext cx="5638124" cy="401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2BA67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Санкт-Петербург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2FA689-DF18-496A-BB38-5B421BD21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0" y="5514376"/>
            <a:ext cx="6334125" cy="11624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F25BFB-CA47-433E-8BD0-EAB7A851E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472" y="200167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59BE-70A7-43D8-9A52-78270B74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297707"/>
            <a:ext cx="10515600" cy="55158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85A5"/>
                </a:solidFill>
              </a:rPr>
              <a:t>Склады</a:t>
            </a:r>
            <a:r>
              <a:rPr lang="ru-RU" dirty="0"/>
              <a:t> </a:t>
            </a:r>
            <a:r>
              <a:rPr lang="ru-RU" b="1" dirty="0">
                <a:solidFill>
                  <a:srgbClr val="FF85A5"/>
                </a:solidFill>
              </a:rPr>
              <a:t>и заказы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DE5E723-F1AE-4FA0-9E1A-024F20FED809}"/>
              </a:ext>
            </a:extLst>
          </p:cNvPr>
          <p:cNvSpPr txBox="1">
            <a:spLocks/>
          </p:cNvSpPr>
          <p:nvPr/>
        </p:nvSpPr>
        <p:spPr>
          <a:xfrm>
            <a:off x="7585314" y="926149"/>
            <a:ext cx="4086226" cy="55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2BA677"/>
                </a:solidFill>
              </a:rPr>
              <a:t>Комментарии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E10AF4F3-8774-4EB1-965D-9F7BA6DF1E0E}"/>
              </a:ext>
            </a:extLst>
          </p:cNvPr>
          <p:cNvSpPr txBox="1">
            <a:spLocks/>
          </p:cNvSpPr>
          <p:nvPr/>
        </p:nvSpPr>
        <p:spPr>
          <a:xfrm>
            <a:off x="6213896" y="1477730"/>
            <a:ext cx="5381892" cy="202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Динамика заказов по дням в целом совпадает с динамикой выручки по дням, те же пики в выходные, то же лидерство Санкт-Петербурга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8887D42A-FA3D-4C6C-86B6-9AFEA65A9E7A}"/>
              </a:ext>
            </a:extLst>
          </p:cNvPr>
          <p:cNvSpPr txBox="1">
            <a:spLocks/>
          </p:cNvSpPr>
          <p:nvPr/>
        </p:nvSpPr>
        <p:spPr>
          <a:xfrm>
            <a:off x="6213896" y="4053907"/>
            <a:ext cx="5278375" cy="202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Количество складов в Санкт-Петербурге больше Москвы, но разница уже поменьше, чем по выручке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49ACDD-0525-490F-B20D-0B1970BE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512" y="377388"/>
            <a:ext cx="1117354" cy="5515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9D1228-5914-4105-A8C6-0A9ADE80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" y="1201939"/>
            <a:ext cx="5829993" cy="26239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C33055-786C-4056-8AFB-8301C7493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9" y="3825870"/>
            <a:ext cx="5486400" cy="2667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048679-0F59-49ED-BF10-B66E7F49D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713" y="249213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59BE-70A7-43D8-9A52-78270B74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297707"/>
            <a:ext cx="10515600" cy="551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FF85A5"/>
                </a:solidFill>
              </a:rPr>
              <a:t>Загрузка складов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DE5E723-F1AE-4FA0-9E1A-024F20FED809}"/>
              </a:ext>
            </a:extLst>
          </p:cNvPr>
          <p:cNvSpPr txBox="1">
            <a:spLocks/>
          </p:cNvSpPr>
          <p:nvPr/>
        </p:nvSpPr>
        <p:spPr>
          <a:xfrm>
            <a:off x="7585314" y="926149"/>
            <a:ext cx="4086226" cy="55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2BA677"/>
                </a:solidFill>
              </a:rPr>
              <a:t>Комментарии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E10AF4F3-8774-4EB1-965D-9F7BA6DF1E0E}"/>
              </a:ext>
            </a:extLst>
          </p:cNvPr>
          <p:cNvSpPr txBox="1">
            <a:spLocks/>
          </p:cNvSpPr>
          <p:nvPr/>
        </p:nvSpPr>
        <p:spPr>
          <a:xfrm>
            <a:off x="6642340" y="1477730"/>
            <a:ext cx="4953448" cy="202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В общий топ-10 попадают безалкогольные напитки, товары без категории, молочная продукция, бакалея и прочее товары сегмента </a:t>
            </a:r>
            <a:r>
              <a:rPr lang="en-US" sz="1800" dirty="0"/>
              <a:t>FMCG</a:t>
            </a:r>
            <a:endParaRPr lang="ru-RU" sz="1800" dirty="0"/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8887D42A-FA3D-4C6C-86B6-9AFEA65A9E7A}"/>
              </a:ext>
            </a:extLst>
          </p:cNvPr>
          <p:cNvSpPr txBox="1">
            <a:spLocks/>
          </p:cNvSpPr>
          <p:nvPr/>
        </p:nvSpPr>
        <p:spPr>
          <a:xfrm>
            <a:off x="6642340" y="3556457"/>
            <a:ext cx="4953448" cy="274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Распределение заказов по складам показывает, что в Санкт-Петербурге есть склады отгрузившие почти 11 тысяч товаров, в тоже время, в Москве максимум 3,4 тысячи отгруженных заказов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A1DECF9F-DBE2-4528-A766-CA4F0E9AE75E}"/>
              </a:ext>
            </a:extLst>
          </p:cNvPr>
          <p:cNvSpPr txBox="1">
            <a:spLocks/>
          </p:cNvSpPr>
          <p:nvPr/>
        </p:nvSpPr>
        <p:spPr>
          <a:xfrm>
            <a:off x="72563" y="3456816"/>
            <a:ext cx="5638124" cy="40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rgbClr val="2BA677"/>
                </a:solidFill>
              </a:rPr>
              <a:t>Москва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0209F351-90D4-4026-A719-4AEE07709A98}"/>
              </a:ext>
            </a:extLst>
          </p:cNvPr>
          <p:cNvSpPr txBox="1">
            <a:spLocks/>
          </p:cNvSpPr>
          <p:nvPr/>
        </p:nvSpPr>
        <p:spPr>
          <a:xfrm>
            <a:off x="0" y="5179485"/>
            <a:ext cx="5638124" cy="40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2BA67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800" dirty="0"/>
              <a:t>Санкт-Петербург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065FA4-3019-445E-86BF-5605FA84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3" y="828567"/>
            <a:ext cx="6143625" cy="2400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8B9291-D488-4303-951C-8E8F33B0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759727"/>
            <a:ext cx="6029325" cy="1400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870EC7-5D36-4C11-AF0D-9AD1448CF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5462705"/>
            <a:ext cx="6105525" cy="123139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42041EE-CD5C-44BA-AE6A-9F4A3997A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8219" y="190218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8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59BE-70A7-43D8-9A52-78270B74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297707"/>
            <a:ext cx="10515600" cy="551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FF85A5"/>
                </a:solidFill>
              </a:rPr>
              <a:t>Адреса доставок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DE5E723-F1AE-4FA0-9E1A-024F20FED809}"/>
              </a:ext>
            </a:extLst>
          </p:cNvPr>
          <p:cNvSpPr txBox="1">
            <a:spLocks/>
          </p:cNvSpPr>
          <p:nvPr/>
        </p:nvSpPr>
        <p:spPr>
          <a:xfrm>
            <a:off x="7585314" y="926149"/>
            <a:ext cx="4086226" cy="55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2BA677"/>
                </a:solidFill>
              </a:rPr>
              <a:t>Комментарии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E10AF4F3-8774-4EB1-965D-9F7BA6DF1E0E}"/>
              </a:ext>
            </a:extLst>
          </p:cNvPr>
          <p:cNvSpPr txBox="1">
            <a:spLocks/>
          </p:cNvSpPr>
          <p:nvPr/>
        </p:nvSpPr>
        <p:spPr>
          <a:xfrm>
            <a:off x="6642340" y="1477730"/>
            <a:ext cx="4953448" cy="202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В общем топе по адресам, лидирует 3 адреса, видимо это действительно крупные склады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8887D42A-FA3D-4C6C-86B6-9AFEA65A9E7A}"/>
              </a:ext>
            </a:extLst>
          </p:cNvPr>
          <p:cNvSpPr txBox="1">
            <a:spLocks/>
          </p:cNvSpPr>
          <p:nvPr/>
        </p:nvSpPr>
        <p:spPr>
          <a:xfrm>
            <a:off x="6642340" y="3556457"/>
            <a:ext cx="4953448" cy="274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Распределение заказов по адресам разных городов, показывает, что со значительным отрывом лидируют адреса из Санкт Петербурга.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A1DECF9F-DBE2-4528-A766-CA4F0E9AE75E}"/>
              </a:ext>
            </a:extLst>
          </p:cNvPr>
          <p:cNvSpPr txBox="1">
            <a:spLocks/>
          </p:cNvSpPr>
          <p:nvPr/>
        </p:nvSpPr>
        <p:spPr>
          <a:xfrm>
            <a:off x="72563" y="3456816"/>
            <a:ext cx="5638124" cy="40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rgbClr val="2BA677"/>
                </a:solidFill>
              </a:rPr>
              <a:t>Москва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0209F351-90D4-4026-A719-4AEE07709A98}"/>
              </a:ext>
            </a:extLst>
          </p:cNvPr>
          <p:cNvSpPr txBox="1">
            <a:spLocks/>
          </p:cNvSpPr>
          <p:nvPr/>
        </p:nvSpPr>
        <p:spPr>
          <a:xfrm>
            <a:off x="0" y="5179485"/>
            <a:ext cx="5638124" cy="40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2BA67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800" dirty="0"/>
              <a:t>Санкт-Петербург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42041EE-CD5C-44BA-AE6A-9F4A3997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219" y="190218"/>
            <a:ext cx="1800225" cy="600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1D9C83-F137-4C38-A3CA-43E3E476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34" y="858444"/>
            <a:ext cx="4759534" cy="254632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DA1C17D-47E1-4B1C-B3B9-D06044AA6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3" y="3687986"/>
            <a:ext cx="3955176" cy="159138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52E116A-9977-4F5C-9A3D-0DCDEEDBC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3" y="5510535"/>
            <a:ext cx="4086226" cy="11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7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59BE-70A7-43D8-9A52-78270B74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297707"/>
            <a:ext cx="10515600" cy="551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FF85A5"/>
                </a:solidFill>
              </a:rPr>
              <a:t>Выводы и рекомендации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DE5E723-F1AE-4FA0-9E1A-024F20FED809}"/>
              </a:ext>
            </a:extLst>
          </p:cNvPr>
          <p:cNvSpPr txBox="1">
            <a:spLocks/>
          </p:cNvSpPr>
          <p:nvPr/>
        </p:nvSpPr>
        <p:spPr>
          <a:xfrm>
            <a:off x="226982" y="1150181"/>
            <a:ext cx="4086226" cy="551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BA677"/>
                </a:solidFill>
              </a:rPr>
              <a:t>Динамика заказов и выручки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E10AF4F3-8774-4EB1-965D-9F7BA6DF1E0E}"/>
              </a:ext>
            </a:extLst>
          </p:cNvPr>
          <p:cNvSpPr txBox="1">
            <a:spLocks/>
          </p:cNvSpPr>
          <p:nvPr/>
        </p:nvSpPr>
        <p:spPr>
          <a:xfrm>
            <a:off x="226982" y="3785502"/>
            <a:ext cx="11417421" cy="405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В общий топ-10 попадают безалкогольные напитки, товары без категории, молочная продукция, бакалея и прочее товары сегмента </a:t>
            </a:r>
            <a:r>
              <a:rPr lang="en-US" sz="1200" dirty="0"/>
              <a:t>FMCG</a:t>
            </a:r>
            <a:r>
              <a:rPr lang="ru-RU" sz="1200" dirty="0"/>
              <a:t>. Единственно что, возможно надо рассмотреть корректировку базы с точки зрения внесения недостающих идентификаторов категорий товаров.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8887D42A-FA3D-4C6C-86B6-9AFEA65A9E7A}"/>
              </a:ext>
            </a:extLst>
          </p:cNvPr>
          <p:cNvSpPr txBox="1">
            <a:spLocks/>
          </p:cNvSpPr>
          <p:nvPr/>
        </p:nvSpPr>
        <p:spPr>
          <a:xfrm>
            <a:off x="337868" y="1720540"/>
            <a:ext cx="11627150" cy="170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Динамика распределения выручки и кол-ва заказов по дням имеет характерные пики на выходных днях.</a:t>
            </a:r>
          </a:p>
          <a:p>
            <a:pPr marL="0" indent="0">
              <a:buNone/>
            </a:pPr>
            <a:r>
              <a:rPr lang="ru-RU" sz="1200" dirty="0"/>
              <a:t>Рекомендации: </a:t>
            </a:r>
          </a:p>
          <a:p>
            <a:r>
              <a:rPr lang="ru-RU" sz="1200" dirty="0"/>
              <a:t>Для сглаживания пиков можно предлагать клиентом какие-то акции по будням</a:t>
            </a:r>
          </a:p>
          <a:p>
            <a:r>
              <a:rPr lang="ru-RU" sz="1200" dirty="0"/>
              <a:t>Для ускорении доставки можно привлекать на выходные дни студентов или работников других категорий, желающих подработать на выходных</a:t>
            </a:r>
          </a:p>
          <a:p>
            <a:pPr marL="0" indent="0">
              <a:buNone/>
            </a:pPr>
            <a:r>
              <a:rPr lang="ru-RU" sz="1200" dirty="0"/>
              <a:t>Также очень заметно, что в одном заказе товаров одного наименования чаще всего одна штука. Можно предложить те или иные акции для клиентов, типа 3 по цене 2 и подобные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42041EE-CD5C-44BA-AE6A-9F4A3997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219" y="190218"/>
            <a:ext cx="1800225" cy="600075"/>
          </a:xfrm>
          <a:prstGeom prst="rect">
            <a:avLst/>
          </a:prstGeom>
        </p:spPr>
      </p:pic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70BC2A1C-6687-4E61-8882-DAC982ABCB0F}"/>
              </a:ext>
            </a:extLst>
          </p:cNvPr>
          <p:cNvSpPr txBox="1">
            <a:spLocks/>
          </p:cNvSpPr>
          <p:nvPr/>
        </p:nvSpPr>
        <p:spPr>
          <a:xfrm>
            <a:off x="226982" y="3469328"/>
            <a:ext cx="4086226" cy="405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400" dirty="0">
                <a:solidFill>
                  <a:srgbClr val="2BA677"/>
                </a:solidFill>
              </a:rPr>
              <a:t>Категории товаров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50D7C5D8-06C6-4A6A-A27E-A5FA923BB1D9}"/>
              </a:ext>
            </a:extLst>
          </p:cNvPr>
          <p:cNvSpPr txBox="1">
            <a:spLocks/>
          </p:cNvSpPr>
          <p:nvPr/>
        </p:nvSpPr>
        <p:spPr>
          <a:xfrm>
            <a:off x="226982" y="4283417"/>
            <a:ext cx="4086226" cy="391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400" dirty="0">
                <a:solidFill>
                  <a:srgbClr val="2BA677"/>
                </a:solidFill>
              </a:rPr>
              <a:t>Склады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CB8615A5-E3CD-4F13-B93E-1E7A24717946}"/>
              </a:ext>
            </a:extLst>
          </p:cNvPr>
          <p:cNvSpPr txBox="1">
            <a:spLocks/>
          </p:cNvSpPr>
          <p:nvPr/>
        </p:nvSpPr>
        <p:spPr>
          <a:xfrm>
            <a:off x="226982" y="4674473"/>
            <a:ext cx="11242018" cy="391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Что касается складов, рекордсмены по отгруженным товарам находятся в Санкт-Петербурге. Хорошо ли это или нет, сложно сказать. Недостает данных по скорости отгрузки. 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58179379-D019-4463-9719-8FDBC94B03B5}"/>
              </a:ext>
            </a:extLst>
          </p:cNvPr>
          <p:cNvSpPr txBox="1">
            <a:spLocks/>
          </p:cNvSpPr>
          <p:nvPr/>
        </p:nvSpPr>
        <p:spPr>
          <a:xfrm>
            <a:off x="226982" y="5079134"/>
            <a:ext cx="4086226" cy="391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400" dirty="0">
                <a:solidFill>
                  <a:srgbClr val="2BA677"/>
                </a:solidFill>
              </a:rPr>
              <a:t>Адреса складов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55352000-0B36-4CD9-9CD2-17DAADBE8C08}"/>
              </a:ext>
            </a:extLst>
          </p:cNvPr>
          <p:cNvSpPr txBox="1">
            <a:spLocks/>
          </p:cNvSpPr>
          <p:nvPr/>
        </p:nvSpPr>
        <p:spPr>
          <a:xfrm>
            <a:off x="226982" y="5512291"/>
            <a:ext cx="11329719" cy="391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В адресах складов наблюдается топ-адресов в Санкт-Петербурге, где значения заказов в несколько раз превышают московские. Нужно ли что-то с этим делать – вопрос удобства подразделения логистики. Возможно, есть смысл рассмотреть открытие дополнительных складов в этих районах</a:t>
            </a:r>
          </a:p>
        </p:txBody>
      </p:sp>
    </p:spTree>
    <p:extLst>
      <p:ext uri="{BB962C8B-B14F-4D97-AF65-F5344CB8AC3E}">
        <p14:creationId xmlns:p14="http://schemas.microsoft.com/office/powerpoint/2010/main" val="1522752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487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Самокат</vt:lpstr>
      <vt:lpstr>Общие показатели</vt:lpstr>
      <vt:lpstr>Выручка</vt:lpstr>
      <vt:lpstr>Категории товаров</vt:lpstr>
      <vt:lpstr>Склады и заказы</vt:lpstr>
      <vt:lpstr>Загрузка складов</vt:lpstr>
      <vt:lpstr>Адреса доставок</vt:lpstr>
      <vt:lpstr>Выводы и 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Самокат</dc:title>
  <dc:creator>Валерий Та</dc:creator>
  <cp:lastModifiedBy>Валерий Та</cp:lastModifiedBy>
  <cp:revision>11</cp:revision>
  <dcterms:created xsi:type="dcterms:W3CDTF">2024-02-18T06:47:47Z</dcterms:created>
  <dcterms:modified xsi:type="dcterms:W3CDTF">2024-02-19T04:38:02Z</dcterms:modified>
</cp:coreProperties>
</file>