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71" r:id="rId6"/>
    <p:sldId id="262" r:id="rId7"/>
    <p:sldId id="264" r:id="rId8"/>
    <p:sldId id="265" r:id="rId9"/>
    <p:sldId id="266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3360F4D-54F5-4299-BE3D-BFDA4C1191A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703F967-B350-4A30-A801-8C5792917BA7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472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F4D-54F5-4299-BE3D-BFDA4C1191A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967-B350-4A30-A801-8C579291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4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F4D-54F5-4299-BE3D-BFDA4C1191A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967-B350-4A30-A801-8C579291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95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F4D-54F5-4299-BE3D-BFDA4C1191A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967-B350-4A30-A801-8C5792917BA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9759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F4D-54F5-4299-BE3D-BFDA4C1191A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967-B350-4A30-A801-8C579291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00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F4D-54F5-4299-BE3D-BFDA4C1191A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967-B350-4A30-A801-8C579291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89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F4D-54F5-4299-BE3D-BFDA4C1191A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967-B350-4A30-A801-8C579291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12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F4D-54F5-4299-BE3D-BFDA4C1191A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967-B350-4A30-A801-8C579291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F4D-54F5-4299-BE3D-BFDA4C1191A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967-B350-4A30-A801-8C579291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F4D-54F5-4299-BE3D-BFDA4C1191A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967-B350-4A30-A801-8C579291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1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F4D-54F5-4299-BE3D-BFDA4C1191A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967-B350-4A30-A801-8C579291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9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F4D-54F5-4299-BE3D-BFDA4C1191A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967-B350-4A30-A801-8C579291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4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F4D-54F5-4299-BE3D-BFDA4C1191A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967-B350-4A30-A801-8C579291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8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F4D-54F5-4299-BE3D-BFDA4C1191A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967-B350-4A30-A801-8C579291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3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F4D-54F5-4299-BE3D-BFDA4C1191A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967-B350-4A30-A801-8C579291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7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F4D-54F5-4299-BE3D-BFDA4C1191A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967-B350-4A30-A801-8C579291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4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F4D-54F5-4299-BE3D-BFDA4C1191A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967-B350-4A30-A801-8C579291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4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3360F4D-54F5-4299-BE3D-BFDA4C1191A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03F967-B350-4A30-A801-8C579291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err="1"/>
              <a:t>Analiza</a:t>
            </a:r>
            <a:r>
              <a:rPr lang="en-US" sz="4400" dirty="0"/>
              <a:t> </a:t>
            </a:r>
            <a:r>
              <a:rPr lang="en-US" sz="4400" dirty="0" err="1" smtClean="0"/>
              <a:t>tendintelor</a:t>
            </a:r>
            <a:r>
              <a:rPr lang="en-US" sz="4400" dirty="0" smtClean="0"/>
              <a:t> </a:t>
            </a:r>
            <a:r>
              <a:rPr lang="en-US" sz="4400" dirty="0" err="1"/>
              <a:t>și</a:t>
            </a:r>
            <a:r>
              <a:rPr lang="en-US" sz="4400" dirty="0"/>
              <a:t> </a:t>
            </a:r>
            <a:r>
              <a:rPr lang="en-US" sz="4400" dirty="0" err="1"/>
              <a:t>Preferințelor</a:t>
            </a:r>
            <a:r>
              <a:rPr lang="en-US" sz="4400" dirty="0"/>
              <a:t> </a:t>
            </a:r>
            <a:r>
              <a:rPr lang="en-US" sz="4400" dirty="0" err="1"/>
              <a:t>Cumpărătorilor</a:t>
            </a:r>
            <a:r>
              <a:rPr lang="en-US" sz="4400" dirty="0"/>
              <a:t> </a:t>
            </a:r>
            <a:r>
              <a:rPr lang="en-US" sz="4400" dirty="0" err="1"/>
              <a:t>în</a:t>
            </a:r>
            <a:r>
              <a:rPr lang="en-US" sz="4400" dirty="0"/>
              <a:t> </a:t>
            </a:r>
            <a:r>
              <a:rPr lang="en-US" sz="4400" dirty="0" err="1"/>
              <a:t>Achiziționarea</a:t>
            </a:r>
            <a:r>
              <a:rPr lang="en-US" sz="4400" dirty="0"/>
              <a:t> de </a:t>
            </a:r>
            <a:r>
              <a:rPr lang="en-US" sz="4400" dirty="0" err="1"/>
              <a:t>Mașini</a:t>
            </a:r>
            <a:r>
              <a:rPr lang="en-US" sz="4400" dirty="0"/>
              <a:t> Second-Hand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aUtor</a:t>
            </a:r>
            <a:r>
              <a:rPr lang="en-US" dirty="0" smtClean="0">
                <a:latin typeface="+mj-lt"/>
              </a:rPr>
              <a:t>: </a:t>
            </a:r>
            <a:r>
              <a:rPr lang="en-US" dirty="0" err="1" smtClean="0">
                <a:latin typeface="+mj-lt"/>
              </a:rPr>
              <a:t>Cojocaru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Valeriu</a:t>
            </a:r>
            <a:r>
              <a:rPr lang="en-US" dirty="0" smtClean="0">
                <a:latin typeface="+mj-lt"/>
              </a:rPr>
              <a:t>, gr: mi-211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470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REzultatul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analizei</a:t>
            </a:r>
            <a:r>
              <a:rPr lang="en-US" dirty="0"/>
              <a:t> de </a:t>
            </a:r>
            <a:r>
              <a:rPr lang="en-US" dirty="0" err="1"/>
              <a:t>regresie</a:t>
            </a:r>
            <a:r>
              <a:rPr lang="en-US" dirty="0"/>
              <a:t> </a:t>
            </a:r>
            <a:r>
              <a:rPr lang="en-US" dirty="0" err="1"/>
              <a:t>liniară</a:t>
            </a:r>
            <a:r>
              <a:rPr lang="en-US" dirty="0"/>
              <a:t> </a:t>
            </a:r>
            <a:r>
              <a:rPr lang="en-US" dirty="0" err="1"/>
              <a:t>multiplă</a:t>
            </a:r>
            <a:r>
              <a:rPr lang="en-US" dirty="0"/>
              <a:t>, </a:t>
            </a:r>
            <a:r>
              <a:rPr lang="en-US" dirty="0" err="1"/>
              <a:t>observăm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eroarea</a:t>
            </a:r>
            <a:r>
              <a:rPr lang="en-US" dirty="0"/>
              <a:t> standard </a:t>
            </a:r>
            <a:r>
              <a:rPr lang="en-US" dirty="0" err="1"/>
              <a:t>reziduală</a:t>
            </a:r>
            <a:r>
              <a:rPr lang="en-US" dirty="0"/>
              <a:t> (RSE)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disponibilă</a:t>
            </a:r>
            <a:r>
              <a:rPr lang="en-US" dirty="0"/>
              <a:t> (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necompletată</a:t>
            </a:r>
            <a:r>
              <a:rPr lang="en-US" dirty="0"/>
              <a:t>).</a:t>
            </a:r>
          </a:p>
          <a:p>
            <a:r>
              <a:rPr lang="en-US" dirty="0"/>
              <a:t>Cu </a:t>
            </a:r>
            <a:r>
              <a:rPr lang="en-US" dirty="0" err="1"/>
              <a:t>privire</a:t>
            </a:r>
            <a:r>
              <a:rPr lang="en-US" dirty="0"/>
              <a:t> la </a:t>
            </a:r>
            <a:r>
              <a:rPr lang="en-US" dirty="0" err="1"/>
              <a:t>coeficientul</a:t>
            </a:r>
            <a:r>
              <a:rPr lang="en-US" dirty="0"/>
              <a:t> de </a:t>
            </a:r>
            <a:r>
              <a:rPr lang="en-US" dirty="0" err="1"/>
              <a:t>determinare</a:t>
            </a:r>
            <a:r>
              <a:rPr lang="en-US" dirty="0"/>
              <a:t> (R²),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indică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semnificativă</a:t>
            </a:r>
            <a:r>
              <a:rPr lang="en-US" dirty="0"/>
              <a:t> de 0.891</a:t>
            </a:r>
            <a:r>
              <a:rPr lang="en-US" dirty="0" smtClean="0"/>
              <a:t>.</a:t>
            </a:r>
          </a:p>
          <a:p>
            <a:r>
              <a:rPr lang="en-US" dirty="0"/>
              <a:t>Null deviance: 674.60  on 752  degrees of freedom</a:t>
            </a:r>
          </a:p>
          <a:p>
            <a:r>
              <a:rPr lang="en-US" dirty="0"/>
              <a:t>Residual deviance: 170.39  on 637   degrees of freedom</a:t>
            </a:r>
          </a:p>
          <a:p>
            <a:r>
              <a:rPr lang="en-US" dirty="0"/>
              <a:t>AIC: 336.39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2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Concluzie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concluzie</a:t>
            </a:r>
            <a:r>
              <a:rPr lang="en-US" dirty="0"/>
              <a:t>, </a:t>
            </a:r>
            <a:r>
              <a:rPr lang="en-US" dirty="0" err="1"/>
              <a:t>articolul</a:t>
            </a:r>
            <a:r>
              <a:rPr lang="en-US" dirty="0"/>
              <a:t> </a:t>
            </a:r>
            <a:r>
              <a:rPr lang="en-US" dirty="0" err="1"/>
              <a:t>aduce</a:t>
            </a:r>
            <a:r>
              <a:rPr lang="en-US" dirty="0"/>
              <a:t> o </a:t>
            </a:r>
            <a:r>
              <a:rPr lang="en-US" dirty="0" err="1"/>
              <a:t>contribuție</a:t>
            </a:r>
            <a:r>
              <a:rPr lang="en-US" dirty="0"/>
              <a:t> </a:t>
            </a:r>
            <a:r>
              <a:rPr lang="en-US" dirty="0" err="1"/>
              <a:t>semnificativă</a:t>
            </a:r>
            <a:r>
              <a:rPr lang="en-US" dirty="0"/>
              <a:t> la </a:t>
            </a:r>
            <a:r>
              <a:rPr lang="en-US" dirty="0" err="1"/>
              <a:t>înțelegerea</a:t>
            </a:r>
            <a:r>
              <a:rPr lang="en-US" dirty="0"/>
              <a:t> </a:t>
            </a:r>
            <a:r>
              <a:rPr lang="en-US" dirty="0" err="1"/>
              <a:t>comportamentului</a:t>
            </a:r>
            <a:r>
              <a:rPr lang="en-US" dirty="0"/>
              <a:t> </a:t>
            </a:r>
            <a:r>
              <a:rPr lang="en-US" dirty="0" err="1"/>
              <a:t>cumpărătorilor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pieței</a:t>
            </a:r>
            <a:r>
              <a:rPr lang="en-US" dirty="0"/>
              <a:t> auto second-hand.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detaliată</a:t>
            </a:r>
            <a:r>
              <a:rPr lang="en-US" dirty="0"/>
              <a:t> a </a:t>
            </a:r>
            <a:r>
              <a:rPr lang="en-US" dirty="0" err="1"/>
              <a:t>tendințelor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preferințelor</a:t>
            </a:r>
            <a:r>
              <a:rPr lang="en-US" dirty="0"/>
              <a:t> </a:t>
            </a:r>
            <a:r>
              <a:rPr lang="en-US" dirty="0" err="1"/>
              <a:t>consumatorilor</a:t>
            </a:r>
            <a:r>
              <a:rPr lang="en-US" dirty="0"/>
              <a:t> </a:t>
            </a:r>
            <a:r>
              <a:rPr lang="en-US" dirty="0" err="1"/>
              <a:t>dezvăluie</a:t>
            </a:r>
            <a:r>
              <a:rPr lang="en-US" dirty="0"/>
              <a:t> </a:t>
            </a:r>
            <a:r>
              <a:rPr lang="en-US" dirty="0" err="1"/>
              <a:t>aspecte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legate de </a:t>
            </a:r>
            <a:r>
              <a:rPr lang="en-US" dirty="0" err="1"/>
              <a:t>achiziționarea</a:t>
            </a:r>
            <a:r>
              <a:rPr lang="en-US" dirty="0"/>
              <a:t> </a:t>
            </a:r>
            <a:r>
              <a:rPr lang="en-US" dirty="0" err="1"/>
              <a:t>mașinilor</a:t>
            </a:r>
            <a:r>
              <a:rPr lang="en-US" dirty="0"/>
              <a:t> second-hand, </a:t>
            </a:r>
            <a:r>
              <a:rPr lang="en-US" dirty="0" err="1"/>
              <a:t>având</a:t>
            </a:r>
            <a:r>
              <a:rPr lang="en-US" dirty="0"/>
              <a:t> </a:t>
            </a:r>
            <a:r>
              <a:rPr lang="en-US" dirty="0" err="1"/>
              <a:t>implicații</a:t>
            </a:r>
            <a:r>
              <a:rPr lang="en-US" dirty="0"/>
              <a:t> </a:t>
            </a:r>
            <a:r>
              <a:rPr lang="en-US" dirty="0" err="1"/>
              <a:t>semnificative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industrie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vânzători</a:t>
            </a:r>
            <a:r>
              <a:rPr lang="en-US" dirty="0"/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68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Achiziționarea</a:t>
            </a:r>
            <a:r>
              <a:rPr lang="en-US" dirty="0"/>
              <a:t> de </a:t>
            </a:r>
            <a:r>
              <a:rPr lang="en-US" dirty="0" err="1"/>
              <a:t>mașini</a:t>
            </a:r>
            <a:r>
              <a:rPr lang="en-US" dirty="0"/>
              <a:t> second-hand </a:t>
            </a:r>
            <a:r>
              <a:rPr lang="en-US" dirty="0" err="1"/>
              <a:t>implică</a:t>
            </a:r>
            <a:r>
              <a:rPr lang="en-US" dirty="0"/>
              <a:t> o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factori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preferințe</a:t>
            </a:r>
            <a:r>
              <a:rPr lang="en-US" dirty="0"/>
              <a:t> </a:t>
            </a:r>
            <a:r>
              <a:rPr lang="en-US" dirty="0" err="1"/>
              <a:t>personale</a:t>
            </a:r>
            <a:r>
              <a:rPr lang="en-US" dirty="0"/>
              <a:t>.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 smtClean="0"/>
              <a:t>tendintelor</a:t>
            </a:r>
            <a:r>
              <a:rPr lang="en-US" dirty="0" smtClean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preferințelor</a:t>
            </a:r>
            <a:r>
              <a:rPr lang="en-US" dirty="0"/>
              <a:t> </a:t>
            </a:r>
            <a:r>
              <a:rPr lang="en-US" dirty="0" err="1"/>
              <a:t>cumpărătorilor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domeniu</a:t>
            </a:r>
            <a:r>
              <a:rPr lang="en-US" dirty="0"/>
              <a:t> </a:t>
            </a:r>
            <a:r>
              <a:rPr lang="en-US" dirty="0" err="1"/>
              <a:t>devine</a:t>
            </a:r>
            <a:r>
              <a:rPr lang="en-US" dirty="0"/>
              <a:t> </a:t>
            </a:r>
            <a:r>
              <a:rPr lang="en-US" dirty="0" err="1"/>
              <a:t>esențială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înțelege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influențează</a:t>
            </a:r>
            <a:r>
              <a:rPr lang="en-US" dirty="0"/>
              <a:t> </a:t>
            </a:r>
            <a:r>
              <a:rPr lang="en-US" dirty="0" err="1"/>
              <a:t>deciziile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.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explora</a:t>
            </a:r>
            <a:r>
              <a:rPr lang="en-US" dirty="0"/>
              <a:t> </a:t>
            </a:r>
            <a:r>
              <a:rPr lang="en-US" dirty="0" err="1"/>
              <a:t>importanța</a:t>
            </a:r>
            <a:r>
              <a:rPr lang="en-US" dirty="0"/>
              <a:t>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principalele</a:t>
            </a:r>
            <a:r>
              <a:rPr lang="en-US" dirty="0"/>
              <a:t> </a:t>
            </a:r>
            <a:r>
              <a:rPr lang="en-US" dirty="0" err="1"/>
              <a:t>aspecte</a:t>
            </a:r>
            <a:r>
              <a:rPr lang="en-US" dirty="0"/>
              <a:t> care </a:t>
            </a:r>
            <a:r>
              <a:rPr lang="en-US" dirty="0" err="1"/>
              <a:t>afectează</a:t>
            </a:r>
            <a:r>
              <a:rPr lang="en-US" dirty="0"/>
              <a:t> </a:t>
            </a:r>
            <a:r>
              <a:rPr lang="en-US" dirty="0" err="1"/>
              <a:t>achiziționarea</a:t>
            </a:r>
            <a:r>
              <a:rPr lang="en-US" dirty="0"/>
              <a:t> de </a:t>
            </a:r>
            <a:r>
              <a:rPr lang="en-US" dirty="0" err="1"/>
              <a:t>mașini</a:t>
            </a:r>
            <a:r>
              <a:rPr lang="en-US" dirty="0"/>
              <a:t> second-hand.</a:t>
            </a:r>
          </a:p>
        </p:txBody>
      </p:sp>
    </p:spTree>
    <p:extLst>
      <p:ext uri="{BB962C8B-B14F-4D97-AF65-F5344CB8AC3E}">
        <p14:creationId xmlns:p14="http://schemas.microsoft.com/office/powerpoint/2010/main" val="171730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Obiectivul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influenta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pretului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preferintelor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oamenilor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4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etapele</a:t>
            </a:r>
            <a:r>
              <a:rPr lang="en-US" dirty="0" smtClean="0"/>
              <a:t> sale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Etapă</a:t>
            </a:r>
            <a:r>
              <a:rPr lang="en-US" dirty="0"/>
              <a:t> 1: </a:t>
            </a:r>
            <a:r>
              <a:rPr lang="en-US" dirty="0" err="1" smtClean="0"/>
              <a:t>Curatarea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endParaRPr lang="en-US" dirty="0" smtClean="0"/>
          </a:p>
          <a:p>
            <a:r>
              <a:rPr lang="en-US" dirty="0" err="1"/>
              <a:t>Etapă</a:t>
            </a:r>
            <a:r>
              <a:rPr lang="en-US" dirty="0"/>
              <a:t> </a:t>
            </a:r>
            <a:r>
              <a:rPr lang="en-US" dirty="0" smtClean="0"/>
              <a:t>2: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 smtClean="0"/>
              <a:t>datelor</a:t>
            </a:r>
            <a:endParaRPr lang="en-US" dirty="0" smtClean="0"/>
          </a:p>
          <a:p>
            <a:r>
              <a:rPr lang="en-US" dirty="0" err="1"/>
              <a:t>Etapă</a:t>
            </a:r>
            <a:r>
              <a:rPr lang="en-US" dirty="0"/>
              <a:t> </a:t>
            </a:r>
            <a:r>
              <a:rPr lang="en-US" dirty="0" smtClean="0"/>
              <a:t>3: </a:t>
            </a:r>
            <a:r>
              <a:rPr lang="en-US" dirty="0" err="1" smtClean="0"/>
              <a:t>Rezultatul</a:t>
            </a:r>
            <a:endParaRPr lang="en-US" dirty="0" smtClean="0"/>
          </a:p>
          <a:p>
            <a:r>
              <a:rPr lang="it-IT" dirty="0"/>
              <a:t>Etapă </a:t>
            </a:r>
            <a:r>
              <a:rPr lang="it-IT" dirty="0" smtClean="0"/>
              <a:t>4: </a:t>
            </a:r>
            <a:r>
              <a:rPr lang="it-IT" dirty="0" smtClean="0"/>
              <a:t>concluzie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4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Curatarea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Procesul</a:t>
            </a:r>
            <a:r>
              <a:rPr lang="en-US" dirty="0"/>
              <a:t> </a:t>
            </a:r>
            <a:r>
              <a:rPr lang="en-US" dirty="0" err="1"/>
              <a:t>inițial</a:t>
            </a:r>
            <a:r>
              <a:rPr lang="en-US" dirty="0"/>
              <a:t> de </a:t>
            </a:r>
            <a:r>
              <a:rPr lang="en-US" dirty="0" err="1"/>
              <a:t>etapă</a:t>
            </a:r>
            <a:r>
              <a:rPr lang="en-US" dirty="0"/>
              <a:t> a </a:t>
            </a:r>
            <a:r>
              <a:rPr lang="en-US" dirty="0" err="1"/>
              <a:t>implicat</a:t>
            </a:r>
            <a:r>
              <a:rPr lang="en-US" dirty="0"/>
              <a:t> </a:t>
            </a:r>
            <a:r>
              <a:rPr lang="en-US" dirty="0" err="1"/>
              <a:t>curățarea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rândurile</a:t>
            </a:r>
            <a:r>
              <a:rPr lang="en-US" dirty="0"/>
              <a:t> cu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lipsă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incomplete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identificate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eliminate, </a:t>
            </a:r>
            <a:r>
              <a:rPr lang="en-US" dirty="0" err="1"/>
              <a:t>reducând</a:t>
            </a:r>
            <a:r>
              <a:rPr lang="en-US" dirty="0"/>
              <a:t>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setului</a:t>
            </a:r>
            <a:r>
              <a:rPr lang="en-US" dirty="0"/>
              <a:t> de date de la 921 la 752 </a:t>
            </a:r>
            <a:r>
              <a:rPr lang="en-US" dirty="0" err="1"/>
              <a:t>intrări</a:t>
            </a:r>
            <a:r>
              <a:rPr lang="en-US" dirty="0"/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4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39515" y="3636627"/>
            <a:ext cx="4733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Fig. </a:t>
            </a:r>
            <a:r>
              <a:rPr lang="en-US" dirty="0" smtClean="0"/>
              <a:t>1 </a:t>
            </a:r>
            <a:r>
              <a:rPr lang="en-US" dirty="0" err="1" smtClean="0"/>
              <a:t>Distributia</a:t>
            </a:r>
            <a:r>
              <a:rPr lang="en-US" dirty="0" smtClean="0"/>
              <a:t> </a:t>
            </a:r>
            <a:r>
              <a:rPr lang="en-US" dirty="0" err="1" smtClean="0"/>
              <a:t>vanzatorilor</a:t>
            </a:r>
            <a:r>
              <a:rPr lang="en-US" dirty="0" smtClean="0"/>
              <a:t> la </a:t>
            </a:r>
            <a:r>
              <a:rPr lang="en-US" dirty="0" err="1" smtClean="0"/>
              <a:t>masini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56943" y="4163902"/>
            <a:ext cx="8461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observăm</a:t>
            </a:r>
            <a:r>
              <a:rPr lang="en-US" dirty="0"/>
              <a:t> o </a:t>
            </a:r>
            <a:r>
              <a:rPr lang="en-US" dirty="0" err="1"/>
              <a:t>perspectivă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predominanței</a:t>
            </a:r>
            <a:r>
              <a:rPr lang="en-US" dirty="0"/>
              <a:t> </a:t>
            </a:r>
            <a:r>
              <a:rPr lang="en-US" dirty="0" err="1"/>
              <a:t>vânzătorilor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piața</a:t>
            </a:r>
            <a:r>
              <a:rPr lang="en-US" dirty="0"/>
              <a:t> </a:t>
            </a:r>
            <a:r>
              <a:rPr lang="en-US" dirty="0" err="1"/>
              <a:t>autoturismelor</a:t>
            </a:r>
            <a:r>
              <a:rPr lang="en-US" dirty="0"/>
              <a:t>.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tranzacțiilor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intermediare</a:t>
            </a:r>
            <a:r>
              <a:rPr lang="en-US" dirty="0"/>
              <a:t> de </a:t>
            </a:r>
            <a:r>
              <a:rPr lang="en-US" dirty="0" err="1"/>
              <a:t>dealeri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trend </a:t>
            </a:r>
            <a:r>
              <a:rPr lang="en-US" dirty="0" err="1"/>
              <a:t>persistă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o </a:t>
            </a:r>
            <a:r>
              <a:rPr lang="en-US" dirty="0" err="1"/>
              <a:t>scară</a:t>
            </a:r>
            <a:r>
              <a:rPr lang="en-US" dirty="0"/>
              <a:t> </a:t>
            </a:r>
            <a:r>
              <a:rPr lang="en-US" dirty="0" err="1"/>
              <a:t>semnificativă</a:t>
            </a:r>
            <a:r>
              <a:rPr lang="en-US" dirty="0" smtClean="0"/>
              <a:t>.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motive </a:t>
            </a:r>
            <a:r>
              <a:rPr lang="en-US" dirty="0" err="1"/>
              <a:t>pentru</a:t>
            </a:r>
            <a:r>
              <a:rPr lang="en-US" dirty="0"/>
              <a:t> care </a:t>
            </a:r>
            <a:r>
              <a:rPr lang="en-US" dirty="0" err="1"/>
              <a:t>oamenii</a:t>
            </a:r>
            <a:r>
              <a:rPr lang="en-US" dirty="0"/>
              <a:t> </a:t>
            </a:r>
            <a:r>
              <a:rPr lang="en-US" dirty="0" err="1"/>
              <a:t>aleg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cumpere</a:t>
            </a:r>
            <a:r>
              <a:rPr lang="en-US" dirty="0"/>
              <a:t> de la </a:t>
            </a:r>
            <a:r>
              <a:rPr lang="en-US" dirty="0" err="1"/>
              <a:t>dealeri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loc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achiziționeze</a:t>
            </a:r>
            <a:r>
              <a:rPr lang="en-US" dirty="0"/>
              <a:t> direct de la </a:t>
            </a:r>
            <a:r>
              <a:rPr lang="en-US" dirty="0" err="1"/>
              <a:t>proprietari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9" name="Объект 8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43" y="325102"/>
            <a:ext cx="6847559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4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2229480" y="3331347"/>
            <a:ext cx="5973487" cy="743504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Fig. </a:t>
            </a:r>
            <a:r>
              <a:rPr lang="en-US" sz="1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2 </a:t>
            </a:r>
            <a:r>
              <a:rPr lang="en-US" sz="1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distributia</a:t>
            </a:r>
            <a:r>
              <a:rPr lang="en-US" sz="1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automobilelor</a:t>
            </a:r>
            <a:r>
              <a:rPr lang="en-US" sz="1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in </a:t>
            </a:r>
            <a:r>
              <a:rPr lang="en-US" sz="1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baza</a:t>
            </a:r>
            <a:r>
              <a:rPr 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transmisiei</a:t>
            </a:r>
            <a:r>
              <a:rPr lang="en-US" sz="1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sale</a:t>
            </a:r>
            <a:endParaRPr lang="en-US" sz="1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56943" y="4163902"/>
            <a:ext cx="8461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indică</a:t>
            </a:r>
            <a:r>
              <a:rPr lang="en-US" dirty="0"/>
              <a:t> o </a:t>
            </a:r>
            <a:r>
              <a:rPr lang="en-US" dirty="0" err="1"/>
              <a:t>dominanță</a:t>
            </a:r>
            <a:r>
              <a:rPr lang="en-US" dirty="0"/>
              <a:t> </a:t>
            </a:r>
            <a:r>
              <a:rPr lang="en-US" dirty="0" err="1"/>
              <a:t>clară</a:t>
            </a:r>
            <a:r>
              <a:rPr lang="en-US" dirty="0"/>
              <a:t> a </a:t>
            </a:r>
            <a:r>
              <a:rPr lang="en-US" dirty="0" err="1"/>
              <a:t>transmisiilor</a:t>
            </a:r>
            <a:r>
              <a:rPr lang="en-US" dirty="0"/>
              <a:t> automate, </a:t>
            </a:r>
            <a:r>
              <a:rPr lang="en-US" dirty="0" err="1"/>
              <a:t>suggerând</a:t>
            </a:r>
            <a:r>
              <a:rPr lang="en-US" dirty="0"/>
              <a:t> o </a:t>
            </a:r>
            <a:r>
              <a:rPr lang="en-US" dirty="0" err="1"/>
              <a:t>cerere</a:t>
            </a:r>
            <a:r>
              <a:rPr lang="en-US" dirty="0"/>
              <a:t> </a:t>
            </a:r>
            <a:r>
              <a:rPr lang="en-US" dirty="0" err="1"/>
              <a:t>semnificativă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opțiune</a:t>
            </a:r>
            <a:r>
              <a:rPr lang="en-US" dirty="0"/>
              <a:t>,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beneficiilor</a:t>
            </a:r>
            <a:r>
              <a:rPr lang="en-US" dirty="0"/>
              <a:t> sale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condiții</a:t>
            </a:r>
            <a:r>
              <a:rPr lang="en-US" dirty="0"/>
              <a:t> de </a:t>
            </a:r>
            <a:r>
              <a:rPr lang="en-US" dirty="0" err="1"/>
              <a:t>trafic</a:t>
            </a:r>
            <a:r>
              <a:rPr lang="en-US" dirty="0"/>
              <a:t> urban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confortului</a:t>
            </a:r>
            <a:r>
              <a:rPr lang="en-US" dirty="0"/>
              <a:t> </a:t>
            </a:r>
            <a:r>
              <a:rPr lang="en-US" dirty="0" err="1"/>
              <a:t>sporit</a:t>
            </a:r>
            <a:r>
              <a:rPr lang="en-US" dirty="0"/>
              <a:t> al </a:t>
            </a:r>
            <a:r>
              <a:rPr lang="en-US" dirty="0" err="1"/>
              <a:t>experienței</a:t>
            </a:r>
            <a:r>
              <a:rPr lang="en-US" dirty="0"/>
              <a:t> de </a:t>
            </a:r>
            <a:r>
              <a:rPr lang="en-US" dirty="0" err="1"/>
              <a:t>conducere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9" name="Объект 8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480" y="19822"/>
            <a:ext cx="6847559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9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2229480" y="3331347"/>
            <a:ext cx="5973487" cy="743504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Fig. </a:t>
            </a:r>
            <a:r>
              <a:rPr lang="en-US" sz="1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3 </a:t>
            </a:r>
            <a:r>
              <a:rPr lang="en-US" sz="1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Distributia</a:t>
            </a:r>
            <a:r>
              <a:rPr lang="en-US" sz="1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masinilor</a:t>
            </a:r>
            <a:r>
              <a:rPr lang="en-US" sz="1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in </a:t>
            </a:r>
            <a:r>
              <a:rPr lang="en-US" sz="1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baza</a:t>
            </a:r>
            <a:r>
              <a:rPr lang="en-US" sz="1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starii</a:t>
            </a:r>
            <a:r>
              <a:rPr lang="en-US" sz="1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si</a:t>
            </a:r>
            <a:r>
              <a:rPr lang="en-US" sz="1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garantiei</a:t>
            </a:r>
            <a:r>
              <a:rPr lang="en-US" sz="1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sale</a:t>
            </a:r>
            <a:endParaRPr lang="en-US" sz="1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56943" y="4163902"/>
            <a:ext cx="8461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alegerilor</a:t>
            </a:r>
            <a:r>
              <a:rPr lang="en-US" dirty="0"/>
              <a:t> </a:t>
            </a:r>
            <a:r>
              <a:rPr lang="en-US" dirty="0" err="1"/>
              <a:t>cumpărătorilor</a:t>
            </a:r>
            <a:r>
              <a:rPr lang="en-US" dirty="0"/>
              <a:t> de </a:t>
            </a:r>
            <a:r>
              <a:rPr lang="en-US" dirty="0" err="1"/>
              <a:t>vehicule</a:t>
            </a:r>
            <a:r>
              <a:rPr lang="en-US" dirty="0"/>
              <a:t>, se </a:t>
            </a:r>
            <a:r>
              <a:rPr lang="en-US" dirty="0" err="1"/>
              <a:t>observă</a:t>
            </a:r>
            <a:r>
              <a:rPr lang="en-US" dirty="0"/>
              <a:t> o </a:t>
            </a:r>
            <a:r>
              <a:rPr lang="en-US" dirty="0" err="1"/>
              <a:t>preferință</a:t>
            </a:r>
            <a:r>
              <a:rPr lang="en-US" dirty="0"/>
              <a:t> </a:t>
            </a:r>
            <a:r>
              <a:rPr lang="en-US" dirty="0" err="1"/>
              <a:t>evidentă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vehiculele</a:t>
            </a:r>
            <a:r>
              <a:rPr lang="en-US" dirty="0"/>
              <a:t> </a:t>
            </a:r>
            <a:r>
              <a:rPr lang="en-US" dirty="0" err="1"/>
              <a:t>recondiționate</a:t>
            </a:r>
            <a:r>
              <a:rPr lang="en-US" dirty="0"/>
              <a:t>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tendință</a:t>
            </a:r>
            <a:r>
              <a:rPr lang="en-US" dirty="0"/>
              <a:t> </a:t>
            </a:r>
            <a:r>
              <a:rPr lang="en-US" dirty="0" err="1"/>
              <a:t>dominantă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comparație</a:t>
            </a:r>
            <a:r>
              <a:rPr lang="en-US" dirty="0"/>
              <a:t> cu </a:t>
            </a:r>
            <a:r>
              <a:rPr lang="en-US" dirty="0" err="1"/>
              <a:t>opțiunile</a:t>
            </a:r>
            <a:r>
              <a:rPr lang="en-US" dirty="0"/>
              <a:t> de </a:t>
            </a:r>
            <a:r>
              <a:rPr lang="en-US" dirty="0" err="1"/>
              <a:t>vehicule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, </a:t>
            </a:r>
            <a:r>
              <a:rPr lang="en-US" dirty="0" err="1"/>
              <a:t>indicând</a:t>
            </a:r>
            <a:r>
              <a:rPr lang="en-US" dirty="0"/>
              <a:t> o </a:t>
            </a:r>
            <a:r>
              <a:rPr lang="en-US" dirty="0" err="1"/>
              <a:t>încredere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interes</a:t>
            </a:r>
            <a:r>
              <a:rPr lang="en-US" dirty="0"/>
              <a:t> </a:t>
            </a:r>
            <a:r>
              <a:rPr lang="en-US" dirty="0" err="1"/>
              <a:t>crescut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privește</a:t>
            </a:r>
            <a:r>
              <a:rPr lang="en-US" dirty="0"/>
              <a:t> </a:t>
            </a:r>
            <a:r>
              <a:rPr lang="en-US" dirty="0" err="1"/>
              <a:t>vehiculele</a:t>
            </a:r>
            <a:r>
              <a:rPr lang="en-US" dirty="0"/>
              <a:t> care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supuse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</a:t>
            </a:r>
            <a:r>
              <a:rPr lang="en-US" dirty="0" err="1"/>
              <a:t>recondiționare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91" y="267321"/>
            <a:ext cx="6152515" cy="29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2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2229480" y="3331347"/>
            <a:ext cx="5973487" cy="743504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Fig. </a:t>
            </a:r>
            <a:r>
              <a:rPr lang="en-US" sz="1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4 </a:t>
            </a:r>
            <a:r>
              <a:rPr lang="en-US" sz="1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Relatia</a:t>
            </a:r>
            <a:r>
              <a:rPr lang="en-US" sz="1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dintre</a:t>
            </a:r>
            <a:r>
              <a:rPr lang="en-US" sz="1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pretul</a:t>
            </a:r>
            <a:r>
              <a:rPr lang="en-US" sz="1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si</a:t>
            </a:r>
            <a:r>
              <a:rPr lang="en-US" sz="1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producatorul</a:t>
            </a:r>
            <a:r>
              <a:rPr lang="en-US" sz="1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de </a:t>
            </a:r>
            <a:r>
              <a:rPr lang="en-US" sz="1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masini</a:t>
            </a:r>
            <a:endParaRPr lang="en-US" sz="1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56942" y="3959441"/>
            <a:ext cx="93939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detaliată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relevă</a:t>
            </a:r>
            <a:r>
              <a:rPr lang="en-US" dirty="0"/>
              <a:t> o </a:t>
            </a:r>
            <a:r>
              <a:rPr lang="en-US" dirty="0" err="1"/>
              <a:t>gamă</a:t>
            </a:r>
            <a:r>
              <a:rPr lang="en-US" dirty="0"/>
              <a:t> </a:t>
            </a:r>
            <a:r>
              <a:rPr lang="en-US" dirty="0" err="1"/>
              <a:t>variată</a:t>
            </a:r>
            <a:r>
              <a:rPr lang="en-US" dirty="0"/>
              <a:t> de </a:t>
            </a:r>
            <a:r>
              <a:rPr lang="en-US" dirty="0" err="1"/>
              <a:t>prețuri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vehiculele</a:t>
            </a:r>
            <a:r>
              <a:rPr lang="en-US" dirty="0"/>
              <a:t> de brand de lux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populare</a:t>
            </a:r>
            <a:r>
              <a:rPr lang="en-US" dirty="0"/>
              <a:t>, </a:t>
            </a:r>
            <a:r>
              <a:rPr lang="en-US" dirty="0" err="1"/>
              <a:t>reflectând</a:t>
            </a:r>
            <a:r>
              <a:rPr lang="en-US" dirty="0"/>
              <a:t> </a:t>
            </a:r>
            <a:r>
              <a:rPr lang="en-US" dirty="0" err="1"/>
              <a:t>caracteristicile</a:t>
            </a:r>
            <a:r>
              <a:rPr lang="en-US" dirty="0"/>
              <a:t> distinctive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poziționarea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piață</a:t>
            </a:r>
            <a:r>
              <a:rPr lang="en-US" dirty="0"/>
              <a:t>.</a:t>
            </a:r>
          </a:p>
          <a:p>
            <a:r>
              <a:rPr lang="en-US" dirty="0" err="1" smtClean="0"/>
              <a:t>Branurile</a:t>
            </a:r>
            <a:r>
              <a:rPr lang="en-US" dirty="0" smtClean="0"/>
              <a:t> de lux </a:t>
            </a:r>
            <a:r>
              <a:rPr lang="en-US" dirty="0"/>
              <a:t>se </a:t>
            </a:r>
            <a:r>
              <a:rPr lang="en-US" dirty="0" err="1"/>
              <a:t>remarcă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tehnologie</a:t>
            </a:r>
            <a:r>
              <a:rPr lang="en-US" dirty="0"/>
              <a:t> </a:t>
            </a:r>
            <a:r>
              <a:rPr lang="en-US" dirty="0" err="1"/>
              <a:t>avansată</a:t>
            </a:r>
            <a:r>
              <a:rPr lang="en-US" dirty="0"/>
              <a:t>, </a:t>
            </a:r>
            <a:r>
              <a:rPr lang="en-US" dirty="0" err="1"/>
              <a:t>performanță</a:t>
            </a:r>
            <a:r>
              <a:rPr lang="en-US" dirty="0"/>
              <a:t> </a:t>
            </a:r>
            <a:r>
              <a:rPr lang="en-US" dirty="0" err="1"/>
              <a:t>superioară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/>
              <a:t>înaltă</a:t>
            </a:r>
            <a:r>
              <a:rPr lang="en-US" dirty="0"/>
              <a:t> </a:t>
            </a:r>
            <a:r>
              <a:rPr lang="en-US" dirty="0" err="1"/>
              <a:t>calitate</a:t>
            </a:r>
            <a:r>
              <a:rPr lang="en-US" dirty="0" smtClean="0"/>
              <a:t>. In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 </a:t>
            </a:r>
            <a:r>
              <a:rPr lang="en-US" dirty="0" err="1" smtClean="0"/>
              <a:t>brandurile</a:t>
            </a:r>
            <a:r>
              <a:rPr lang="en-US" dirty="0" smtClean="0"/>
              <a:t> </a:t>
            </a:r>
            <a:r>
              <a:rPr lang="en-US" dirty="0" err="1" smtClean="0"/>
              <a:t>populare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appreciate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accesibilitatea</a:t>
            </a:r>
            <a:r>
              <a:rPr lang="en-US" dirty="0"/>
              <a:t>, </a:t>
            </a:r>
            <a:r>
              <a:rPr lang="en-US" dirty="0" err="1"/>
              <a:t>durabilitatea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costurile</a:t>
            </a:r>
            <a:r>
              <a:rPr lang="en-US" dirty="0"/>
              <a:t> de </a:t>
            </a:r>
            <a:r>
              <a:rPr lang="en-US" dirty="0" err="1"/>
              <a:t>întreținere</a:t>
            </a:r>
            <a:r>
              <a:rPr lang="en-US" dirty="0"/>
              <a:t> </a:t>
            </a:r>
            <a:r>
              <a:rPr lang="en-US" dirty="0" err="1"/>
              <a:t>reduse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puncte</a:t>
            </a:r>
            <a:r>
              <a:rPr lang="en-US" dirty="0"/>
              <a:t> forte care </a:t>
            </a:r>
            <a:r>
              <a:rPr lang="en-US" dirty="0" err="1"/>
              <a:t>atrag</a:t>
            </a:r>
            <a:r>
              <a:rPr lang="en-US" dirty="0"/>
              <a:t> </a:t>
            </a:r>
            <a:r>
              <a:rPr lang="en-US" dirty="0" err="1"/>
              <a:t>consumatorii</a:t>
            </a: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480" y="412814"/>
            <a:ext cx="590931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19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276</TotalTime>
  <Words>482</Words>
  <Application>Microsoft Office PowerPoint</Application>
  <PresentationFormat>Широкоэкранный</PresentationFormat>
  <Paragraphs>30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Impact</vt:lpstr>
      <vt:lpstr>Times New Roman</vt:lpstr>
      <vt:lpstr>Главное мероприятие</vt:lpstr>
      <vt:lpstr>Analiza tendintelor și Preferințelor Cumpărătorilor în Achiziționarea de Mașini Second-Hand</vt:lpstr>
      <vt:lpstr>introducere</vt:lpstr>
      <vt:lpstr>Obiectivul propus</vt:lpstr>
      <vt:lpstr>Analiza si etapele sale</vt:lpstr>
      <vt:lpstr>Curatarea datelor</vt:lpstr>
      <vt:lpstr>Презентация PowerPoint</vt:lpstr>
      <vt:lpstr>Fig. 2 distributia automobilelor in baza transmisiei sale</vt:lpstr>
      <vt:lpstr>Fig. 3 Distributia masinilor in baza starii si garantiei sale</vt:lpstr>
      <vt:lpstr>Fig. 4 Relatia dintre pretul si producatorul de masini</vt:lpstr>
      <vt:lpstr>REzultatul</vt:lpstr>
      <vt:lpstr>Concluzie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Pattern-urilor și Preferințelor Cumpărătorilor în Achiziționarea de Mașini Second-Hand</dc:title>
  <dc:creator>Valeros</dc:creator>
  <cp:lastModifiedBy>Valeros</cp:lastModifiedBy>
  <cp:revision>17</cp:revision>
  <dcterms:created xsi:type="dcterms:W3CDTF">2023-10-16T20:55:23Z</dcterms:created>
  <dcterms:modified xsi:type="dcterms:W3CDTF">2023-12-19T13:34:14Z</dcterms:modified>
</cp:coreProperties>
</file>