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374" r:id="rId4"/>
    <p:sldId id="272" r:id="rId5"/>
    <p:sldId id="312" r:id="rId6"/>
    <p:sldId id="286" r:id="rId7"/>
    <p:sldId id="329" r:id="rId8"/>
    <p:sldId id="343" r:id="rId9"/>
    <p:sldId id="362" r:id="rId10"/>
    <p:sldId id="363" r:id="rId11"/>
    <p:sldId id="341" r:id="rId12"/>
    <p:sldId id="342" r:id="rId13"/>
    <p:sldId id="273" r:id="rId14"/>
    <p:sldId id="310" r:id="rId15"/>
    <p:sldId id="311" r:id="rId16"/>
    <p:sldId id="346" r:id="rId17"/>
    <p:sldId id="347" r:id="rId18"/>
    <p:sldId id="348" r:id="rId19"/>
    <p:sldId id="331" r:id="rId20"/>
    <p:sldId id="332" r:id="rId21"/>
    <p:sldId id="333" r:id="rId22"/>
    <p:sldId id="334" r:id="rId23"/>
    <p:sldId id="336" r:id="rId24"/>
    <p:sldId id="338" r:id="rId25"/>
    <p:sldId id="339" r:id="rId26"/>
    <p:sldId id="335" r:id="rId27"/>
    <p:sldId id="349" r:id="rId28"/>
    <p:sldId id="350" r:id="rId29"/>
    <p:sldId id="367" r:id="rId30"/>
    <p:sldId id="337" r:id="rId31"/>
    <p:sldId id="307" r:id="rId32"/>
    <p:sldId id="368" r:id="rId33"/>
    <p:sldId id="369" r:id="rId34"/>
    <p:sldId id="370" r:id="rId35"/>
    <p:sldId id="375" r:id="rId36"/>
    <p:sldId id="372" r:id="rId37"/>
    <p:sldId id="373" r:id="rId38"/>
    <p:sldId id="351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saki Igarashi" initials="MI" lastIdx="2" clrIdx="0">
    <p:extLst>
      <p:ext uri="{19B8F6BF-5375-455C-9EA6-DF929625EA0E}">
        <p15:presenceInfo xmlns:p15="http://schemas.microsoft.com/office/powerpoint/2012/main" userId="db8aa27fa1617e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063" autoAdjust="0"/>
  </p:normalViewPr>
  <p:slideViewPr>
    <p:cSldViewPr snapToGrid="0">
      <p:cViewPr varScale="1">
        <p:scale>
          <a:sx n="77" d="100"/>
          <a:sy n="77" d="100"/>
        </p:scale>
        <p:origin x="96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66"/>
    </p:cViewPr>
  </p:sorterViewPr>
  <p:notesViewPr>
    <p:cSldViewPr snapToGrid="0">
      <p:cViewPr>
        <p:scale>
          <a:sx n="100" d="100"/>
          <a:sy n="100" d="100"/>
        </p:scale>
        <p:origin x="1806" y="-17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AFA59-B3B1-4BA8-9314-FD6867D0791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3E06CDB-98D6-4B63-9B41-531A668B7D91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pt-BR" dirty="0"/>
            <a:t>1</a:t>
          </a:r>
        </a:p>
      </dgm:t>
    </dgm:pt>
    <dgm:pt modelId="{588FB1B1-FB32-4AF9-8C42-0883630935C2}" type="parTrans" cxnId="{44811317-2E3C-43AD-BABE-22CFDC992D89}">
      <dgm:prSet/>
      <dgm:spPr/>
      <dgm:t>
        <a:bodyPr/>
        <a:lstStyle/>
        <a:p>
          <a:endParaRPr lang="pt-BR"/>
        </a:p>
      </dgm:t>
    </dgm:pt>
    <dgm:pt modelId="{8ECDC024-4520-451A-A84A-50C6818219E9}" type="sibTrans" cxnId="{44811317-2E3C-43AD-BABE-22CFDC992D89}">
      <dgm:prSet/>
      <dgm:spPr/>
      <dgm:t>
        <a:bodyPr/>
        <a:lstStyle/>
        <a:p>
          <a:endParaRPr lang="pt-BR"/>
        </a:p>
      </dgm:t>
    </dgm:pt>
    <dgm:pt modelId="{216D7742-7367-4367-A6C0-AB6C11EB02E4}">
      <dgm:prSet phldrT="[Texto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pt-BR" b="1" dirty="0"/>
            <a:t>Introdução</a:t>
          </a:r>
        </a:p>
      </dgm:t>
    </dgm:pt>
    <dgm:pt modelId="{E7B5C414-BD48-40BA-A247-4DEC4303A840}" type="parTrans" cxnId="{4489E085-4BD5-4FD1-90C4-AAA48926C853}">
      <dgm:prSet/>
      <dgm:spPr/>
      <dgm:t>
        <a:bodyPr/>
        <a:lstStyle/>
        <a:p>
          <a:endParaRPr lang="pt-BR"/>
        </a:p>
      </dgm:t>
    </dgm:pt>
    <dgm:pt modelId="{1715DC8C-76C5-4E1B-AA6A-A57246DBC885}" type="sibTrans" cxnId="{4489E085-4BD5-4FD1-90C4-AAA48926C853}">
      <dgm:prSet/>
      <dgm:spPr/>
      <dgm:t>
        <a:bodyPr/>
        <a:lstStyle/>
        <a:p>
          <a:endParaRPr lang="pt-BR"/>
        </a:p>
      </dgm:t>
    </dgm:pt>
    <dgm:pt modelId="{BF30A8EC-1883-42EA-92ED-0469FB258A82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pt-BR" dirty="0"/>
            <a:t>2</a:t>
          </a:r>
        </a:p>
      </dgm:t>
    </dgm:pt>
    <dgm:pt modelId="{B8740483-8B70-4388-A06E-3A635DBD4BD1}" type="parTrans" cxnId="{AE7C03B6-6F0E-444C-8E4F-FF085054824A}">
      <dgm:prSet/>
      <dgm:spPr/>
      <dgm:t>
        <a:bodyPr/>
        <a:lstStyle/>
        <a:p>
          <a:endParaRPr lang="pt-BR"/>
        </a:p>
      </dgm:t>
    </dgm:pt>
    <dgm:pt modelId="{BBEF9181-2642-4A4B-9DED-ACC415B061D3}" type="sibTrans" cxnId="{AE7C03B6-6F0E-444C-8E4F-FF085054824A}">
      <dgm:prSet/>
      <dgm:spPr/>
      <dgm:t>
        <a:bodyPr/>
        <a:lstStyle/>
        <a:p>
          <a:endParaRPr lang="pt-BR"/>
        </a:p>
      </dgm:t>
    </dgm:pt>
    <dgm:pt modelId="{B609958D-AA3C-486A-8968-06802902458E}">
      <dgm:prSet phldrT="[Texto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pt-BR" b="1" dirty="0"/>
            <a:t>Passo a Passo</a:t>
          </a:r>
        </a:p>
      </dgm:t>
    </dgm:pt>
    <dgm:pt modelId="{408597B9-D7C8-4E73-ADBF-DB3E8F9D6D49}" type="parTrans" cxnId="{2DEACF84-FA4B-48D4-8ED8-3E2AB83382D9}">
      <dgm:prSet/>
      <dgm:spPr/>
      <dgm:t>
        <a:bodyPr/>
        <a:lstStyle/>
        <a:p>
          <a:endParaRPr lang="pt-BR"/>
        </a:p>
      </dgm:t>
    </dgm:pt>
    <dgm:pt modelId="{16DE2DA7-E561-48DE-AFBE-4356B4F3B4E2}" type="sibTrans" cxnId="{2DEACF84-FA4B-48D4-8ED8-3E2AB83382D9}">
      <dgm:prSet/>
      <dgm:spPr/>
      <dgm:t>
        <a:bodyPr/>
        <a:lstStyle/>
        <a:p>
          <a:endParaRPr lang="pt-BR"/>
        </a:p>
      </dgm:t>
    </dgm:pt>
    <dgm:pt modelId="{E1E320DB-5E57-46F1-912E-50516911457C}">
      <dgm:prSet phldrT="[Texto]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pt-BR" dirty="0"/>
            <a:t>3</a:t>
          </a:r>
        </a:p>
      </dgm:t>
    </dgm:pt>
    <dgm:pt modelId="{758E528A-026D-450B-AB73-85ED395A8926}" type="parTrans" cxnId="{672E0612-893A-40DD-AC38-07FCDE551F01}">
      <dgm:prSet/>
      <dgm:spPr/>
      <dgm:t>
        <a:bodyPr/>
        <a:lstStyle/>
        <a:p>
          <a:endParaRPr lang="pt-BR"/>
        </a:p>
      </dgm:t>
    </dgm:pt>
    <dgm:pt modelId="{C2073B4D-BDC8-42F6-BC84-1630D3C7544C}" type="sibTrans" cxnId="{672E0612-893A-40DD-AC38-07FCDE551F01}">
      <dgm:prSet/>
      <dgm:spPr/>
      <dgm:t>
        <a:bodyPr/>
        <a:lstStyle/>
        <a:p>
          <a:endParaRPr lang="pt-BR"/>
        </a:p>
      </dgm:t>
    </dgm:pt>
    <dgm:pt modelId="{6AA5C38B-852B-4DB3-8677-8BDA16DE9036}">
      <dgm:prSet phldrT="[Texto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pt-BR" b="1" dirty="0"/>
            <a:t>Referências</a:t>
          </a:r>
        </a:p>
      </dgm:t>
    </dgm:pt>
    <dgm:pt modelId="{81DF2093-D40F-4B4E-BAEE-678B74370B18}" type="sibTrans" cxnId="{6D4505E4-07DD-46F3-9478-492948F42660}">
      <dgm:prSet/>
      <dgm:spPr/>
      <dgm:t>
        <a:bodyPr/>
        <a:lstStyle/>
        <a:p>
          <a:endParaRPr lang="pt-BR"/>
        </a:p>
      </dgm:t>
    </dgm:pt>
    <dgm:pt modelId="{CBC22D61-F42B-4E0B-9573-6BC3A132D906}" type="parTrans" cxnId="{6D4505E4-07DD-46F3-9478-492948F42660}">
      <dgm:prSet/>
      <dgm:spPr/>
      <dgm:t>
        <a:bodyPr/>
        <a:lstStyle/>
        <a:p>
          <a:endParaRPr lang="pt-BR"/>
        </a:p>
      </dgm:t>
    </dgm:pt>
    <dgm:pt modelId="{7C7827AB-BB96-4678-B34F-D9E59D873300}" type="pres">
      <dgm:prSet presAssocID="{210AFA59-B3B1-4BA8-9314-FD6867D07918}" presName="linearFlow" presStyleCnt="0">
        <dgm:presLayoutVars>
          <dgm:dir/>
          <dgm:animLvl val="lvl"/>
          <dgm:resizeHandles val="exact"/>
        </dgm:presLayoutVars>
      </dgm:prSet>
      <dgm:spPr/>
    </dgm:pt>
    <dgm:pt modelId="{E572139F-A613-4FEC-BC44-F7DE9DBBE2EA}" type="pres">
      <dgm:prSet presAssocID="{C3E06CDB-98D6-4B63-9B41-531A668B7D91}" presName="composite" presStyleCnt="0"/>
      <dgm:spPr/>
    </dgm:pt>
    <dgm:pt modelId="{006FFEDB-4BB0-4B76-8BF5-C7EB08D0D4ED}" type="pres">
      <dgm:prSet presAssocID="{C3E06CDB-98D6-4B63-9B41-531A668B7D9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4931548-E5E7-4E8A-8106-02F2027FAA8C}" type="pres">
      <dgm:prSet presAssocID="{C3E06CDB-98D6-4B63-9B41-531A668B7D91}" presName="descendantText" presStyleLbl="alignAcc1" presStyleIdx="0" presStyleCnt="3">
        <dgm:presLayoutVars>
          <dgm:bulletEnabled val="1"/>
        </dgm:presLayoutVars>
      </dgm:prSet>
      <dgm:spPr/>
    </dgm:pt>
    <dgm:pt modelId="{F17CBF8A-62F4-46F9-B79C-E53D67F59364}" type="pres">
      <dgm:prSet presAssocID="{8ECDC024-4520-451A-A84A-50C6818219E9}" presName="sp" presStyleCnt="0"/>
      <dgm:spPr/>
    </dgm:pt>
    <dgm:pt modelId="{F1FF2A6D-5908-4414-BA60-A3D89DF1F485}" type="pres">
      <dgm:prSet presAssocID="{BF30A8EC-1883-42EA-92ED-0469FB258A82}" presName="composite" presStyleCnt="0"/>
      <dgm:spPr/>
    </dgm:pt>
    <dgm:pt modelId="{D438BAA8-0D12-4BBF-9267-CE91C4119608}" type="pres">
      <dgm:prSet presAssocID="{BF30A8EC-1883-42EA-92ED-0469FB258A8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AF756E2-6105-46F8-9FF7-E45C0EFF9F6C}" type="pres">
      <dgm:prSet presAssocID="{BF30A8EC-1883-42EA-92ED-0469FB258A82}" presName="descendantText" presStyleLbl="alignAcc1" presStyleIdx="1" presStyleCnt="3">
        <dgm:presLayoutVars>
          <dgm:bulletEnabled val="1"/>
        </dgm:presLayoutVars>
      </dgm:prSet>
      <dgm:spPr/>
    </dgm:pt>
    <dgm:pt modelId="{4C2144D9-2E88-4CD5-BA6C-8A662486173A}" type="pres">
      <dgm:prSet presAssocID="{BBEF9181-2642-4A4B-9DED-ACC415B061D3}" presName="sp" presStyleCnt="0"/>
      <dgm:spPr/>
    </dgm:pt>
    <dgm:pt modelId="{8EA9DE8D-5247-400C-BF60-AA5105F3B1A8}" type="pres">
      <dgm:prSet presAssocID="{E1E320DB-5E57-46F1-912E-50516911457C}" presName="composite" presStyleCnt="0"/>
      <dgm:spPr/>
    </dgm:pt>
    <dgm:pt modelId="{A7FCA9FD-F24C-47E8-A304-6F69D00C1284}" type="pres">
      <dgm:prSet presAssocID="{E1E320DB-5E57-46F1-912E-50516911457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202D6C6-3241-4318-8734-0766ECD73D04}" type="pres">
      <dgm:prSet presAssocID="{E1E320DB-5E57-46F1-912E-50516911457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BEAAD01-0C6D-465F-9E08-8DC44E6328F3}" type="presOf" srcId="{210AFA59-B3B1-4BA8-9314-FD6867D07918}" destId="{7C7827AB-BB96-4678-B34F-D9E59D873300}" srcOrd="0" destOrd="0" presId="urn:microsoft.com/office/officeart/2005/8/layout/chevron2"/>
    <dgm:cxn modelId="{672E0612-893A-40DD-AC38-07FCDE551F01}" srcId="{210AFA59-B3B1-4BA8-9314-FD6867D07918}" destId="{E1E320DB-5E57-46F1-912E-50516911457C}" srcOrd="2" destOrd="0" parTransId="{758E528A-026D-450B-AB73-85ED395A8926}" sibTransId="{C2073B4D-BDC8-42F6-BC84-1630D3C7544C}"/>
    <dgm:cxn modelId="{44811317-2E3C-43AD-BABE-22CFDC992D89}" srcId="{210AFA59-B3B1-4BA8-9314-FD6867D07918}" destId="{C3E06CDB-98D6-4B63-9B41-531A668B7D91}" srcOrd="0" destOrd="0" parTransId="{588FB1B1-FB32-4AF9-8C42-0883630935C2}" sibTransId="{8ECDC024-4520-451A-A84A-50C6818219E9}"/>
    <dgm:cxn modelId="{E7AB4F1D-4E19-4C84-B917-A2F758D0BB26}" type="presOf" srcId="{C3E06CDB-98D6-4B63-9B41-531A668B7D91}" destId="{006FFEDB-4BB0-4B76-8BF5-C7EB08D0D4ED}" srcOrd="0" destOrd="0" presId="urn:microsoft.com/office/officeart/2005/8/layout/chevron2"/>
    <dgm:cxn modelId="{161B465E-F771-4233-9E63-029EC221D641}" type="presOf" srcId="{6AA5C38B-852B-4DB3-8677-8BDA16DE9036}" destId="{5202D6C6-3241-4318-8734-0766ECD73D04}" srcOrd="0" destOrd="0" presId="urn:microsoft.com/office/officeart/2005/8/layout/chevron2"/>
    <dgm:cxn modelId="{2FE5F74E-47FD-4021-881B-16C6F002106F}" type="presOf" srcId="{E1E320DB-5E57-46F1-912E-50516911457C}" destId="{A7FCA9FD-F24C-47E8-A304-6F69D00C1284}" srcOrd="0" destOrd="0" presId="urn:microsoft.com/office/officeart/2005/8/layout/chevron2"/>
    <dgm:cxn modelId="{2DEACF84-FA4B-48D4-8ED8-3E2AB83382D9}" srcId="{BF30A8EC-1883-42EA-92ED-0469FB258A82}" destId="{B609958D-AA3C-486A-8968-06802902458E}" srcOrd="0" destOrd="0" parTransId="{408597B9-D7C8-4E73-ADBF-DB3E8F9D6D49}" sibTransId="{16DE2DA7-E561-48DE-AFBE-4356B4F3B4E2}"/>
    <dgm:cxn modelId="{4489E085-4BD5-4FD1-90C4-AAA48926C853}" srcId="{C3E06CDB-98D6-4B63-9B41-531A668B7D91}" destId="{216D7742-7367-4367-A6C0-AB6C11EB02E4}" srcOrd="0" destOrd="0" parTransId="{E7B5C414-BD48-40BA-A247-4DEC4303A840}" sibTransId="{1715DC8C-76C5-4E1B-AA6A-A57246DBC885}"/>
    <dgm:cxn modelId="{CA940A8E-CCDD-47AD-929C-404443423191}" type="presOf" srcId="{BF30A8EC-1883-42EA-92ED-0469FB258A82}" destId="{D438BAA8-0D12-4BBF-9267-CE91C4119608}" srcOrd="0" destOrd="0" presId="urn:microsoft.com/office/officeart/2005/8/layout/chevron2"/>
    <dgm:cxn modelId="{7F319697-059C-40D2-B80B-32BBC0EAFEDE}" type="presOf" srcId="{B609958D-AA3C-486A-8968-06802902458E}" destId="{4AF756E2-6105-46F8-9FF7-E45C0EFF9F6C}" srcOrd="0" destOrd="0" presId="urn:microsoft.com/office/officeart/2005/8/layout/chevron2"/>
    <dgm:cxn modelId="{AE7C03B6-6F0E-444C-8E4F-FF085054824A}" srcId="{210AFA59-B3B1-4BA8-9314-FD6867D07918}" destId="{BF30A8EC-1883-42EA-92ED-0469FB258A82}" srcOrd="1" destOrd="0" parTransId="{B8740483-8B70-4388-A06E-3A635DBD4BD1}" sibTransId="{BBEF9181-2642-4A4B-9DED-ACC415B061D3}"/>
    <dgm:cxn modelId="{6D4505E4-07DD-46F3-9478-492948F42660}" srcId="{E1E320DB-5E57-46F1-912E-50516911457C}" destId="{6AA5C38B-852B-4DB3-8677-8BDA16DE9036}" srcOrd="0" destOrd="0" parTransId="{CBC22D61-F42B-4E0B-9573-6BC3A132D906}" sibTransId="{81DF2093-D40F-4B4E-BAEE-678B74370B18}"/>
    <dgm:cxn modelId="{3E7CF8EC-4681-41C2-BAF5-72B2DC742330}" type="presOf" srcId="{216D7742-7367-4367-A6C0-AB6C11EB02E4}" destId="{B4931548-E5E7-4E8A-8106-02F2027FAA8C}" srcOrd="0" destOrd="0" presId="urn:microsoft.com/office/officeart/2005/8/layout/chevron2"/>
    <dgm:cxn modelId="{D55C0BAE-D05B-42A9-86BC-4B34F0351598}" type="presParOf" srcId="{7C7827AB-BB96-4678-B34F-D9E59D873300}" destId="{E572139F-A613-4FEC-BC44-F7DE9DBBE2EA}" srcOrd="0" destOrd="0" presId="urn:microsoft.com/office/officeart/2005/8/layout/chevron2"/>
    <dgm:cxn modelId="{B06D5D91-9E6E-4885-932F-4459BA3FE8D2}" type="presParOf" srcId="{E572139F-A613-4FEC-BC44-F7DE9DBBE2EA}" destId="{006FFEDB-4BB0-4B76-8BF5-C7EB08D0D4ED}" srcOrd="0" destOrd="0" presId="urn:microsoft.com/office/officeart/2005/8/layout/chevron2"/>
    <dgm:cxn modelId="{CC220A04-3B9B-4B35-9059-21EA736FD606}" type="presParOf" srcId="{E572139F-A613-4FEC-BC44-F7DE9DBBE2EA}" destId="{B4931548-E5E7-4E8A-8106-02F2027FAA8C}" srcOrd="1" destOrd="0" presId="urn:microsoft.com/office/officeart/2005/8/layout/chevron2"/>
    <dgm:cxn modelId="{99B8B88C-D414-46BA-98BE-21018860D022}" type="presParOf" srcId="{7C7827AB-BB96-4678-B34F-D9E59D873300}" destId="{F17CBF8A-62F4-46F9-B79C-E53D67F59364}" srcOrd="1" destOrd="0" presId="urn:microsoft.com/office/officeart/2005/8/layout/chevron2"/>
    <dgm:cxn modelId="{05F42FD4-B4DE-4C55-A2F2-E0AD1CE4AC84}" type="presParOf" srcId="{7C7827AB-BB96-4678-B34F-D9E59D873300}" destId="{F1FF2A6D-5908-4414-BA60-A3D89DF1F485}" srcOrd="2" destOrd="0" presId="urn:microsoft.com/office/officeart/2005/8/layout/chevron2"/>
    <dgm:cxn modelId="{5AB78509-7AB6-4DB2-BA9C-7EF25B16787F}" type="presParOf" srcId="{F1FF2A6D-5908-4414-BA60-A3D89DF1F485}" destId="{D438BAA8-0D12-4BBF-9267-CE91C4119608}" srcOrd="0" destOrd="0" presId="urn:microsoft.com/office/officeart/2005/8/layout/chevron2"/>
    <dgm:cxn modelId="{39D00F55-9191-453E-AA0A-AFA8A348A94D}" type="presParOf" srcId="{F1FF2A6D-5908-4414-BA60-A3D89DF1F485}" destId="{4AF756E2-6105-46F8-9FF7-E45C0EFF9F6C}" srcOrd="1" destOrd="0" presId="urn:microsoft.com/office/officeart/2005/8/layout/chevron2"/>
    <dgm:cxn modelId="{82796102-42C6-4194-8E7A-3A9BD97108AA}" type="presParOf" srcId="{7C7827AB-BB96-4678-B34F-D9E59D873300}" destId="{4C2144D9-2E88-4CD5-BA6C-8A662486173A}" srcOrd="3" destOrd="0" presId="urn:microsoft.com/office/officeart/2005/8/layout/chevron2"/>
    <dgm:cxn modelId="{04787EB4-F6D3-462E-8324-409106C836E3}" type="presParOf" srcId="{7C7827AB-BB96-4678-B34F-D9E59D873300}" destId="{8EA9DE8D-5247-400C-BF60-AA5105F3B1A8}" srcOrd="4" destOrd="0" presId="urn:microsoft.com/office/officeart/2005/8/layout/chevron2"/>
    <dgm:cxn modelId="{9997A2CD-A672-4D93-A0AD-243B756799DA}" type="presParOf" srcId="{8EA9DE8D-5247-400C-BF60-AA5105F3B1A8}" destId="{A7FCA9FD-F24C-47E8-A304-6F69D00C1284}" srcOrd="0" destOrd="0" presId="urn:microsoft.com/office/officeart/2005/8/layout/chevron2"/>
    <dgm:cxn modelId="{FB9F4A84-BE4F-4DD5-8BCD-31AAFD895852}" type="presParOf" srcId="{8EA9DE8D-5247-400C-BF60-AA5105F3B1A8}" destId="{5202D6C6-3241-4318-8734-0766ECD73D04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FFEDB-4BB0-4B76-8BF5-C7EB08D0D4ED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1</a:t>
          </a:r>
        </a:p>
      </dsp:txBody>
      <dsp:txXfrm rot="-5400000">
        <a:off x="1" y="679096"/>
        <a:ext cx="1352020" cy="579438"/>
      </dsp:txXfrm>
    </dsp:sp>
    <dsp:sp modelId="{B4931548-E5E7-4E8A-8106-02F2027FAA8C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39370" rIns="39370" bIns="39370" numCol="1" spcCol="1270" anchor="ctr" anchorCtr="0">
          <a:noAutofit/>
        </a:bodyPr>
        <a:lstStyle/>
        <a:p>
          <a:pPr marL="285750" lvl="1" indent="-285750" algn="l" defTabSz="2755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200" b="1" kern="1200" dirty="0"/>
            <a:t>Introdução</a:t>
          </a:r>
        </a:p>
      </dsp:txBody>
      <dsp:txXfrm rot="-5400000">
        <a:off x="1352020" y="64373"/>
        <a:ext cx="6714693" cy="1132875"/>
      </dsp:txXfrm>
    </dsp:sp>
    <dsp:sp modelId="{D438BAA8-0D12-4BBF-9267-CE91C4119608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2</a:t>
          </a:r>
        </a:p>
      </dsp:txBody>
      <dsp:txXfrm rot="-5400000">
        <a:off x="1" y="2419614"/>
        <a:ext cx="1352020" cy="579438"/>
      </dsp:txXfrm>
    </dsp:sp>
    <dsp:sp modelId="{4AF756E2-6105-46F8-9FF7-E45C0EFF9F6C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39370" rIns="39370" bIns="39370" numCol="1" spcCol="1270" anchor="ctr" anchorCtr="0">
          <a:noAutofit/>
        </a:bodyPr>
        <a:lstStyle/>
        <a:p>
          <a:pPr marL="285750" lvl="1" indent="-285750" algn="l" defTabSz="2755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200" b="1" kern="1200" dirty="0"/>
            <a:t>Passo a Passo</a:t>
          </a:r>
        </a:p>
      </dsp:txBody>
      <dsp:txXfrm rot="-5400000">
        <a:off x="1352020" y="1804891"/>
        <a:ext cx="6714693" cy="1132875"/>
      </dsp:txXfrm>
    </dsp:sp>
    <dsp:sp modelId="{A7FCA9FD-F24C-47E8-A304-6F69D00C1284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3</a:t>
          </a:r>
        </a:p>
      </dsp:txBody>
      <dsp:txXfrm rot="-5400000">
        <a:off x="1" y="4160131"/>
        <a:ext cx="1352020" cy="579438"/>
      </dsp:txXfrm>
    </dsp:sp>
    <dsp:sp modelId="{5202D6C6-3241-4318-8734-0766ECD73D04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944" tIns="39370" rIns="39370" bIns="39370" numCol="1" spcCol="1270" anchor="ctr" anchorCtr="0">
          <a:noAutofit/>
        </a:bodyPr>
        <a:lstStyle/>
        <a:p>
          <a:pPr marL="285750" lvl="1" indent="-285750" algn="l" defTabSz="2755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6200" b="1" kern="1200" dirty="0"/>
            <a:t>Referências</a:t>
          </a:r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533F-C60B-4773-A15A-F3FA905F42EE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4F6FC-96AD-4FCE-9C43-347DB829AD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8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F6FC-96AD-4FCE-9C43-347DB829AD1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89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F6FC-96AD-4FCE-9C43-347DB829AD1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07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4FE3-D9AE-4498-8A27-53526D1472A6}" type="datetime12">
              <a:rPr lang="pt-BR" smtClean="0"/>
              <a:t>8:35 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65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B5F-EFB2-4C3E-8016-24F4204D1C22}" type="datetime12">
              <a:rPr lang="pt-BR" smtClean="0"/>
              <a:t>8:35 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02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BD67-3A52-4063-82A6-20DA003E38B2}" type="datetime12">
              <a:rPr lang="pt-BR" smtClean="0"/>
              <a:t>8:35 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40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37B96-2646-4E37-8854-D5B44D17CB24}" type="datetime12">
              <a:rPr lang="pt-BR" smtClean="0"/>
              <a:t>8:35 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A454-AF8E-4B93-8DAC-091E2025673B}" type="datetime12">
              <a:rPr lang="pt-BR" smtClean="0"/>
              <a:t>8:35 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78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3AAF-9797-465E-9DDB-36581B52937B}" type="datetime12">
              <a:rPr lang="pt-BR" smtClean="0"/>
              <a:t>8:35 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18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73E1-31EB-4573-AF1C-ACA15479D3B8}" type="datetime12">
              <a:rPr lang="pt-BR" smtClean="0"/>
              <a:t>8:35 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86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B7E7-0F1C-459E-AA22-389E166B91E2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6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3FF8-2834-4BE3-BA8B-A59913CE2336}" type="datetime12">
              <a:rPr lang="pt-BR" smtClean="0"/>
              <a:t>8:35 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87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A3C9-A38A-4212-9B75-DF7E66731040}" type="datetime12">
              <a:rPr lang="pt-BR" smtClean="0"/>
              <a:t>8:35 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84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A1A4-5D22-4DE2-91FA-D4B687D28D57}" type="datetime12">
              <a:rPr lang="pt-BR" smtClean="0"/>
              <a:t>8:35 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79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9E3E-01B5-46BD-950E-D518761B39F5}" type="datetime12">
              <a:rPr lang="pt-BR" smtClean="0"/>
              <a:t>8:35 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8274-069B-4D30-8292-34E2E73AD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63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www.youtube.com/watch?v=MiowXhyZTtg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EGQh5SZctaE?feature=oembed" TargetMode="Externa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jpg"/><Relationship Id="rId7" Type="http://schemas.openxmlformats.org/officeDocument/2006/relationships/image" Target="../media/image16.jfif"/><Relationship Id="rId12" Type="http://schemas.openxmlformats.org/officeDocument/2006/relationships/image" Target="../media/image2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g"/><Relationship Id="rId10" Type="http://schemas.openxmlformats.org/officeDocument/2006/relationships/image" Target="../media/image19.png"/><Relationship Id="rId4" Type="http://schemas.openxmlformats.org/officeDocument/2006/relationships/image" Target="../media/image13.jfif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nN8seMm7UI?feature=oembed" TargetMode="External"/><Relationship Id="rId4" Type="http://schemas.openxmlformats.org/officeDocument/2006/relationships/hyperlink" Target="https://www.youtube.com/watch?v=inN8seMm7U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ssakiigarashi2/Aula01_Colab_Pyth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f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colab.research.google.com/github/massakiigarashi2/LinguagemDeProgramacao/blob/master/LP01_INTRODU%C3%87%C3%83O_%C3%80_LINGUAGEM_DE_PROGRAMA%C3%87%C3%83O.ipynb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colab.research.google.com/github/massakiigarashi2/LinguagemDeProgramacao/blob/master/LP01_INTRODU%C3%87%C3%83O_%C3%80_LINGUAGEM_DE_PROGRAMA%C3%87%C3%83O.ipynb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colab.research.google.com/github/massakiigarashi2/LinguagemDeProgramacao/blob/master/LP01_INTRODU%C3%87%C3%83O_%C3%80_LINGUAGEM_DE_PROGRAMA%C3%87%C3%83O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why-learn-pyth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notebooks/intro.ipynb" TargetMode="External"/><Relationship Id="rId4" Type="http://schemas.openxmlformats.org/officeDocument/2006/relationships/hyperlink" Target="https://spectrum.ieee.org/top-programming-languages-2021#toggle-gdp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codecademy.com/programming-languag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gosinformaticos.com/cuales-son-los-compiladores-mas-utilizados-en-el-mundo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op-programming-languages-2021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15A789-7368-45D3-A7F4-A34ECBD1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41DB-8187-425F-B595-DA6949C02AF3}" type="datetime12">
              <a:rPr lang="pt-BR" smtClean="0"/>
              <a:t>8:35 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F0FAAE-AA0E-4620-B646-490AF6E1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A28451-0605-410E-8E89-21A240F8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</a:t>
            </a:fld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228900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ED093993-77EC-4C87-826C-E38F80EA2F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7" r="13212"/>
          <a:stretch/>
        </p:blipFill>
        <p:spPr>
          <a:xfrm>
            <a:off x="5043858" y="954158"/>
            <a:ext cx="2104284" cy="1263977"/>
          </a:xfrm>
          <a:prstGeom prst="rect">
            <a:avLst/>
          </a:prstGeom>
        </p:spPr>
      </p:pic>
      <p:pic>
        <p:nvPicPr>
          <p:cNvPr id="23" name="Imagem 22" descr="Pessoa na frente de um laptop&#10;&#10;Descrição gerada automaticamente">
            <a:extLst>
              <a:ext uri="{FF2B5EF4-FFF2-40B4-BE49-F238E27FC236}">
                <a16:creationId xmlns:a16="http://schemas.microsoft.com/office/drawing/2014/main" id="{A2F71698-9140-411E-964E-5F7E6D52C4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6"/>
          <a:stretch/>
        </p:blipFill>
        <p:spPr>
          <a:xfrm>
            <a:off x="547945" y="3848952"/>
            <a:ext cx="3438856" cy="2282873"/>
          </a:xfrm>
          <a:prstGeom prst="rect">
            <a:avLst/>
          </a:prstGeom>
        </p:spPr>
      </p:pic>
      <p:pic>
        <p:nvPicPr>
          <p:cNvPr id="25" name="Imagem 24" descr="Texto&#10;&#10;Descrição gerada automaticamente">
            <a:extLst>
              <a:ext uri="{FF2B5EF4-FFF2-40B4-BE49-F238E27FC236}">
                <a16:creationId xmlns:a16="http://schemas.microsoft.com/office/drawing/2014/main" id="{10AF5AAC-A6B2-4E14-B074-8CD1915FC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81" y="3831155"/>
            <a:ext cx="3325576" cy="2282873"/>
          </a:xfrm>
          <a:prstGeom prst="rect">
            <a:avLst/>
          </a:prstGeom>
        </p:spPr>
      </p:pic>
      <p:pic>
        <p:nvPicPr>
          <p:cNvPr id="6" name="Mídia Online 5" title="What is a programming language?">
            <a:hlinkClick r:id="" action="ppaction://media"/>
            <a:extLst>
              <a:ext uri="{FF2B5EF4-FFF2-40B4-BE49-F238E27FC236}">
                <a16:creationId xmlns:a16="http://schemas.microsoft.com/office/drawing/2014/main" id="{9BEC5097-2410-4137-83A4-8C6B441274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4187541" y="3831155"/>
            <a:ext cx="3816918" cy="2300670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6BB9AB2A-2620-4203-8467-F19AB88C7383}"/>
              </a:ext>
            </a:extLst>
          </p:cNvPr>
          <p:cNvSpPr txBox="1">
            <a:spLocks/>
          </p:cNvSpPr>
          <p:nvPr/>
        </p:nvSpPr>
        <p:spPr>
          <a:xfrm>
            <a:off x="1184865" y="2411314"/>
            <a:ext cx="9822270" cy="40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Linguagem de Programação - LP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B149D74-3EC7-42BD-BE14-4EBC36A33828}"/>
              </a:ext>
            </a:extLst>
          </p:cNvPr>
          <p:cNvSpPr txBox="1"/>
          <p:nvPr/>
        </p:nvSpPr>
        <p:spPr>
          <a:xfrm>
            <a:off x="3166672" y="2776034"/>
            <a:ext cx="60935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Prof. Ms. Massaki de O. Igarashi</a:t>
            </a:r>
          </a:p>
          <a:p>
            <a:pPr algn="ctr"/>
            <a:r>
              <a:rPr lang="pt-BR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/>
              </a:rPr>
              <a:t>massaki</a:t>
            </a:r>
            <a:r>
              <a:rPr lang="pt-BR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.igarashi@mackenzie.br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62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8B7BD91-E422-4F8D-B52B-819BEC7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Principais interpretadores PYTHON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10</a:t>
            </a:fld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C1A10-BD03-4027-979A-9D36ABC3A521}"/>
              </a:ext>
            </a:extLst>
          </p:cNvPr>
          <p:cNvSpPr txBox="1"/>
          <p:nvPr/>
        </p:nvSpPr>
        <p:spPr>
          <a:xfrm>
            <a:off x="145772" y="836626"/>
            <a:ext cx="117546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121416"/>
                </a:solidFill>
                <a:latin typeface="Open Sans" panose="020B0606030504020204" pitchFamily="34" charset="0"/>
              </a:rPr>
              <a:t>O acrônimo </a:t>
            </a:r>
            <a:r>
              <a:rPr lang="pt-BR" sz="1600" b="1" dirty="0">
                <a:solidFill>
                  <a:srgbClr val="121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IDE (</a:t>
            </a:r>
            <a:r>
              <a:rPr lang="pt-BR" sz="1600" b="1" i="1" dirty="0" err="1">
                <a:solidFill>
                  <a:srgbClr val="121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Integrated</a:t>
            </a:r>
            <a:r>
              <a:rPr lang="pt-BR" sz="1600" b="1" i="1" dirty="0">
                <a:solidFill>
                  <a:srgbClr val="121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pt-BR" sz="1600" b="1" i="1" dirty="0" err="1">
                <a:solidFill>
                  <a:srgbClr val="121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Development</a:t>
            </a:r>
            <a:r>
              <a:rPr lang="pt-BR" sz="1600" b="1" i="1" dirty="0">
                <a:solidFill>
                  <a:srgbClr val="121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</a:t>
            </a:r>
            <a:r>
              <a:rPr lang="pt-BR" sz="1600" b="1" i="1" dirty="0" err="1">
                <a:solidFill>
                  <a:srgbClr val="121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Environment</a:t>
            </a:r>
            <a:r>
              <a:rPr lang="pt-BR" sz="1600" b="1" dirty="0">
                <a:solidFill>
                  <a:srgbClr val="121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) </a:t>
            </a:r>
            <a:r>
              <a:rPr lang="pt-BR" sz="1600" dirty="0">
                <a:solidFill>
                  <a:srgbClr val="121416"/>
                </a:solidFill>
                <a:latin typeface="Open Sans" panose="020B0606030504020204" pitchFamily="34" charset="0"/>
              </a:rPr>
              <a:t>é usado para definir um software ou ambiente de desenvolvimento integrado que une ferramentas de desenvolvimento em uma única interface gráfica do usuário (GUI)</a:t>
            </a:r>
            <a:r>
              <a:rPr lang="pt-BR" sz="1600" b="0" i="0" dirty="0">
                <a:solidFill>
                  <a:srgbClr val="121416"/>
                </a:solidFill>
                <a:effectLst/>
                <a:latin typeface="Open Sans" panose="020B0606030504020204" pitchFamily="34" charset="0"/>
              </a:rPr>
              <a:t> para escrever e testar códigos escrito em diferentes linguagens de programação.</a:t>
            </a:r>
          </a:p>
          <a:p>
            <a:pPr algn="just"/>
            <a:r>
              <a:rPr lang="pt-BR" sz="1600" b="1" dirty="0">
                <a:solidFill>
                  <a:srgbClr val="121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Principais </a:t>
            </a:r>
            <a:r>
              <a:rPr lang="pt-BR" sz="1600" b="1" dirty="0" err="1">
                <a:solidFill>
                  <a:srgbClr val="121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IDE’s</a:t>
            </a:r>
            <a:r>
              <a:rPr lang="pt-BR" sz="1600" b="1" dirty="0">
                <a:solidFill>
                  <a:srgbClr val="1214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 PYTHON:</a:t>
            </a:r>
            <a:endParaRPr lang="pt-BR" sz="1600" b="1" i="0" dirty="0">
              <a:solidFill>
                <a:srgbClr val="1214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FA764D9-ACC3-405B-882D-61C3D7363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3" t="4123" r="29976" b="22842"/>
          <a:stretch/>
        </p:blipFill>
        <p:spPr>
          <a:xfrm>
            <a:off x="4045404" y="5045003"/>
            <a:ext cx="1723286" cy="1196159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2ABBB506-8DA1-4EE5-8372-898B85148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6" y="4996025"/>
            <a:ext cx="3527722" cy="1245137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4F68BF8-EC7A-4A25-BB6D-6E08B4A0B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81" y="1912457"/>
            <a:ext cx="2536067" cy="1375526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AFB089EB-08D1-4918-A1C8-8C15F39940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" t="13083" b="10945"/>
          <a:stretch/>
        </p:blipFill>
        <p:spPr>
          <a:xfrm>
            <a:off x="8822531" y="3589470"/>
            <a:ext cx="3077920" cy="1159460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2BB235BD-9103-4850-A395-6A745C12A5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3" t="8370" r="31175" b="18559"/>
          <a:stretch/>
        </p:blipFill>
        <p:spPr>
          <a:xfrm>
            <a:off x="6497135" y="1928833"/>
            <a:ext cx="1549796" cy="1370529"/>
          </a:xfrm>
          <a:prstGeom prst="rect">
            <a:avLst/>
          </a:prstGeom>
        </p:spPr>
      </p:pic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DEE88DE7-1AC9-415B-9131-92D323B0E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24" y="3558639"/>
            <a:ext cx="1860376" cy="1190291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3179B04A-E918-4ADD-91C6-AC5B1A138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363" y="4849708"/>
            <a:ext cx="1506642" cy="1506642"/>
          </a:xfrm>
          <a:prstGeom prst="rect">
            <a:avLst/>
          </a:prstGeom>
        </p:spPr>
      </p:pic>
      <p:pic>
        <p:nvPicPr>
          <p:cNvPr id="25" name="Picture 24" descr="A picture containing text, handwear&#10;&#10;Description automatically generated">
            <a:extLst>
              <a:ext uri="{FF2B5EF4-FFF2-40B4-BE49-F238E27FC236}">
                <a16:creationId xmlns:a16="http://schemas.microsoft.com/office/drawing/2014/main" id="{0FF53181-93A4-44AF-8E3A-6FEE062F806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t="14335" r="11430" b="14335"/>
          <a:stretch/>
        </p:blipFill>
        <p:spPr>
          <a:xfrm>
            <a:off x="6232586" y="5114589"/>
            <a:ext cx="1314960" cy="1196160"/>
          </a:xfrm>
          <a:prstGeom prst="rect">
            <a:avLst/>
          </a:prstGeom>
        </p:spPr>
      </p:pic>
      <p:pic>
        <p:nvPicPr>
          <p:cNvPr id="29" name="Picture 28" descr="A close-up of a feather&#10;&#10;Description automatically generated with medium confidence">
            <a:extLst>
              <a:ext uri="{FF2B5EF4-FFF2-40B4-BE49-F238E27FC236}">
                <a16:creationId xmlns:a16="http://schemas.microsoft.com/office/drawing/2014/main" id="{FD627175-48C0-4489-A21D-831B8ECF48E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2" t="12450" r="17835" b="20997"/>
          <a:stretch/>
        </p:blipFill>
        <p:spPr>
          <a:xfrm>
            <a:off x="9387992" y="5020669"/>
            <a:ext cx="2539892" cy="1220493"/>
          </a:xfrm>
          <a:prstGeom prst="rect">
            <a:avLst/>
          </a:prstGeom>
        </p:spPr>
      </p:pic>
      <p:pic>
        <p:nvPicPr>
          <p:cNvPr id="31" name="Picture 30" descr="Logo, company name&#10;&#10;Description automatically generated">
            <a:extLst>
              <a:ext uri="{FF2B5EF4-FFF2-40B4-BE49-F238E27FC236}">
                <a16:creationId xmlns:a16="http://schemas.microsoft.com/office/drawing/2014/main" id="{01641344-4D59-4FCB-8526-166457F209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301" y="1912456"/>
            <a:ext cx="3486150" cy="1402867"/>
          </a:xfrm>
          <a:prstGeom prst="rect">
            <a:avLst/>
          </a:prstGeom>
        </p:spPr>
      </p:pic>
      <p:pic>
        <p:nvPicPr>
          <p:cNvPr id="35" name="Picture 3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F7769E-BC83-4326-9FAF-B4B2952C2F8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t="13717" r="5279" b="13969"/>
          <a:stretch/>
        </p:blipFill>
        <p:spPr>
          <a:xfrm>
            <a:off x="3405844" y="3544012"/>
            <a:ext cx="2826742" cy="1244961"/>
          </a:xfrm>
          <a:prstGeom prst="rect">
            <a:avLst/>
          </a:prstGeom>
        </p:spPr>
      </p:pic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DD591DA3-0D91-4E1F-B270-4447575B4A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6" y="3558638"/>
            <a:ext cx="2567724" cy="1190291"/>
          </a:xfrm>
          <a:prstGeom prst="rect">
            <a:avLst/>
          </a:prstGeom>
        </p:spPr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56E1AE85-7871-4120-BBBE-BD61D3C0D20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r="3806"/>
          <a:stretch/>
        </p:blipFill>
        <p:spPr>
          <a:xfrm>
            <a:off x="145772" y="2087928"/>
            <a:ext cx="3147037" cy="13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457C2123-C653-4919-B2EE-59F5D91F6DFB}"/>
              </a:ext>
            </a:extLst>
          </p:cNvPr>
          <p:cNvGraphicFramePr/>
          <p:nvPr/>
        </p:nvGraphicFramePr>
        <p:xfrm>
          <a:off x="2115127" y="12599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11</a:t>
            </a:fld>
            <a:endParaRPr lang="pt-BR" dirty="0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EF86A72D-8E4B-4FCC-9FB9-B83D3B1CC38C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Introdução ao Google Colab</a:t>
            </a:r>
            <a:endParaRPr lang="pt-BR" sz="4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48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8B7BD91-E422-4F8D-B52B-819BEC7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Introdução ao Google Colab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12</a:t>
            </a:fld>
            <a:endParaRPr lang="pt-BR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E4F08743-FE5D-4304-9636-1775F192A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2" y="844963"/>
            <a:ext cx="12046227" cy="54675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77CDF2-79CC-43C9-849A-776E8FD83282}"/>
              </a:ext>
            </a:extLst>
          </p:cNvPr>
          <p:cNvSpPr txBox="1"/>
          <p:nvPr/>
        </p:nvSpPr>
        <p:spPr>
          <a:xfrm>
            <a:off x="145773" y="1618938"/>
            <a:ext cx="11754679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i="0" dirty="0">
                <a:effectLst/>
              </a:rPr>
              <a:t>O Google Colab é um ambiente </a:t>
            </a:r>
            <a:r>
              <a:rPr lang="pt-BR" sz="2000" b="1" i="0" dirty="0">
                <a:effectLst/>
              </a:rPr>
              <a:t>semelhante a plataforma </a:t>
            </a:r>
            <a:r>
              <a:rPr lang="pt-BR" sz="2000" b="1" i="0" dirty="0" err="1">
                <a:effectLst/>
              </a:rPr>
              <a:t>Jupyter</a:t>
            </a:r>
            <a:r>
              <a:rPr lang="pt-BR" sz="2000" b="1" i="0" dirty="0">
                <a:effectLst/>
              </a:rPr>
              <a:t> notebook</a:t>
            </a:r>
            <a:r>
              <a:rPr lang="pt-BR" sz="2000" i="0" dirty="0">
                <a:effectLst/>
              </a:rPr>
              <a:t>. É um ambiente </a:t>
            </a:r>
            <a:r>
              <a:rPr lang="pt-BR" sz="2000" b="1" i="0" dirty="0">
                <a:effectLst/>
              </a:rPr>
              <a:t>gratuito</a:t>
            </a:r>
            <a:r>
              <a:rPr lang="pt-BR" sz="2000" i="0" dirty="0">
                <a:effectLst/>
              </a:rPr>
              <a:t> que funciona </a:t>
            </a:r>
            <a:r>
              <a:rPr lang="pt-BR" sz="2000" b="1" i="0" dirty="0">
                <a:effectLst/>
              </a:rPr>
              <a:t>inteiramente </a:t>
            </a:r>
            <a:r>
              <a:rPr lang="pt-BR" sz="2000" b="1" dirty="0"/>
              <a:t>n</a:t>
            </a:r>
            <a:r>
              <a:rPr lang="pt-BR" sz="2000" b="1" i="0" dirty="0">
                <a:effectLst/>
              </a:rPr>
              <a:t>a nuvem</a:t>
            </a:r>
            <a:r>
              <a:rPr lang="pt-BR" sz="2000" i="0" dirty="0">
                <a:effectLst/>
              </a:rPr>
              <a:t>. Não requer uma configuração e </a:t>
            </a:r>
            <a:r>
              <a:rPr lang="pt-BR" sz="2000" b="1" i="0" dirty="0">
                <a:effectLst/>
              </a:rPr>
              <a:t>os blocos de notas </a:t>
            </a:r>
            <a:r>
              <a:rPr lang="pt-BR" sz="2000" i="0" dirty="0">
                <a:effectLst/>
              </a:rPr>
              <a:t>que você cria </a:t>
            </a:r>
            <a:r>
              <a:rPr lang="pt-BR" sz="2000" b="1" i="0" dirty="0">
                <a:effectLst/>
              </a:rPr>
              <a:t>podem ser editados simultaneamente por todos os membros de sua equipe </a:t>
            </a:r>
            <a:r>
              <a:rPr lang="pt-BR" sz="2000" i="0" dirty="0">
                <a:effectLst/>
              </a:rPr>
              <a:t>- </a:t>
            </a:r>
            <a:r>
              <a:rPr lang="pt-BR" sz="2000" b="1" i="0" dirty="0">
                <a:effectLst/>
              </a:rPr>
              <a:t>da mesma forma que </a:t>
            </a:r>
            <a:r>
              <a:rPr lang="pt-BR" sz="2000" i="0" dirty="0">
                <a:effectLst/>
              </a:rPr>
              <a:t>você edita documentos no </a:t>
            </a:r>
            <a:r>
              <a:rPr lang="pt-BR" sz="2000" b="1" i="0" dirty="0">
                <a:effectLst/>
              </a:rPr>
              <a:t>Google Docs</a:t>
            </a:r>
            <a:r>
              <a:rPr lang="pt-BR" sz="2000" i="0" dirty="0">
                <a:effectLst/>
              </a:rPr>
              <a:t>. Colab oferece suporte a muitas bibliotecas de aprendizado de máquina populares que podem ser carregas em seu notebook. Usando o Google Colab</a:t>
            </a:r>
            <a:r>
              <a:rPr lang="pt-BR" sz="2000" dirty="0"/>
              <a:t> você pode: </a:t>
            </a:r>
            <a:r>
              <a:rPr lang="pt-BR" sz="2000" b="1" dirty="0"/>
              <a:t>e</a:t>
            </a:r>
            <a:r>
              <a:rPr lang="pt-BR" sz="2000" b="1" i="0" dirty="0">
                <a:effectLst/>
              </a:rPr>
              <a:t>screver e executar código em Python; </a:t>
            </a:r>
            <a:r>
              <a:rPr lang="pt-BR" sz="2000" i="0" dirty="0">
                <a:effectLst/>
              </a:rPr>
              <a:t>documentar seu código com suporte a equações matemáticas; </a:t>
            </a:r>
            <a:r>
              <a:rPr lang="pt-BR" sz="2000" b="1" i="0" dirty="0">
                <a:effectLst/>
              </a:rPr>
              <a:t>criar / Carregar / Compartilhar blocos </a:t>
            </a:r>
            <a:r>
              <a:rPr lang="pt-BR" sz="2000" i="0" dirty="0">
                <a:effectLst/>
              </a:rPr>
              <a:t>de anotações; </a:t>
            </a:r>
            <a:r>
              <a:rPr lang="pt-BR" sz="2000" b="1" i="0" dirty="0">
                <a:effectLst/>
              </a:rPr>
              <a:t>Importar / Salvar </a:t>
            </a:r>
            <a:r>
              <a:rPr lang="pt-BR" sz="2000" i="0" dirty="0">
                <a:effectLst/>
              </a:rPr>
              <a:t>notebooks de / </a:t>
            </a:r>
            <a:r>
              <a:rPr lang="pt-BR" sz="2000" b="1" i="0" dirty="0">
                <a:effectLst/>
              </a:rPr>
              <a:t>para o Google Drive</a:t>
            </a:r>
            <a:r>
              <a:rPr lang="pt-BR" sz="2000" i="0" dirty="0">
                <a:effectLst/>
              </a:rPr>
              <a:t>; </a:t>
            </a:r>
            <a:r>
              <a:rPr lang="pt-BR" sz="2000" b="1" i="0" dirty="0">
                <a:effectLst/>
              </a:rPr>
              <a:t>Importar / Publicar notebooks do GitHub</a:t>
            </a:r>
            <a:r>
              <a:rPr lang="pt-BR" sz="2000" i="0" dirty="0">
                <a:effectLst/>
              </a:rPr>
              <a:t>; Importar conjuntos de dados externos, por exemplo de </a:t>
            </a:r>
            <a:r>
              <a:rPr lang="pt-BR" sz="2000" i="0" dirty="0" err="1">
                <a:effectLst/>
              </a:rPr>
              <a:t>Kaggle</a:t>
            </a:r>
            <a:r>
              <a:rPr lang="pt-BR" sz="2000" dirty="0"/>
              <a:t>;</a:t>
            </a:r>
            <a:r>
              <a:rPr lang="pt-BR" sz="2000" i="0" dirty="0">
                <a:effectLst/>
              </a:rPr>
              <a:t> Integrar </a:t>
            </a:r>
            <a:r>
              <a:rPr lang="pt-BR" sz="2000" i="0" dirty="0" err="1">
                <a:effectLst/>
              </a:rPr>
              <a:t>PyTorch</a:t>
            </a:r>
            <a:r>
              <a:rPr lang="pt-BR" sz="2000" i="0" dirty="0">
                <a:effectLst/>
              </a:rPr>
              <a:t>, </a:t>
            </a:r>
            <a:r>
              <a:rPr lang="pt-BR" sz="2000" i="0" dirty="0" err="1">
                <a:effectLst/>
              </a:rPr>
              <a:t>TensorFlow</a:t>
            </a:r>
            <a:r>
              <a:rPr lang="pt-BR" sz="2000" i="0" dirty="0">
                <a:effectLst/>
              </a:rPr>
              <a:t>, </a:t>
            </a:r>
            <a:r>
              <a:rPr lang="pt-BR" sz="2000" i="0" dirty="0" err="1">
                <a:effectLst/>
              </a:rPr>
              <a:t>Keras</a:t>
            </a:r>
            <a:r>
              <a:rPr lang="pt-BR" sz="2000" i="0" dirty="0">
                <a:effectLst/>
              </a:rPr>
              <a:t>, </a:t>
            </a:r>
            <a:r>
              <a:rPr lang="pt-BR" sz="2000" i="0" dirty="0" err="1">
                <a:effectLst/>
              </a:rPr>
              <a:t>OpenCV</a:t>
            </a:r>
            <a:r>
              <a:rPr lang="pt-BR" sz="2000" dirty="0"/>
              <a:t>; </a:t>
            </a:r>
            <a:r>
              <a:rPr lang="pt-BR" sz="2000" i="0" dirty="0">
                <a:effectLst/>
              </a:rPr>
              <a:t>Serviço de nuvem grátis com GPU grátis.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95543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8B7BD91-E422-4F8D-B52B-819BEC7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ASSISTA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13</a:t>
            </a:fld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9DD53E1-04B8-4B47-A92D-92F940D7D409}"/>
              </a:ext>
            </a:extLst>
          </p:cNvPr>
          <p:cNvGrpSpPr/>
          <p:nvPr/>
        </p:nvGrpSpPr>
        <p:grpSpPr>
          <a:xfrm>
            <a:off x="10478126" y="70105"/>
            <a:ext cx="1428842" cy="681794"/>
            <a:chOff x="44995" y="1261611"/>
            <a:chExt cx="2621353" cy="185895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BC048DE4-9DBA-4FA7-BB16-09F47A06932B}"/>
                </a:ext>
              </a:extLst>
            </p:cNvPr>
            <p:cNvSpPr/>
            <p:nvPr/>
          </p:nvSpPr>
          <p:spPr>
            <a:xfrm>
              <a:off x="285750" y="1261611"/>
              <a:ext cx="2228850" cy="1736345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Triângulo isósceles 18">
              <a:extLst>
                <a:ext uri="{FF2B5EF4-FFF2-40B4-BE49-F238E27FC236}">
                  <a16:creationId xmlns:a16="http://schemas.microsoft.com/office/drawing/2014/main" id="{9A748A00-0F98-4B6C-AD54-EB377AFD156D}"/>
                </a:ext>
              </a:extLst>
            </p:cNvPr>
            <p:cNvSpPr/>
            <p:nvPr/>
          </p:nvSpPr>
          <p:spPr>
            <a:xfrm rot="5400000">
              <a:off x="621628" y="1532399"/>
              <a:ext cx="1736343" cy="1439999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pt-BR" sz="1600" dirty="0"/>
                <a:t> 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E1E22FFE-662D-44D8-A19F-913D9AA06D0A}"/>
                </a:ext>
              </a:extLst>
            </p:cNvPr>
            <p:cNvSpPr/>
            <p:nvPr/>
          </p:nvSpPr>
          <p:spPr>
            <a:xfrm>
              <a:off x="44995" y="1676494"/>
              <a:ext cx="2621353" cy="100701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Assista</a:t>
              </a:r>
            </a:p>
          </p:txBody>
        </p:sp>
      </p:grpSp>
      <p:pic>
        <p:nvPicPr>
          <p:cNvPr id="2" name="Mídia Online 1" title="Get started with Google Colaboratory (Coding TensorFlow)">
            <a:hlinkClick r:id="" action="ppaction://media"/>
            <a:extLst>
              <a:ext uri="{FF2B5EF4-FFF2-40B4-BE49-F238E27FC236}">
                <a16:creationId xmlns:a16="http://schemas.microsoft.com/office/drawing/2014/main" id="{7D1A2326-5D57-4A9F-874B-34926E626F0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6864" y="958161"/>
            <a:ext cx="8598271" cy="48580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889FF1-5A9D-4E4D-BCF4-5BBCE587BE00}"/>
              </a:ext>
            </a:extLst>
          </p:cNvPr>
          <p:cNvSpPr txBox="1"/>
          <p:nvPr/>
        </p:nvSpPr>
        <p:spPr>
          <a:xfrm>
            <a:off x="1194215" y="5872310"/>
            <a:ext cx="980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https://www.youtube.com/watch?v=inN8seMm7UI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72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14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48AA76F-FEB3-46E9-BDFA-968572A558E4}"/>
              </a:ext>
            </a:extLst>
          </p:cNvPr>
          <p:cNvSpPr txBox="1"/>
          <p:nvPr/>
        </p:nvSpPr>
        <p:spPr>
          <a:xfrm>
            <a:off x="74950" y="927203"/>
            <a:ext cx="11962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1: </a:t>
            </a:r>
            <a:r>
              <a:rPr lang="en-US" sz="2600" dirty="0"/>
              <a:t>utilize seu navegador web para acessar a URL </a:t>
            </a:r>
            <a:r>
              <a:rPr lang="en-US" sz="2400" dirty="0">
                <a:hlinkClick r:id="rId2"/>
              </a:rPr>
              <a:t>https://colab.research.google.com</a:t>
            </a:r>
            <a:endParaRPr lang="pt-BR" sz="2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C4DF8E-0957-451F-B182-3A6AF9C1E336}"/>
              </a:ext>
            </a:extLst>
          </p:cNvPr>
          <p:cNvSpPr txBox="1"/>
          <p:nvPr/>
        </p:nvSpPr>
        <p:spPr>
          <a:xfrm>
            <a:off x="74950" y="1450423"/>
            <a:ext cx="1182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OBS: </a:t>
            </a:r>
            <a:r>
              <a:rPr lang="pt-BR" sz="1600" dirty="0"/>
              <a:t>Seu navegador exibiria a seguinte tela (</a:t>
            </a:r>
            <a:r>
              <a:rPr lang="pt-BR" sz="1600" b="1" dirty="0"/>
              <a:t>desde</a:t>
            </a:r>
            <a:r>
              <a:rPr lang="pt-BR" sz="1600" dirty="0"/>
              <a:t> </a:t>
            </a:r>
            <a:r>
              <a:rPr lang="pt-BR" sz="1600" b="1" dirty="0"/>
              <a:t>que você esteja</a:t>
            </a:r>
            <a:r>
              <a:rPr lang="pt-BR" sz="1600" dirty="0"/>
              <a:t> </a:t>
            </a:r>
            <a:r>
              <a:rPr lang="pt-BR" sz="1600" b="1" dirty="0"/>
              <a:t>logado em seu Google </a:t>
            </a:r>
            <a:r>
              <a:rPr lang="pt-BR" sz="1600" dirty="0"/>
              <a:t>Drive </a:t>
            </a:r>
            <a:r>
              <a:rPr lang="pt-BR" sz="1600" b="1" dirty="0"/>
              <a:t>e usando </a:t>
            </a:r>
            <a:r>
              <a:rPr lang="pt-BR" sz="1600" dirty="0"/>
              <a:t>navegador </a:t>
            </a:r>
            <a:r>
              <a:rPr lang="pt-BR" sz="1600" b="1" dirty="0"/>
              <a:t>Chrome</a:t>
            </a:r>
            <a:r>
              <a:rPr lang="pt-BR" sz="1600" dirty="0"/>
              <a:t>):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7DABA8DC-5438-4024-9432-B09777B49FE5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C9BBD22-B0E8-4673-91CB-71FB6DC8CD44}"/>
              </a:ext>
            </a:extLst>
          </p:cNvPr>
          <p:cNvGrpSpPr/>
          <p:nvPr/>
        </p:nvGrpSpPr>
        <p:grpSpPr>
          <a:xfrm>
            <a:off x="1897871" y="1884692"/>
            <a:ext cx="8316309" cy="4406720"/>
            <a:chOff x="2035312" y="1813541"/>
            <a:chExt cx="8316309" cy="4406720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392947AF-35AA-4A3C-8B1B-8091E975F93F}"/>
                </a:ext>
              </a:extLst>
            </p:cNvPr>
            <p:cNvGrpSpPr/>
            <p:nvPr/>
          </p:nvGrpSpPr>
          <p:grpSpPr>
            <a:xfrm>
              <a:off x="2035312" y="1813541"/>
              <a:ext cx="8316309" cy="4406720"/>
              <a:chOff x="2035312" y="1813541"/>
              <a:chExt cx="8316309" cy="4406720"/>
            </a:xfrm>
          </p:grpSpPr>
          <p:pic>
            <p:nvPicPr>
              <p:cNvPr id="22" name="Imagem 21">
                <a:extLst>
                  <a:ext uri="{FF2B5EF4-FFF2-40B4-BE49-F238E27FC236}">
                    <a16:creationId xmlns:a16="http://schemas.microsoft.com/office/drawing/2014/main" id="{DC6A1DB0-80C5-4321-A31D-354C6986A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5751"/>
              <a:stretch/>
            </p:blipFill>
            <p:spPr>
              <a:xfrm>
                <a:off x="2035312" y="1813541"/>
                <a:ext cx="8316309" cy="4406720"/>
              </a:xfrm>
              <a:prstGeom prst="rect">
                <a:avLst/>
              </a:prstGeom>
            </p:spPr>
          </p:pic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975757C2-672C-421F-AA7A-D8DCF076501B}"/>
                  </a:ext>
                </a:extLst>
              </p:cNvPr>
              <p:cNvGrpSpPr/>
              <p:nvPr/>
            </p:nvGrpSpPr>
            <p:grpSpPr>
              <a:xfrm>
                <a:off x="5890932" y="5490030"/>
                <a:ext cx="2274105" cy="468412"/>
                <a:chOff x="5869746" y="5490030"/>
                <a:chExt cx="2274105" cy="468412"/>
              </a:xfrm>
            </p:grpSpPr>
            <p:sp>
              <p:nvSpPr>
                <p:cNvPr id="19" name="Texto Explicativo: Linha Dobrada Dupla 18">
                  <a:extLst>
                    <a:ext uri="{FF2B5EF4-FFF2-40B4-BE49-F238E27FC236}">
                      <a16:creationId xmlns:a16="http://schemas.microsoft.com/office/drawing/2014/main" id="{C54A1E3F-BFA2-43B2-AB23-06A410A8EC87}"/>
                    </a:ext>
                  </a:extLst>
                </p:cNvPr>
                <p:cNvSpPr/>
                <p:nvPr/>
              </p:nvSpPr>
              <p:spPr>
                <a:xfrm>
                  <a:off x="7279851" y="5706442"/>
                  <a:ext cx="864000" cy="252000"/>
                </a:xfrm>
                <a:prstGeom prst="borderCallout3">
                  <a:avLst>
                    <a:gd name="adj1" fmla="val 88368"/>
                    <a:gd name="adj2" fmla="val -1565"/>
                    <a:gd name="adj3" fmla="val 84944"/>
                    <a:gd name="adj4" fmla="val -16163"/>
                    <a:gd name="adj5" fmla="val 77832"/>
                    <a:gd name="adj6" fmla="val -30941"/>
                    <a:gd name="adj7" fmla="val 63415"/>
                    <a:gd name="adj8" fmla="val -50418"/>
                  </a:avLst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Balão de Fala: Oval 19">
                  <a:extLst>
                    <a:ext uri="{FF2B5EF4-FFF2-40B4-BE49-F238E27FC236}">
                      <a16:creationId xmlns:a16="http://schemas.microsoft.com/office/drawing/2014/main" id="{3CA149EE-0557-4A03-B3CB-1B45D07536CE}"/>
                    </a:ext>
                  </a:extLst>
                </p:cNvPr>
                <p:cNvSpPr/>
                <p:nvPr/>
              </p:nvSpPr>
              <p:spPr>
                <a:xfrm>
                  <a:off x="5869746" y="5490030"/>
                  <a:ext cx="754914" cy="365903"/>
                </a:xfrm>
                <a:prstGeom prst="wedgeEllipseCallout">
                  <a:avLst>
                    <a:gd name="adj1" fmla="val 78294"/>
                    <a:gd name="adj2" fmla="val 52155"/>
                  </a:avLst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>
                      <a:solidFill>
                        <a:srgbClr val="C00000"/>
                      </a:solidFill>
                    </a:rPr>
                    <a:t>Clicar em</a:t>
                  </a:r>
                </a:p>
              </p:txBody>
            </p:sp>
          </p:grpSp>
        </p:grpSp>
        <p:sp>
          <p:nvSpPr>
            <p:cNvPr id="25" name="Chave Esquerda 24">
              <a:extLst>
                <a:ext uri="{FF2B5EF4-FFF2-40B4-BE49-F238E27FC236}">
                  <a16:creationId xmlns:a16="http://schemas.microsoft.com/office/drawing/2014/main" id="{EC78D3C2-ED81-4883-A276-46C6D75FF240}"/>
                </a:ext>
              </a:extLst>
            </p:cNvPr>
            <p:cNvSpPr/>
            <p:nvPr/>
          </p:nvSpPr>
          <p:spPr>
            <a:xfrm rot="16200000">
              <a:off x="4113478" y="2530665"/>
              <a:ext cx="66368" cy="653662"/>
            </a:xfrm>
            <a:prstGeom prst="leftBrace">
              <a:avLst>
                <a:gd name="adj1" fmla="val 47174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have Esquerda 25">
              <a:extLst>
                <a:ext uri="{FF2B5EF4-FFF2-40B4-BE49-F238E27FC236}">
                  <a16:creationId xmlns:a16="http://schemas.microsoft.com/office/drawing/2014/main" id="{2F5298A6-6F0D-4996-BE9C-B9A12333542B}"/>
                </a:ext>
              </a:extLst>
            </p:cNvPr>
            <p:cNvSpPr/>
            <p:nvPr/>
          </p:nvSpPr>
          <p:spPr>
            <a:xfrm rot="16200000">
              <a:off x="5147248" y="2276221"/>
              <a:ext cx="66368" cy="1142877"/>
            </a:xfrm>
            <a:prstGeom prst="leftBrace">
              <a:avLst>
                <a:gd name="adj1" fmla="val 47174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have Esquerda 26">
              <a:extLst>
                <a:ext uri="{FF2B5EF4-FFF2-40B4-BE49-F238E27FC236}">
                  <a16:creationId xmlns:a16="http://schemas.microsoft.com/office/drawing/2014/main" id="{6B4274DD-F405-4B5F-9E27-E2D29119D043}"/>
                </a:ext>
              </a:extLst>
            </p:cNvPr>
            <p:cNvSpPr/>
            <p:nvPr/>
          </p:nvSpPr>
          <p:spPr>
            <a:xfrm rot="16200000">
              <a:off x="6234790" y="2520836"/>
              <a:ext cx="66368" cy="653662"/>
            </a:xfrm>
            <a:prstGeom prst="leftBrace">
              <a:avLst>
                <a:gd name="adj1" fmla="val 47174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have Esquerda 27">
              <a:extLst>
                <a:ext uri="{FF2B5EF4-FFF2-40B4-BE49-F238E27FC236}">
                  <a16:creationId xmlns:a16="http://schemas.microsoft.com/office/drawing/2014/main" id="{8E6EA245-4190-4ACE-A8CB-656C4689A40D}"/>
                </a:ext>
              </a:extLst>
            </p:cNvPr>
            <p:cNvSpPr/>
            <p:nvPr/>
          </p:nvSpPr>
          <p:spPr>
            <a:xfrm rot="16200000">
              <a:off x="7338464" y="2525750"/>
              <a:ext cx="66368" cy="653662"/>
            </a:xfrm>
            <a:prstGeom prst="leftBrace">
              <a:avLst>
                <a:gd name="adj1" fmla="val 47174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have Esquerda 28">
              <a:extLst>
                <a:ext uri="{FF2B5EF4-FFF2-40B4-BE49-F238E27FC236}">
                  <a16:creationId xmlns:a16="http://schemas.microsoft.com/office/drawing/2014/main" id="{C21777BB-681E-4D40-8CA8-46B3D9C31BF7}"/>
                </a:ext>
              </a:extLst>
            </p:cNvPr>
            <p:cNvSpPr/>
            <p:nvPr/>
          </p:nvSpPr>
          <p:spPr>
            <a:xfrm rot="16200000">
              <a:off x="8287281" y="2523294"/>
              <a:ext cx="66368" cy="653662"/>
            </a:xfrm>
            <a:prstGeom prst="leftBrace">
              <a:avLst>
                <a:gd name="adj1" fmla="val 47174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7D1CA58B-D0CF-47B8-B368-2FEF1664B415}"/>
                </a:ext>
              </a:extLst>
            </p:cNvPr>
            <p:cNvSpPr txBox="1"/>
            <p:nvPr/>
          </p:nvSpPr>
          <p:spPr>
            <a:xfrm>
              <a:off x="3657600" y="2890680"/>
              <a:ext cx="9513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Acessar Exemplos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60585F7-1E56-4632-84BE-3C504D36D6DF}"/>
                </a:ext>
              </a:extLst>
            </p:cNvPr>
            <p:cNvSpPr txBox="1"/>
            <p:nvPr/>
          </p:nvSpPr>
          <p:spPr>
            <a:xfrm>
              <a:off x="4717029" y="2888224"/>
              <a:ext cx="9513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Arquivos recentes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DC8DBB1-711B-49C9-A808-35E101466309}"/>
                </a:ext>
              </a:extLst>
            </p:cNvPr>
            <p:cNvSpPr txBox="1"/>
            <p:nvPr/>
          </p:nvSpPr>
          <p:spPr>
            <a:xfrm>
              <a:off x="5769086" y="2885768"/>
              <a:ext cx="10001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Acessar Google Drive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9932090-E96D-4333-92A1-689C0CD26291}"/>
                </a:ext>
              </a:extLst>
            </p:cNvPr>
            <p:cNvSpPr txBox="1"/>
            <p:nvPr/>
          </p:nvSpPr>
          <p:spPr>
            <a:xfrm>
              <a:off x="6968618" y="2890685"/>
              <a:ext cx="7964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Link </a:t>
              </a:r>
              <a:r>
                <a:rPr lang="pt-BR" sz="7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Git</a:t>
              </a:r>
              <a:r>
                <a:rPr lang="pt-BR" sz="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Hub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D962643-D94F-4354-B539-72884D4352B6}"/>
                </a:ext>
              </a:extLst>
            </p:cNvPr>
            <p:cNvSpPr txBox="1"/>
            <p:nvPr/>
          </p:nvSpPr>
          <p:spPr>
            <a:xfrm>
              <a:off x="7843561" y="2888229"/>
              <a:ext cx="9513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Upload de arquivos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23F46BA-9D06-4279-8926-D15B74856D65}"/>
                </a:ext>
              </a:extLst>
            </p:cNvPr>
            <p:cNvSpPr txBox="1"/>
            <p:nvPr/>
          </p:nvSpPr>
          <p:spPr>
            <a:xfrm>
              <a:off x="6673467" y="3640815"/>
              <a:ext cx="47569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HORA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71160CE-5750-44EE-8DB2-30CB27E4F3EB}"/>
                </a:ext>
              </a:extLst>
            </p:cNvPr>
            <p:cNvSpPr txBox="1"/>
            <p:nvPr/>
          </p:nvSpPr>
          <p:spPr>
            <a:xfrm>
              <a:off x="7447882" y="3640815"/>
              <a:ext cx="47569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44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15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145871-CA1A-4BE3-872C-6D66555B8A58}"/>
              </a:ext>
            </a:extLst>
          </p:cNvPr>
          <p:cNvSpPr txBox="1"/>
          <p:nvPr/>
        </p:nvSpPr>
        <p:spPr>
          <a:xfrm>
            <a:off x="74950" y="927203"/>
            <a:ext cx="11962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2:  </a:t>
            </a:r>
            <a:r>
              <a:rPr lang="en-US" sz="2600" dirty="0"/>
              <a:t>ao Clicar em NOVO NOTEBOOK um novo bloco de </a:t>
            </a:r>
            <a:r>
              <a:rPr lang="en-US" sz="2600" dirty="0" err="1"/>
              <a:t>anotações</a:t>
            </a:r>
            <a:r>
              <a:rPr lang="en-US" sz="2600" dirty="0"/>
              <a:t> do </a:t>
            </a:r>
            <a:r>
              <a:rPr lang="en-US" sz="2600" dirty="0" err="1"/>
              <a:t>colab</a:t>
            </a:r>
            <a:r>
              <a:rPr lang="en-US" sz="2600" dirty="0"/>
              <a:t> </a:t>
            </a:r>
            <a:r>
              <a:rPr lang="en-US" sz="2600" dirty="0" err="1"/>
              <a:t>abrirá</a:t>
            </a:r>
            <a:r>
              <a:rPr lang="en-US" sz="2600" dirty="0"/>
              <a:t>:</a:t>
            </a:r>
            <a:endParaRPr lang="pt-BR" sz="2400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159422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092DF4E-0357-4778-A6B6-F3FED728ABA8}"/>
              </a:ext>
            </a:extLst>
          </p:cNvPr>
          <p:cNvGrpSpPr/>
          <p:nvPr/>
        </p:nvGrpSpPr>
        <p:grpSpPr>
          <a:xfrm>
            <a:off x="1494200" y="1450423"/>
            <a:ext cx="9203600" cy="4761375"/>
            <a:chOff x="1453254" y="1505357"/>
            <a:chExt cx="9203600" cy="4761375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5BAB383B-79A3-4427-AA4C-F4D6DC5F289E}"/>
                </a:ext>
              </a:extLst>
            </p:cNvPr>
            <p:cNvGrpSpPr/>
            <p:nvPr/>
          </p:nvGrpSpPr>
          <p:grpSpPr>
            <a:xfrm>
              <a:off x="1453254" y="1505357"/>
              <a:ext cx="9203600" cy="4761375"/>
              <a:chOff x="1521494" y="1505357"/>
              <a:chExt cx="9203600" cy="4761375"/>
            </a:xfrm>
          </p:grpSpPr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DCD2A005-4949-4B1C-A573-0B06C39A8E9F}"/>
                  </a:ext>
                </a:extLst>
              </p:cNvPr>
              <p:cNvGrpSpPr/>
              <p:nvPr/>
            </p:nvGrpSpPr>
            <p:grpSpPr>
              <a:xfrm>
                <a:off x="1521494" y="1505357"/>
                <a:ext cx="9203600" cy="4761375"/>
                <a:chOff x="1494200" y="1505357"/>
                <a:chExt cx="9203600" cy="4761375"/>
              </a:xfrm>
            </p:grpSpPr>
            <p:pic>
              <p:nvPicPr>
                <p:cNvPr id="20" name="Imagem 19">
                  <a:extLst>
                    <a:ext uri="{FF2B5EF4-FFF2-40B4-BE49-F238E27FC236}">
                      <a16:creationId xmlns:a16="http://schemas.microsoft.com/office/drawing/2014/main" id="{8FF4C882-4E17-473B-B02C-D79D09078C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7984"/>
                <a:stretch/>
              </p:blipFill>
              <p:spPr>
                <a:xfrm>
                  <a:off x="1494200" y="1505357"/>
                  <a:ext cx="9203600" cy="4761375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3" name="Texto Explicativo: Linha Dobrada 12">
                  <a:extLst>
                    <a:ext uri="{FF2B5EF4-FFF2-40B4-BE49-F238E27FC236}">
                      <a16:creationId xmlns:a16="http://schemas.microsoft.com/office/drawing/2014/main" id="{CCE7B1E6-4D6A-4E06-9F58-6C7B2F77B2D3}"/>
                    </a:ext>
                  </a:extLst>
                </p:cNvPr>
                <p:cNvSpPr/>
                <p:nvPr/>
              </p:nvSpPr>
              <p:spPr>
                <a:xfrm>
                  <a:off x="1882831" y="2003484"/>
                  <a:ext cx="1248770" cy="204716"/>
                </a:xfrm>
                <a:prstGeom prst="borderCallout2">
                  <a:avLst>
                    <a:gd name="adj1" fmla="val 68749"/>
                    <a:gd name="adj2" fmla="val 101503"/>
                    <a:gd name="adj3" fmla="val 52083"/>
                    <a:gd name="adj4" fmla="val 109016"/>
                    <a:gd name="adj5" fmla="val 49167"/>
                    <a:gd name="adj6" fmla="val 120547"/>
                  </a:avLst>
                </a:prstGeom>
                <a:no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B6619B4C-1C1C-4E43-A20D-2CC5E948FBF4}"/>
                    </a:ext>
                  </a:extLst>
                </p:cNvPr>
                <p:cNvSpPr/>
                <p:nvPr/>
              </p:nvSpPr>
              <p:spPr>
                <a:xfrm>
                  <a:off x="3279097" y="1844232"/>
                  <a:ext cx="3193182" cy="46166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pt-BR" sz="2400" b="1" cap="none" spc="0" dirty="0">
                      <a:ln w="13462">
                        <a:solidFill>
                          <a:schemeClr val="bg1"/>
                        </a:solidFill>
                        <a:prstDash val="solid"/>
                      </a:ln>
                      <a:solidFill>
                        <a:srgbClr val="C00000"/>
                      </a:solidFill>
                      <a:effectLst>
                        <a:outerShdw dist="38100" dir="2700000" algn="bl" rotWithShape="0">
                          <a:schemeClr val="accent5"/>
                        </a:outerShdw>
                      </a:effectLst>
                    </a:rPr>
                    <a:t>Nome do arquivo.ipynb</a:t>
                  </a:r>
                </a:p>
              </p:txBody>
            </p:sp>
          </p:grpSp>
          <p:sp>
            <p:nvSpPr>
              <p:cNvPr id="16" name="Texto Explicativo: Linha Dobrada 15">
                <a:extLst>
                  <a:ext uri="{FF2B5EF4-FFF2-40B4-BE49-F238E27FC236}">
                    <a16:creationId xmlns:a16="http://schemas.microsoft.com/office/drawing/2014/main" id="{225EFBA1-238A-4AF4-87A9-A679AA61A997}"/>
                  </a:ext>
                </a:extLst>
              </p:cNvPr>
              <p:cNvSpPr/>
              <p:nvPr/>
            </p:nvSpPr>
            <p:spPr>
              <a:xfrm>
                <a:off x="1745687" y="2376873"/>
                <a:ext cx="529899" cy="204716"/>
              </a:xfrm>
              <a:prstGeom prst="borderCallout2">
                <a:avLst>
                  <a:gd name="adj1" fmla="val 95696"/>
                  <a:gd name="adj2" fmla="val -159"/>
                  <a:gd name="adj3" fmla="val 404339"/>
                  <a:gd name="adj4" fmla="val -889"/>
                  <a:gd name="adj5" fmla="val 450336"/>
                  <a:gd name="adj6" fmla="val 2248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Texto Explicativo: Linha Dobrada 21">
                <a:extLst>
                  <a:ext uri="{FF2B5EF4-FFF2-40B4-BE49-F238E27FC236}">
                    <a16:creationId xmlns:a16="http://schemas.microsoft.com/office/drawing/2014/main" id="{38571AFA-FD83-48D0-9658-286FB33B86DE}"/>
                  </a:ext>
                </a:extLst>
              </p:cNvPr>
              <p:cNvSpPr/>
              <p:nvPr/>
            </p:nvSpPr>
            <p:spPr>
              <a:xfrm>
                <a:off x="2306906" y="2382176"/>
                <a:ext cx="389467" cy="204716"/>
              </a:xfrm>
              <a:prstGeom prst="borderCallout2">
                <a:avLst>
                  <a:gd name="adj1" fmla="val 100422"/>
                  <a:gd name="adj2" fmla="val 99244"/>
                  <a:gd name="adj3" fmla="val 143192"/>
                  <a:gd name="adj4" fmla="val 99189"/>
                  <a:gd name="adj5" fmla="val 176191"/>
                  <a:gd name="adj6" fmla="val 9963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Chave Esquerda 22">
                <a:extLst>
                  <a:ext uri="{FF2B5EF4-FFF2-40B4-BE49-F238E27FC236}">
                    <a16:creationId xmlns:a16="http://schemas.microsoft.com/office/drawing/2014/main" id="{6A53105F-1CB6-415E-BC90-94ABDBB6AEEB}"/>
                  </a:ext>
                </a:extLst>
              </p:cNvPr>
              <p:cNvSpPr/>
              <p:nvPr/>
            </p:nvSpPr>
            <p:spPr>
              <a:xfrm rot="5400000">
                <a:off x="2857515" y="1805732"/>
                <a:ext cx="81147" cy="1991424"/>
              </a:xfrm>
              <a:prstGeom prst="leftBrace">
                <a:avLst>
                  <a:gd name="adj1" fmla="val 82861"/>
                  <a:gd name="adj2" fmla="val 60276"/>
                </a:avLst>
              </a:prstGeom>
              <a:ln w="127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6779AE42-BE73-4C76-9F3E-310E4B185954}"/>
                  </a:ext>
                </a:extLst>
              </p:cNvPr>
              <p:cNvSpPr/>
              <p:nvPr/>
            </p:nvSpPr>
            <p:spPr>
              <a:xfrm>
                <a:off x="9222244" y="2627411"/>
                <a:ext cx="1382109" cy="3693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b="1" cap="none" spc="0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C00000"/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</a:rPr>
                  <a:t>Ferramentas</a:t>
                </a:r>
              </a:p>
            </p:txBody>
          </p:sp>
          <p:sp>
            <p:nvSpPr>
              <p:cNvPr id="27" name="Texto Explicativo: Linha Dobrada 26">
                <a:extLst>
                  <a:ext uri="{FF2B5EF4-FFF2-40B4-BE49-F238E27FC236}">
                    <a16:creationId xmlns:a16="http://schemas.microsoft.com/office/drawing/2014/main" id="{B46C7700-5159-4168-8D6A-10C9A2AB4871}"/>
                  </a:ext>
                </a:extLst>
              </p:cNvPr>
              <p:cNvSpPr/>
              <p:nvPr/>
            </p:nvSpPr>
            <p:spPr>
              <a:xfrm>
                <a:off x="8791891" y="2376872"/>
                <a:ext cx="1018903" cy="204717"/>
              </a:xfrm>
              <a:prstGeom prst="borderCallout2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FF2929E1-E3DA-49E1-BD38-C244E41F545B}"/>
                  </a:ext>
                </a:extLst>
              </p:cNvPr>
              <p:cNvSpPr txBox="1"/>
              <p:nvPr/>
            </p:nvSpPr>
            <p:spPr>
              <a:xfrm>
                <a:off x="7102430" y="2323315"/>
                <a:ext cx="13101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600" dirty="0">
                    <a:solidFill>
                      <a:srgbClr val="FF0000"/>
                    </a:solidFill>
                  </a:rPr>
                  <a:t>Consumo do hardware nuvem</a:t>
                </a:r>
              </a:p>
            </p:txBody>
          </p:sp>
        </p:grpSp>
        <p:sp>
          <p:nvSpPr>
            <p:cNvPr id="24" name="Chave Esquerda 23">
              <a:extLst>
                <a:ext uri="{FF2B5EF4-FFF2-40B4-BE49-F238E27FC236}">
                  <a16:creationId xmlns:a16="http://schemas.microsoft.com/office/drawing/2014/main" id="{C7320A04-EE03-4987-B58A-932DAFC83C47}"/>
                </a:ext>
              </a:extLst>
            </p:cNvPr>
            <p:cNvSpPr/>
            <p:nvPr/>
          </p:nvSpPr>
          <p:spPr>
            <a:xfrm rot="5400000">
              <a:off x="9835317" y="2300486"/>
              <a:ext cx="155964" cy="1397000"/>
            </a:xfrm>
            <a:prstGeom prst="leftBrace">
              <a:avLst>
                <a:gd name="adj1" fmla="val 82861"/>
                <a:gd name="adj2" fmla="val 50826"/>
              </a:avLst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have Esquerda 36">
            <a:extLst>
              <a:ext uri="{FF2B5EF4-FFF2-40B4-BE49-F238E27FC236}">
                <a16:creationId xmlns:a16="http://schemas.microsoft.com/office/drawing/2014/main" id="{72736844-379F-40B5-ADD7-5C06132B40DB}"/>
              </a:ext>
            </a:extLst>
          </p:cNvPr>
          <p:cNvSpPr/>
          <p:nvPr/>
        </p:nvSpPr>
        <p:spPr>
          <a:xfrm>
            <a:off x="1339091" y="2321938"/>
            <a:ext cx="275850" cy="3889859"/>
          </a:xfrm>
          <a:prstGeom prst="leftBrace">
            <a:avLst>
              <a:gd name="adj1" fmla="val 41275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992E33D-4BFA-41D9-940A-80B5EB1C1840}"/>
              </a:ext>
            </a:extLst>
          </p:cNvPr>
          <p:cNvSpPr txBox="1"/>
          <p:nvPr/>
        </p:nvSpPr>
        <p:spPr>
          <a:xfrm rot="16200000">
            <a:off x="-785171" y="4072608"/>
            <a:ext cx="3870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Barra de Ferramentas Lateral</a:t>
            </a:r>
          </a:p>
        </p:txBody>
      </p:sp>
      <p:sp>
        <p:nvSpPr>
          <p:cNvPr id="26" name="Título 2">
            <a:extLst>
              <a:ext uri="{FF2B5EF4-FFF2-40B4-BE49-F238E27FC236}">
                <a16:creationId xmlns:a16="http://schemas.microsoft.com/office/drawing/2014/main" id="{9E879790-A996-4FEE-94E8-C1AC5F95F6FA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300102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09B5FEC-7EBB-49E8-8D77-D40F3EDC5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19"/>
          <a:stretch/>
        </p:blipFill>
        <p:spPr>
          <a:xfrm>
            <a:off x="1383200" y="1431235"/>
            <a:ext cx="9345651" cy="4821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9375F5F-F41C-4E97-8AC2-572370FD639C}"/>
              </a:ext>
            </a:extLst>
          </p:cNvPr>
          <p:cNvSpPr txBox="1"/>
          <p:nvPr/>
        </p:nvSpPr>
        <p:spPr>
          <a:xfrm>
            <a:off x="74950" y="879077"/>
            <a:ext cx="11962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2: </a:t>
            </a:r>
            <a:r>
              <a:rPr lang="en-US" sz="2600" dirty="0"/>
              <a:t>entendendo a ferramenta Markdown para formatação de texto.</a:t>
            </a:r>
            <a:endParaRPr lang="pt-BR" sz="2400" dirty="0"/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4AA707AA-DD44-426F-A80A-2F1E3048989A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2872995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17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0C8B2E-81C3-4760-ACC7-E103005F7A0D}"/>
              </a:ext>
            </a:extLst>
          </p:cNvPr>
          <p:cNvSpPr txBox="1"/>
          <p:nvPr/>
        </p:nvSpPr>
        <p:spPr>
          <a:xfrm>
            <a:off x="74951" y="879076"/>
            <a:ext cx="212281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3: </a:t>
            </a:r>
            <a:r>
              <a:rPr lang="en-US" sz="2600" dirty="0"/>
              <a:t>inserindo equações matemáticas no seu texto Markdown.</a:t>
            </a:r>
            <a:endParaRPr lang="pt-BR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053BCC-10DA-4078-9C97-479EA54C4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6" t="22381" r="18290" b="18693"/>
          <a:stretch/>
        </p:blipFill>
        <p:spPr>
          <a:xfrm>
            <a:off x="1944365" y="879076"/>
            <a:ext cx="9956088" cy="547727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472388-5374-45CB-A484-C384D0A947C5}"/>
              </a:ext>
            </a:extLst>
          </p:cNvPr>
          <p:cNvSpPr txBox="1"/>
          <p:nvPr/>
        </p:nvSpPr>
        <p:spPr>
          <a:xfrm>
            <a:off x="2078182" y="1587472"/>
            <a:ext cx="4824000" cy="4572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## Exemplo 1:</a:t>
            </a:r>
            <a:endParaRPr lang="pt-B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$x ∈ 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[-5, 5]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</a:p>
          <a:p>
            <a:b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## Exemplo 2:</a:t>
            </a:r>
            <a:endParaRPr lang="pt-B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sqrt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{3x-1}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+(1+x)^2$</a:t>
            </a:r>
          </a:p>
          <a:p>
            <a:b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## Exemplo 3:</a:t>
            </a:r>
            <a:endParaRPr lang="pt-B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e^x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=\sum_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{i=0}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^\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infty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frac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{1}{i!}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x^i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</a:p>
          <a:p>
            <a:b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## </a:t>
            </a:r>
            <a:r>
              <a:rPr lang="pt-BR" sz="9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Exmeplo</a:t>
            </a:r>
            <a:r>
              <a:rPr lang="pt-BR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4:</a:t>
            </a:r>
            <a:endParaRPr lang="pt-B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$3x_1 + 6x_2 + x_3 =&lt; 28$</a:t>
            </a:r>
          </a:p>
          <a:p>
            <a:r>
              <a:rPr lang="pt-BR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$7x_1 + 3x_2 + 2x_3 =&lt; 37$</a:t>
            </a:r>
          </a:p>
          <a:p>
            <a:r>
              <a:rPr lang="pt-BR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$4x_1 + 5x_2 + 2x_3 =&lt; 19$</a:t>
            </a:r>
          </a:p>
          <a:p>
            <a:r>
              <a:rPr lang="pt-BR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$x_1,x_2,x_3 &gt;=0 $</a:t>
            </a:r>
          </a:p>
          <a:p>
            <a:b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## Exemplo 5: Vetores</a:t>
            </a:r>
            <a:endParaRPr lang="pt-B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$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u_i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(t) = 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x_i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(t) + \beta(\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hat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{x}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(t) − 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pt-BR" sz="900" b="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_i</a:t>
            </a:r>
            <a:r>
              <a:rPr lang="pt-BR" sz="900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(t)) + \beta \sum_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{k = 1}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^{n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900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_v}(x_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{i1,k}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(t) − x_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{i2,k}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(t))$</a:t>
            </a:r>
          </a:p>
          <a:p>
            <a:b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$f(x_1, x_2) = 20 + e - 20exp(-0.2 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sqrt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{\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frac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{1}{n}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(x_1^2 + x_2^2)}) - 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</a:t>
            </a:r>
            <a:endParaRPr lang="pt-B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frac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{1}{n}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(cos(2\pi x_1) + cos(2\pi x_2))$</a:t>
            </a:r>
          </a:p>
          <a:p>
            <a:b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## Exemplo 6: Matriz</a:t>
            </a:r>
            <a:endParaRPr lang="pt-B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$A_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m,n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pmatrix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}</a:t>
            </a:r>
            <a:endParaRPr lang="pt-B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</a:t>
            </a:r>
            <a:r>
              <a:rPr lang="pt-BR" sz="900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_{1,1} &amp; a_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{1,2}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&amp; 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cdots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&amp; a_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{1,n}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\\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</a:t>
            </a:r>
            <a:r>
              <a:rPr lang="pt-BR" sz="900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_{2,1} &amp; a_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{2,2}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&amp; 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cdots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&amp; a_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{2,n}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\\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vdots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&amp; 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vdots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&amp; 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ddots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&amp; 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vdots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\\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</a:t>
            </a:r>
            <a:r>
              <a:rPr lang="pt-BR" sz="900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_{m,1} &amp; a_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{m,2}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&amp; 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cdots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&amp; a_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m,n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}</a:t>
            </a:r>
            <a:endParaRPr lang="pt-BR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</a:t>
            </a:r>
            <a:r>
              <a:rPr lang="pt-BR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pmatrix</a:t>
            </a:r>
            <a:r>
              <a:rPr lang="pt-BR" sz="9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pt-BR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3D947E32-D51B-40CD-A25E-6CE860ED0AC4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257655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18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1C3B6C-3A77-42EF-BF9F-235EE5417A2F}"/>
              </a:ext>
            </a:extLst>
          </p:cNvPr>
          <p:cNvSpPr txBox="1"/>
          <p:nvPr/>
        </p:nvSpPr>
        <p:spPr>
          <a:xfrm>
            <a:off x="74951" y="879076"/>
            <a:ext cx="212281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4: </a:t>
            </a:r>
            <a:r>
              <a:rPr lang="en-US" sz="2600" dirty="0"/>
              <a:t>Salvando seu bloco de notas python</a:t>
            </a:r>
            <a:endParaRPr lang="pt-BR" sz="2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C2BBA1E-8E63-4E83-867B-0717994E5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4"/>
          <a:stretch/>
        </p:blipFill>
        <p:spPr>
          <a:xfrm>
            <a:off x="2013792" y="952747"/>
            <a:ext cx="9886659" cy="5271590"/>
          </a:xfrm>
          <a:prstGeom prst="rect">
            <a:avLst/>
          </a:prstGeom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BC8EE191-0F6F-4BB1-96B7-AEEFA780A42E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254764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19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9E1A830-8E5B-498F-9A79-5101E32FE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8" t="9313" r="76120" b="36708"/>
          <a:stretch/>
        </p:blipFill>
        <p:spPr>
          <a:xfrm>
            <a:off x="145774" y="2602540"/>
            <a:ext cx="2743200" cy="3500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AB55D2-D64D-4B20-B42B-124E7B7F6ED3}"/>
              </a:ext>
            </a:extLst>
          </p:cNvPr>
          <p:cNvSpPr txBox="1"/>
          <p:nvPr/>
        </p:nvSpPr>
        <p:spPr>
          <a:xfrm>
            <a:off x="86982" y="954157"/>
            <a:ext cx="258001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5: </a:t>
            </a:r>
            <a:r>
              <a:rPr lang="en-US" sz="2600" dirty="0"/>
              <a:t>Compartilhar seu Bloco de notas Colab</a:t>
            </a:r>
            <a:endParaRPr lang="pt-BR" sz="2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E967935-CC16-42E8-918E-4FB69A06B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0" b="5281"/>
          <a:stretch/>
        </p:blipFill>
        <p:spPr>
          <a:xfrm>
            <a:off x="3139351" y="948028"/>
            <a:ext cx="8761101" cy="5149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5C37042-1C8E-4587-A4DA-CA03A3AF0F15}"/>
              </a:ext>
            </a:extLst>
          </p:cNvPr>
          <p:cNvSpPr/>
          <p:nvPr/>
        </p:nvSpPr>
        <p:spPr>
          <a:xfrm>
            <a:off x="10760149" y="1007322"/>
            <a:ext cx="612000" cy="25795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9ECD716B-9ECE-43A0-BBE4-22A0EDCFC2E9}"/>
              </a:ext>
            </a:extLst>
          </p:cNvPr>
          <p:cNvSpPr/>
          <p:nvPr/>
        </p:nvSpPr>
        <p:spPr>
          <a:xfrm rot="19347583">
            <a:off x="8765747" y="1524498"/>
            <a:ext cx="2030819" cy="980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Clicar em Compartilhar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6288D4B-D671-40A4-AD03-FDBEC0300F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29" t="35050" r="25789" b="19517"/>
          <a:stretch/>
        </p:blipFill>
        <p:spPr>
          <a:xfrm>
            <a:off x="8369968" y="2865399"/>
            <a:ext cx="3250222" cy="19405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Título 2">
            <a:extLst>
              <a:ext uri="{FF2B5EF4-FFF2-40B4-BE49-F238E27FC236}">
                <a16:creationId xmlns:a16="http://schemas.microsoft.com/office/drawing/2014/main" id="{69995AA6-723F-4210-A532-567893882731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390132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8B7BD91-E422-4F8D-B52B-819BEC7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Propósito desta Aula!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2</a:t>
            </a:fld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68955E-62B7-4089-8CC5-10780C2646A3}"/>
              </a:ext>
            </a:extLst>
          </p:cNvPr>
          <p:cNvSpPr txBox="1"/>
          <p:nvPr/>
        </p:nvSpPr>
        <p:spPr>
          <a:xfrm>
            <a:off x="145772" y="844325"/>
            <a:ext cx="11754679" cy="516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pt-BR" sz="2400" b="1" i="0" dirty="0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CONCEITOS INTRODUTÓRIOS DE PYTHON</a:t>
            </a:r>
            <a:endParaRPr lang="pt-BR" sz="2400" b="0" i="0" dirty="0">
              <a:solidFill>
                <a:srgbClr val="0070C0"/>
              </a:solidFill>
              <a:effectLst/>
              <a:latin typeface="Poppins" panose="00000500000000000000" pitchFamily="2" charset="0"/>
            </a:endParaRPr>
          </a:p>
          <a:p>
            <a:pPr algn="l">
              <a:lnSpc>
                <a:spcPct val="200000"/>
              </a:lnSpc>
            </a:pPr>
            <a:r>
              <a:rPr lang="pt-BR" sz="24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- Diferença entre Compilador e Interpretador</a:t>
            </a:r>
          </a:p>
          <a:p>
            <a:pPr algn="l">
              <a:lnSpc>
                <a:spcPct val="200000"/>
              </a:lnSpc>
            </a:pPr>
            <a:r>
              <a:rPr lang="pt-BR" sz="24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- Primeiros passos com o Interpretador </a:t>
            </a:r>
            <a:r>
              <a:rPr lang="pt-BR" sz="2400" b="1" i="0" dirty="0" err="1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Colab</a:t>
            </a:r>
            <a:r>
              <a:rPr lang="pt-BR" sz="2400" b="0" i="0" dirty="0" err="1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oratory</a:t>
            </a:r>
            <a:r>
              <a:rPr lang="pt-BR" sz="24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 da Google</a:t>
            </a:r>
          </a:p>
          <a:p>
            <a:pPr algn="l">
              <a:lnSpc>
                <a:spcPct val="200000"/>
              </a:lnSpc>
            </a:pPr>
            <a:r>
              <a:rPr lang="pt-BR" sz="24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- Conceito de Variável</a:t>
            </a:r>
          </a:p>
          <a:p>
            <a:pPr algn="l">
              <a:lnSpc>
                <a:spcPct val="200000"/>
              </a:lnSpc>
            </a:pPr>
            <a:r>
              <a:rPr lang="pt-BR" sz="24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- Entendendo o que é sistema: ENTRADA, PROCESSAMENTO E SAÍDA</a:t>
            </a:r>
          </a:p>
          <a:p>
            <a:pPr algn="l">
              <a:lnSpc>
                <a:spcPct val="200000"/>
              </a:lnSpc>
            </a:pPr>
            <a:r>
              <a:rPr lang="pt-BR" sz="24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- Variável tipo inteira e tipo real</a:t>
            </a:r>
          </a:p>
          <a:p>
            <a:pPr algn="l">
              <a:lnSpc>
                <a:spcPct val="200000"/>
              </a:lnSpc>
            </a:pPr>
            <a:r>
              <a:rPr lang="pt-BR" sz="24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- Narrativa, Fluxograma, Algoritmo ou pseudocódigo e código</a:t>
            </a:r>
          </a:p>
        </p:txBody>
      </p:sp>
    </p:spTree>
    <p:extLst>
      <p:ext uri="{BB962C8B-B14F-4D97-AF65-F5344CB8AC3E}">
        <p14:creationId xmlns:p14="http://schemas.microsoft.com/office/powerpoint/2010/main" val="145559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20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1CA302-4B02-4C54-AD28-021EEFE05CFD}"/>
              </a:ext>
            </a:extLst>
          </p:cNvPr>
          <p:cNvSpPr txBox="1"/>
          <p:nvPr/>
        </p:nvSpPr>
        <p:spPr>
          <a:xfrm>
            <a:off x="85615" y="781878"/>
            <a:ext cx="119606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6: </a:t>
            </a:r>
            <a:r>
              <a:rPr lang="en-US" sz="2600" dirty="0"/>
              <a:t>princípios básicos do Python</a:t>
            </a:r>
            <a:endParaRPr lang="pt-BR" sz="24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1983655F-A928-42D4-B525-F85C1A216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0" b="7293"/>
          <a:stretch/>
        </p:blipFill>
        <p:spPr>
          <a:xfrm>
            <a:off x="802683" y="1337182"/>
            <a:ext cx="10454506" cy="4893684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C9E1FD8-147B-4DE9-9681-9EBBF0A40E21}"/>
              </a:ext>
            </a:extLst>
          </p:cNvPr>
          <p:cNvSpPr/>
          <p:nvPr/>
        </p:nvSpPr>
        <p:spPr>
          <a:xfrm>
            <a:off x="3903260" y="4592472"/>
            <a:ext cx="866633" cy="9553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33F44E3-2148-4EB0-8D7C-104A41D639CD}"/>
              </a:ext>
            </a:extLst>
          </p:cNvPr>
          <p:cNvSpPr/>
          <p:nvPr/>
        </p:nvSpPr>
        <p:spPr>
          <a:xfrm>
            <a:off x="3905532" y="4690280"/>
            <a:ext cx="866633" cy="9553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alão de Pensamento: Nuvem 25">
            <a:extLst>
              <a:ext uri="{FF2B5EF4-FFF2-40B4-BE49-F238E27FC236}">
                <a16:creationId xmlns:a16="http://schemas.microsoft.com/office/drawing/2014/main" id="{777BEBC4-6E14-4AF1-B2BD-FB879DA9BE8D}"/>
              </a:ext>
            </a:extLst>
          </p:cNvPr>
          <p:cNvSpPr/>
          <p:nvPr/>
        </p:nvSpPr>
        <p:spPr>
          <a:xfrm>
            <a:off x="5829299" y="2086975"/>
            <a:ext cx="5524501" cy="3875763"/>
          </a:xfrm>
          <a:prstGeom prst="cloudCallout">
            <a:avLst>
              <a:gd name="adj1" fmla="val -64336"/>
              <a:gd name="adj2" fmla="val -2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No C++ seria:</a:t>
            </a:r>
          </a:p>
          <a:p>
            <a:pPr algn="ctr"/>
            <a:endParaRPr lang="pt-BR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ctr"/>
            <a:r>
              <a:rPr lang="pt-B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</a:p>
          <a:p>
            <a:pPr algn="ctr"/>
            <a:endParaRPr lang="pt-BR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ctr"/>
            <a:endParaRPr lang="pt-BR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ctr"/>
            <a:endParaRPr lang="pt-BR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ctr"/>
            <a:endParaRPr lang="pt-BR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ctr"/>
            <a:endParaRPr lang="pt-BR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ctr"/>
            <a:endParaRPr lang="pt-BR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ctr"/>
            <a:endParaRPr lang="pt-BR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9CEB45D-E646-4785-988A-9C715F6A2E07}"/>
              </a:ext>
            </a:extLst>
          </p:cNvPr>
          <p:cNvSpPr txBox="1"/>
          <p:nvPr/>
        </p:nvSpPr>
        <p:spPr>
          <a:xfrm>
            <a:off x="6581274" y="2674441"/>
            <a:ext cx="3513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(){</a:t>
            </a:r>
          </a:p>
          <a:p>
            <a:r>
              <a:rPr lang="pt-BR" dirty="0"/>
              <a:t>   </a:t>
            </a:r>
            <a:r>
              <a:rPr lang="pt-BR" dirty="0" err="1">
                <a:solidFill>
                  <a:schemeClr val="bg1"/>
                </a:solidFill>
              </a:rPr>
              <a:t>int</a:t>
            </a:r>
            <a:r>
              <a:rPr lang="pt-BR" dirty="0">
                <a:solidFill>
                  <a:schemeClr val="bg1"/>
                </a:solidFill>
              </a:rPr>
              <a:t> n1, n2;</a:t>
            </a:r>
          </a:p>
          <a:p>
            <a:r>
              <a:rPr lang="pt-BR" dirty="0">
                <a:solidFill>
                  <a:schemeClr val="bg1"/>
                </a:solidFill>
              </a:rPr>
              <a:t>   </a:t>
            </a:r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“Digite o valor 1: “;</a:t>
            </a:r>
          </a:p>
          <a:p>
            <a:r>
              <a:rPr lang="pt-BR" dirty="0">
                <a:solidFill>
                  <a:schemeClr val="bg1"/>
                </a:solidFill>
              </a:rPr>
              <a:t>   </a:t>
            </a:r>
            <a:r>
              <a:rPr lang="pt-BR" dirty="0" err="1">
                <a:solidFill>
                  <a:schemeClr val="bg1"/>
                </a:solidFill>
              </a:rPr>
              <a:t>cin</a:t>
            </a:r>
            <a:r>
              <a:rPr lang="pt-BR" dirty="0">
                <a:solidFill>
                  <a:schemeClr val="bg1"/>
                </a:solidFill>
              </a:rPr>
              <a:t> &gt;&gt; n1;</a:t>
            </a:r>
          </a:p>
          <a:p>
            <a:r>
              <a:rPr lang="pt-BR" dirty="0">
                <a:solidFill>
                  <a:schemeClr val="bg1"/>
                </a:solidFill>
              </a:rPr>
              <a:t>   </a:t>
            </a:r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&lt;&lt; “Digite o valor 2: “;</a:t>
            </a:r>
          </a:p>
          <a:p>
            <a:r>
              <a:rPr lang="pt-BR" dirty="0">
                <a:solidFill>
                  <a:schemeClr val="bg1"/>
                </a:solidFill>
              </a:rPr>
              <a:t>   </a:t>
            </a:r>
            <a:r>
              <a:rPr lang="pt-BR" dirty="0" err="1">
                <a:solidFill>
                  <a:schemeClr val="bg1"/>
                </a:solidFill>
              </a:rPr>
              <a:t>cin</a:t>
            </a:r>
            <a:r>
              <a:rPr lang="pt-BR" dirty="0">
                <a:solidFill>
                  <a:schemeClr val="bg1"/>
                </a:solidFill>
              </a:rPr>
              <a:t> &gt;&gt; n2;</a:t>
            </a:r>
          </a:p>
          <a:p>
            <a:r>
              <a:rPr lang="pt-BR" dirty="0">
                <a:solidFill>
                  <a:schemeClr val="bg1"/>
                </a:solidFill>
              </a:rPr>
              <a:t>   n3=20;</a:t>
            </a:r>
          </a:p>
          <a:p>
            <a:r>
              <a:rPr lang="pt-BR" dirty="0">
                <a:solidFill>
                  <a:schemeClr val="bg1"/>
                </a:solidFill>
              </a:rPr>
              <a:t>   n4 = n1+n2+n3;</a:t>
            </a:r>
          </a:p>
          <a:p>
            <a:r>
              <a:rPr lang="pt-BR" dirty="0">
                <a:solidFill>
                  <a:schemeClr val="bg1"/>
                </a:solidFill>
              </a:rPr>
              <a:t>   </a:t>
            </a:r>
            <a:r>
              <a:rPr lang="pt-BR" dirty="0" err="1">
                <a:solidFill>
                  <a:schemeClr val="bg1"/>
                </a:solidFill>
              </a:rPr>
              <a:t>cout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&lt;&lt; “Soma: “ &lt;&lt; n4 &lt;&lt;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endl</a:t>
            </a:r>
            <a:r>
              <a:rPr lang="pt-BR" dirty="0">
                <a:solidFill>
                  <a:schemeClr val="bg1"/>
                </a:solidFill>
              </a:rPr>
              <a:t>; </a:t>
            </a:r>
            <a:r>
              <a:rPr lang="pt-BR" dirty="0"/>
              <a:t>}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1F9A60A-507C-42F5-9512-85167EB1F12C}"/>
              </a:ext>
            </a:extLst>
          </p:cNvPr>
          <p:cNvSpPr/>
          <p:nvPr/>
        </p:nvSpPr>
        <p:spPr>
          <a:xfrm>
            <a:off x="1191126" y="5089358"/>
            <a:ext cx="4764506" cy="986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No Python para concatenar texto (</a:t>
            </a:r>
            <a:r>
              <a:rPr lang="pt-BR" sz="1200" i="1" dirty="0" err="1">
                <a:solidFill>
                  <a:srgbClr val="FF0000"/>
                </a:solidFill>
              </a:rPr>
              <a:t>string</a:t>
            </a:r>
            <a:r>
              <a:rPr lang="pt-BR" sz="1200" dirty="0">
                <a:solidFill>
                  <a:srgbClr val="FF0000"/>
                </a:solidFill>
              </a:rPr>
              <a:t>) com variável numérica é </a:t>
            </a:r>
            <a:r>
              <a:rPr lang="pt-BR" dirty="0">
                <a:solidFill>
                  <a:srgbClr val="FF0000"/>
                </a:solidFill>
              </a:rPr>
              <a:t>preciso usar a função </a:t>
            </a:r>
            <a:r>
              <a:rPr lang="pt-BR" dirty="0" err="1">
                <a:solidFill>
                  <a:srgbClr val="FF0000"/>
                </a:solidFill>
              </a:rPr>
              <a:t>str</a:t>
            </a:r>
            <a:r>
              <a:rPr lang="pt-BR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</a:t>
            </a:r>
            <a:r>
              <a:rPr lang="pt-B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"Soma: "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pt-B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(n4))</a:t>
            </a: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E97DD8DC-BECE-4C86-9737-7183E6614902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1161619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21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4C796B-BEFF-4A10-BECB-6DF830218E0D}"/>
              </a:ext>
            </a:extLst>
          </p:cNvPr>
          <p:cNvSpPr txBox="1"/>
          <p:nvPr/>
        </p:nvSpPr>
        <p:spPr>
          <a:xfrm>
            <a:off x="85615" y="781878"/>
            <a:ext cx="119606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7: </a:t>
            </a:r>
            <a:r>
              <a:rPr lang="en-US" sz="2600" dirty="0" err="1"/>
              <a:t>Executando</a:t>
            </a:r>
            <a:r>
              <a:rPr lang="en-US" sz="2600" dirty="0"/>
              <a:t> seu Código Python</a:t>
            </a:r>
          </a:p>
          <a:p>
            <a:pPr algn="l"/>
            <a:r>
              <a:rPr lang="pt-BR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executar um código </a:t>
            </a:r>
            <a:r>
              <a:rPr lang="pt-BR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clique na célula de código e depois </a:t>
            </a:r>
            <a:r>
              <a:rPr lang="pt-BR" sz="2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pressione o botão Play à esquerda do código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ou use o atalho do teclado "</a:t>
            </a:r>
            <a:r>
              <a:rPr lang="pt-BR" sz="2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Command/</a:t>
            </a:r>
            <a:r>
              <a:rPr lang="pt-BR" sz="2400" b="1" i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Ctrl+Enter</a:t>
            </a:r>
            <a:r>
              <a:rPr lang="pt-BR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". Para editar o código, basta clicar na célula e começar a editar.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3060BEC-F094-4CF8-A32F-A695826639C2}"/>
              </a:ext>
            </a:extLst>
          </p:cNvPr>
          <p:cNvGrpSpPr/>
          <p:nvPr/>
        </p:nvGrpSpPr>
        <p:grpSpPr>
          <a:xfrm>
            <a:off x="85615" y="1998163"/>
            <a:ext cx="11754679" cy="5199188"/>
            <a:chOff x="85615" y="1180018"/>
            <a:chExt cx="11754679" cy="5199188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590F0EA-32C9-4090-B5C1-8765B91E67C0}"/>
                </a:ext>
              </a:extLst>
            </p:cNvPr>
            <p:cNvGrpSpPr/>
            <p:nvPr/>
          </p:nvGrpSpPr>
          <p:grpSpPr>
            <a:xfrm>
              <a:off x="85615" y="1943936"/>
              <a:ext cx="11754679" cy="4435270"/>
              <a:chOff x="85615" y="1943936"/>
              <a:chExt cx="11754679" cy="4435270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6AFD5EEA-DD35-4EAA-95E8-49E96593F1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909" t="47070" b="7293"/>
              <a:stretch/>
            </p:blipFill>
            <p:spPr>
              <a:xfrm>
                <a:off x="85615" y="1943936"/>
                <a:ext cx="11754679" cy="4435270"/>
              </a:xfrm>
              <a:prstGeom prst="rect">
                <a:avLst/>
              </a:prstGeom>
            </p:spPr>
          </p:pic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001EDF4-E402-4F44-9E5D-37BF0E4AD984}"/>
                  </a:ext>
                </a:extLst>
              </p:cNvPr>
              <p:cNvSpPr txBox="1"/>
              <p:nvPr/>
            </p:nvSpPr>
            <p:spPr>
              <a:xfrm>
                <a:off x="729017" y="2529244"/>
                <a:ext cx="4539019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n1 = </a:t>
                </a:r>
                <a:r>
                  <a:rPr lang="pt-BR" sz="12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int</a:t>
                </a:r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pt-BR" sz="12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input</a:t>
                </a:r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pt-BR" sz="12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"Digite o valor 1: "</a:t>
                </a:r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n2 = </a:t>
                </a:r>
                <a:r>
                  <a:rPr lang="pt-BR" sz="12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int</a:t>
                </a:r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pt-BR" sz="12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input</a:t>
                </a:r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pt-BR" sz="12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"Digite o valor 2: "</a:t>
                </a:r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n3 = </a:t>
                </a:r>
                <a:r>
                  <a:rPr lang="pt-BR" sz="1200" b="0" dirty="0">
                    <a:solidFill>
                      <a:srgbClr val="09885A"/>
                    </a:solidFill>
                    <a:effectLst/>
                    <a:latin typeface="Courier New" panose="02070309020205020404" pitchFamily="49" charset="0"/>
                  </a:rPr>
                  <a:t>20</a:t>
                </a:r>
                <a:endParaRPr lang="pt-BR" sz="12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n4 = n1 + n2 + n3</a:t>
                </a:r>
              </a:p>
              <a:p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print (</a:t>
                </a:r>
                <a:r>
                  <a:rPr lang="pt-BR" sz="12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"Soma: "</a:t>
                </a:r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+ </a:t>
                </a:r>
                <a:r>
                  <a:rPr lang="pt-BR" sz="12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str</a:t>
                </a:r>
                <a:r>
                  <a:rPr lang="pt-BR" sz="12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(n4))</a:t>
                </a:r>
              </a:p>
            </p:txBody>
          </p:sp>
        </p:grpSp>
        <p:sp>
          <p:nvSpPr>
            <p:cNvPr id="13" name="Texto Explicativo: Linha Dobrada 12">
              <a:extLst>
                <a:ext uri="{FF2B5EF4-FFF2-40B4-BE49-F238E27FC236}">
                  <a16:creationId xmlns:a16="http://schemas.microsoft.com/office/drawing/2014/main" id="{51AE2711-89CE-444F-B02C-062CF4851DC5}"/>
                </a:ext>
              </a:extLst>
            </p:cNvPr>
            <p:cNvSpPr/>
            <p:nvPr/>
          </p:nvSpPr>
          <p:spPr>
            <a:xfrm>
              <a:off x="313899" y="2529244"/>
              <a:ext cx="368490" cy="336786"/>
            </a:xfrm>
            <a:prstGeom prst="borderCallout2">
              <a:avLst>
                <a:gd name="adj1" fmla="val -1343"/>
                <a:gd name="adj2" fmla="val 18977"/>
                <a:gd name="adj3" fmla="val -184104"/>
                <a:gd name="adj4" fmla="val 17747"/>
                <a:gd name="adj5" fmla="val -397030"/>
                <a:gd name="adj6" fmla="val 164882"/>
              </a:avLst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CDEC7771-B256-40CA-95B9-C96C91B51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73" y="1180018"/>
              <a:ext cx="1490522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ítulo 2">
            <a:extLst>
              <a:ext uri="{FF2B5EF4-FFF2-40B4-BE49-F238E27FC236}">
                <a16:creationId xmlns:a16="http://schemas.microsoft.com/office/drawing/2014/main" id="{E1AE9616-F0ED-4A0A-8054-D151827A502F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153446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22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5D9E26-1870-4647-B034-88F4AE081D80}"/>
              </a:ext>
            </a:extLst>
          </p:cNvPr>
          <p:cNvSpPr txBox="1"/>
          <p:nvPr/>
        </p:nvSpPr>
        <p:spPr>
          <a:xfrm>
            <a:off x="85615" y="781878"/>
            <a:ext cx="119606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8: </a:t>
            </a:r>
            <a:r>
              <a:rPr lang="en-US" sz="2600" dirty="0"/>
              <a:t>Declaração de variáveis no Python</a:t>
            </a:r>
          </a:p>
          <a:p>
            <a:pPr algn="just"/>
            <a:r>
              <a:rPr lang="pt-BR" sz="1400" dirty="0"/>
              <a:t>A linguagem de programação Python, assim como a linguagem R, é fracamente tipificada; ou seja, a sintaxe usada para a declaração de uma variável é a mesma utilizada para fazer uma atribuição. Assim como na linguagem R na Python não existe a declaração do tipo da variável (inteira, ponto flutuante, </a:t>
            </a:r>
            <a:r>
              <a:rPr lang="pt-BR" sz="1400" dirty="0" err="1"/>
              <a:t>String</a:t>
            </a:r>
            <a:r>
              <a:rPr lang="pt-BR" sz="1400" dirty="0"/>
              <a:t>, etc.)? Diferentemente de outras linguagens, em </a:t>
            </a:r>
            <a:r>
              <a:rPr lang="pt-BR" sz="1400" dirty="0" err="1"/>
              <a:t>Pyhton</a:t>
            </a:r>
            <a:r>
              <a:rPr lang="pt-BR" sz="1400" dirty="0"/>
              <a:t>, o tipo da variável é definido no momento da sua atribuição inicial. Porém, nada impede que você atribua um novo tipo à variável. Veja a sequência de comandos: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A7B4A6-DF64-4E7D-A054-72004BBC9098}"/>
              </a:ext>
            </a:extLst>
          </p:cNvPr>
          <p:cNvSpPr txBox="1"/>
          <p:nvPr/>
        </p:nvSpPr>
        <p:spPr>
          <a:xfrm>
            <a:off x="4672263" y="2166873"/>
            <a:ext cx="720953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Nesse exemplo</a:t>
            </a:r>
            <a:r>
              <a:rPr lang="pt-BR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:</a:t>
            </a:r>
          </a:p>
          <a:p>
            <a:pPr algn="just"/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variável </a:t>
            </a:r>
            <a:r>
              <a:rPr lang="pt-BR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n3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foi definida com o valor inteiro 20, portanto, </a:t>
            </a:r>
            <a:r>
              <a:rPr lang="pt-BR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numérica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algn="just"/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Foi feito um cálculo utilizando esse valor </a:t>
            </a:r>
          </a:p>
          <a:p>
            <a:pPr algn="just"/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</a:t>
            </a:r>
            <a:r>
              <a:rPr lang="pt-BR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 seguida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foi </a:t>
            </a:r>
            <a:r>
              <a:rPr lang="pt-BR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atribuída uma </a:t>
            </a:r>
            <a:r>
              <a:rPr lang="pt-BR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String</a:t>
            </a:r>
            <a:r>
              <a:rPr lang="pt-BR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para </a:t>
            </a:r>
            <a:r>
              <a:rPr lang="pt-BR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n3</a:t>
            </a:r>
            <a:r>
              <a:rPr lang="pt-BR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. </a:t>
            </a:r>
          </a:p>
          <a:p>
            <a:pPr algn="just"/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partir dessa instrução, </a:t>
            </a:r>
            <a:r>
              <a:rPr lang="pt-BR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n3 </a:t>
            </a:r>
            <a:r>
              <a:rPr lang="pt-BR" b="1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passa a ser 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tratada no programa como </a:t>
            </a:r>
            <a:r>
              <a:rPr lang="pt-BR" b="1" i="0" u="none" strike="noStrike" baseline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String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pt-BR" sz="1400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58F01B8-7ED7-40C3-80CE-05000BF3EFFE}"/>
              </a:ext>
            </a:extLst>
          </p:cNvPr>
          <p:cNvGrpSpPr/>
          <p:nvPr/>
        </p:nvGrpSpPr>
        <p:grpSpPr>
          <a:xfrm>
            <a:off x="129731" y="2166873"/>
            <a:ext cx="4378101" cy="1611043"/>
            <a:chOff x="145773" y="2330736"/>
            <a:chExt cx="5713607" cy="2308404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FD956FE-2DCA-4F58-93C7-2E5F8A0D3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549"/>
            <a:stretch/>
          </p:blipFill>
          <p:spPr>
            <a:xfrm>
              <a:off x="145773" y="2330736"/>
              <a:ext cx="3632143" cy="2308404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03B730B-BD37-444B-BBA9-8D23DBF7F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216"/>
            <a:stretch/>
          </p:blipFill>
          <p:spPr>
            <a:xfrm>
              <a:off x="3669632" y="2330736"/>
              <a:ext cx="2189748" cy="2308404"/>
            </a:xfrm>
            <a:prstGeom prst="rect">
              <a:avLst/>
            </a:prstGeom>
          </p:spPr>
        </p:pic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D01B781-0837-4BBE-9EA5-47302B3E0774}"/>
              </a:ext>
            </a:extLst>
          </p:cNvPr>
          <p:cNvSpPr txBox="1"/>
          <p:nvPr/>
        </p:nvSpPr>
        <p:spPr>
          <a:xfrm>
            <a:off x="3036972" y="3719950"/>
            <a:ext cx="61180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regras para definição do nome das variáveis são: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Apenas uso de letras, números e </a:t>
            </a:r>
            <a:r>
              <a:rPr lang="pt-BR" sz="1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underscore</a:t>
            </a:r>
            <a:r>
              <a:rPr lang="pt-BR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(_)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 primeiro caractere não pode ser um número 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Não pode ser uma palavra reservada da linguagem (comando, função, etc.)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1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Convenção para nomenclatura de variáveis: </a:t>
            </a:r>
            <a:endParaRPr lang="pt-BR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Nomes de variáveis devem ser escritos em letra minúscula, utilizando o </a:t>
            </a:r>
            <a:r>
              <a:rPr lang="pt-BR" sz="14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underscore</a:t>
            </a:r>
            <a:r>
              <a:rPr lang="pt-BR" sz="14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(_) para a separação de palavras ou ainda, iniciar a outra palavra com letra maiúscula. Exemplos: </a:t>
            </a:r>
          </a:p>
          <a:p>
            <a:pPr algn="ctr"/>
            <a:r>
              <a:rPr lang="pt-B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nome_aluno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nomeAluno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pt-B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salario_base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salarioBase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ctr"/>
            <a:r>
              <a:rPr lang="pt-B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nota_trabalho_final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notaTrabalhoFinal</a:t>
            </a:r>
            <a:r>
              <a:rPr lang="pt-B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pt-BR" sz="1400" dirty="0"/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D0D9E32D-15EE-4C95-AA37-864C9EAE5C3E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248508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23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5D9E26-1870-4647-B034-88F4AE081D80}"/>
              </a:ext>
            </a:extLst>
          </p:cNvPr>
          <p:cNvSpPr txBox="1"/>
          <p:nvPr/>
        </p:nvSpPr>
        <p:spPr>
          <a:xfrm>
            <a:off x="85615" y="781878"/>
            <a:ext cx="119606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9: </a:t>
            </a:r>
            <a:r>
              <a:rPr lang="en-US" sz="2600" dirty="0"/>
              <a:t>Declaração de variáveis no Python e funções de </a:t>
            </a:r>
            <a:r>
              <a:rPr lang="en-US" sz="2600" dirty="0" err="1"/>
              <a:t>conversão</a:t>
            </a:r>
            <a:endParaRPr lang="en-US" sz="26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D197C5-5DC0-4D94-91AD-9040025D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64" y="1305098"/>
            <a:ext cx="7171672" cy="4662375"/>
          </a:xfrm>
          <a:prstGeom prst="rect">
            <a:avLst/>
          </a:prstGeom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F74E2FD6-DABC-44F8-8370-64989DCC3117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1236876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24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5D9E26-1870-4647-B034-88F4AE081D80}"/>
              </a:ext>
            </a:extLst>
          </p:cNvPr>
          <p:cNvSpPr txBox="1"/>
          <p:nvPr/>
        </p:nvSpPr>
        <p:spPr>
          <a:xfrm>
            <a:off x="145773" y="824121"/>
            <a:ext cx="1175467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10: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hrome-font-family)"/>
              </a:rPr>
              <a:t>O Python tem algumas funções prontas que executam determinadas instruções. Uma função nada mais é que um nome, seguido de argumentos que são enviados como parâmetro de entrada para a função. Uma função pode ter mais de um argumento, que são separados por vírgula. Veja o código abaixo e indique quais são as funções utilizadas: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A95934A-3DF4-4C73-8EDD-F0A495552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594" y="2262762"/>
            <a:ext cx="7043036" cy="4093588"/>
          </a:xfrm>
          <a:prstGeom prst="rect">
            <a:avLst/>
          </a:prstGeom>
        </p:spPr>
      </p:pic>
      <p:sp>
        <p:nvSpPr>
          <p:cNvPr id="11" name="Título 2">
            <a:extLst>
              <a:ext uri="{FF2B5EF4-FFF2-40B4-BE49-F238E27FC236}">
                <a16:creationId xmlns:a16="http://schemas.microsoft.com/office/drawing/2014/main" id="{839579EA-590F-4E0B-835F-A7508B2D914D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420811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25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FED39-0E75-4E2D-ACA3-ECA3AE44279A}"/>
              </a:ext>
            </a:extLst>
          </p:cNvPr>
          <p:cNvSpPr txBox="1"/>
          <p:nvPr/>
        </p:nvSpPr>
        <p:spPr>
          <a:xfrm>
            <a:off x="9763132" y="2503715"/>
            <a:ext cx="22991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RELACIONAIS </a:t>
            </a:r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==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igual </a:t>
            </a: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!=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não igual </a:t>
            </a: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menor </a:t>
            </a: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maior </a:t>
            </a: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&lt;=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menor ou igual </a:t>
            </a: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&gt;=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maior ou igual</a:t>
            </a:r>
          </a:p>
          <a:p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LÓGICOS </a:t>
            </a:r>
            <a:endParaRPr lang="pt-BR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2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not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negação </a:t>
            </a:r>
          </a:p>
          <a:p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</a:p>
          <a:p>
            <a:r>
              <a:rPr lang="pt-BR" sz="20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ou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6B3687-9620-4D51-915C-EBCEE2E39B65}"/>
              </a:ext>
            </a:extLst>
          </p:cNvPr>
          <p:cNvSpPr txBox="1"/>
          <p:nvPr/>
        </p:nvSpPr>
        <p:spPr>
          <a:xfrm>
            <a:off x="6422019" y="2521165"/>
            <a:ext cx="39921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ARITMÉTICOS </a:t>
            </a:r>
            <a:endParaRPr lang="pt-BR" sz="3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3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pt-BR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soma </a:t>
            </a:r>
          </a:p>
          <a:p>
            <a:r>
              <a:rPr lang="pt-BR" sz="3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 </a:t>
            </a:r>
            <a:r>
              <a:rPr lang="pt-BR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subtração </a:t>
            </a:r>
          </a:p>
          <a:p>
            <a:r>
              <a:rPr lang="pt-BR" sz="3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pt-BR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multiplicação </a:t>
            </a:r>
          </a:p>
          <a:p>
            <a:r>
              <a:rPr lang="pt-BR" sz="3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  <a:r>
              <a:rPr lang="pt-BR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divisão </a:t>
            </a:r>
          </a:p>
          <a:p>
            <a:r>
              <a:rPr lang="pt-BR" sz="3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// </a:t>
            </a:r>
            <a:r>
              <a:rPr lang="pt-BR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divisão truncada </a:t>
            </a:r>
          </a:p>
          <a:p>
            <a:r>
              <a:rPr lang="pt-BR" sz="3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% </a:t>
            </a:r>
            <a:r>
              <a:rPr lang="pt-BR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módulo </a:t>
            </a:r>
            <a:r>
              <a:rPr lang="pt-BR" sz="3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resto</a:t>
            </a:r>
            <a:r>
              <a:rPr lang="pt-BR" sz="30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pt-BR" sz="30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** </a:t>
            </a:r>
            <a:r>
              <a:rPr lang="pt-BR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exponenciação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EA699B9-E0D0-474F-B97E-790FCEB88A1A}"/>
              </a:ext>
            </a:extLst>
          </p:cNvPr>
          <p:cNvSpPr txBox="1"/>
          <p:nvPr/>
        </p:nvSpPr>
        <p:spPr>
          <a:xfrm>
            <a:off x="145772" y="903164"/>
            <a:ext cx="117546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Lembre-se da ordem de precedência da análise de expressões que utilizam diversos operadores: primeiro os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aritméticos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exponenciação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depois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multiplicação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divisão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em seguida a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divisão truncada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o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módulo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finalmente a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soma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a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subtração),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em seguida, os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relacionais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por último, os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lógicos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(primeiro 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not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depois </a:t>
            </a:r>
            <a:r>
              <a:rPr lang="pt-BR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por último </a:t>
            </a:r>
            <a:r>
              <a:rPr lang="pt-BR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or</a:t>
            </a:r>
            <a:r>
              <a:rPr lang="pt-B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).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BEDD455-B2CD-4DA9-9ADA-552CED59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0" y="2535799"/>
            <a:ext cx="5840691" cy="3835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ítulo 2">
            <a:extLst>
              <a:ext uri="{FF2B5EF4-FFF2-40B4-BE49-F238E27FC236}">
                <a16:creationId xmlns:a16="http://schemas.microsoft.com/office/drawing/2014/main" id="{C50A0ED5-727D-4D4D-8C12-E41959755556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+ 1 Passo</a:t>
            </a:r>
          </a:p>
        </p:txBody>
      </p:sp>
    </p:spTree>
    <p:extLst>
      <p:ext uri="{BB962C8B-B14F-4D97-AF65-F5344CB8AC3E}">
        <p14:creationId xmlns:p14="http://schemas.microsoft.com/office/powerpoint/2010/main" val="642456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26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1C3B6C-3A77-42EF-BF9F-235EE5417A2F}"/>
              </a:ext>
            </a:extLst>
          </p:cNvPr>
          <p:cNvSpPr txBox="1"/>
          <p:nvPr/>
        </p:nvSpPr>
        <p:spPr>
          <a:xfrm>
            <a:off x="74951" y="879076"/>
            <a:ext cx="21228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+1: </a:t>
            </a:r>
            <a:r>
              <a:rPr lang="en-US" sz="2600" dirty="0"/>
              <a:t>Salvando seu bloco de notas python</a:t>
            </a:r>
          </a:p>
          <a:p>
            <a:r>
              <a:rPr lang="en-US" sz="2600" dirty="0"/>
              <a:t>No Git Hub</a:t>
            </a:r>
            <a:endParaRPr lang="pt-BR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2D91663-3DDC-4474-8ECC-6F8B68EA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1" y="954157"/>
            <a:ext cx="9822270" cy="5358623"/>
          </a:xfrm>
          <a:prstGeom prst="rect">
            <a:avLst/>
          </a:prstGeom>
        </p:spPr>
      </p:pic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11E8D5D8-3017-4245-95E6-33A847F1FBCA}"/>
              </a:ext>
            </a:extLst>
          </p:cNvPr>
          <p:cNvSpPr/>
          <p:nvPr/>
        </p:nvSpPr>
        <p:spPr>
          <a:xfrm>
            <a:off x="8610599" y="954157"/>
            <a:ext cx="3289851" cy="4949686"/>
          </a:xfrm>
          <a:prstGeom prst="wedgeRectCallout">
            <a:avLst>
              <a:gd name="adj1" fmla="val -54479"/>
              <a:gd name="adj2" fmla="val 8375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0D4822CD-EC6E-4FE3-8BC1-683A757B023C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2264737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D86B179B-2A65-4A9F-BC06-38089280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8" r="31828" b="13278"/>
          <a:stretch/>
        </p:blipFill>
        <p:spPr>
          <a:xfrm>
            <a:off x="2565780" y="925483"/>
            <a:ext cx="9340756" cy="5272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27</a:t>
            </a:fld>
            <a:endParaRPr lang="pt-BR"/>
          </a:p>
        </p:txBody>
      </p:sp>
      <p:pic>
        <p:nvPicPr>
          <p:cNvPr id="11" name="Imagem 10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9B109E23-6688-49B0-8434-B5E76D7A9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5" y="3587981"/>
            <a:ext cx="6096000" cy="2596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7B471BAE-7ABC-48D0-BF7F-8B0DC961FA65}"/>
              </a:ext>
            </a:extLst>
          </p:cNvPr>
          <p:cNvSpPr/>
          <p:nvPr/>
        </p:nvSpPr>
        <p:spPr>
          <a:xfrm>
            <a:off x="2711116" y="4203032"/>
            <a:ext cx="850232" cy="240631"/>
          </a:xfrm>
          <a:prstGeom prst="borderCallout2">
            <a:avLst>
              <a:gd name="adj1" fmla="val 34750"/>
              <a:gd name="adj2" fmla="val 99732"/>
              <a:gd name="adj3" fmla="val -1045135"/>
              <a:gd name="adj4" fmla="val 451231"/>
              <a:gd name="adj5" fmla="val -1044675"/>
              <a:gd name="adj6" fmla="val 494471"/>
            </a:avLst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C485D5-F0F6-421F-AD5B-75C2B6BCE5A6}"/>
              </a:ext>
            </a:extLst>
          </p:cNvPr>
          <p:cNvSpPr txBox="1"/>
          <p:nvPr/>
        </p:nvSpPr>
        <p:spPr>
          <a:xfrm>
            <a:off x="141626" y="879076"/>
            <a:ext cx="21228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Passo +2: </a:t>
            </a:r>
            <a:r>
              <a:rPr lang="en-US" sz="2600" dirty="0"/>
              <a:t>Configurando seu repositório Git Hub</a:t>
            </a:r>
            <a:endParaRPr lang="pt-BR" sz="2400" dirty="0"/>
          </a:p>
        </p:txBody>
      </p:sp>
      <p:sp>
        <p:nvSpPr>
          <p:cNvPr id="16" name="Balão de Pensamento: Nuvem 15">
            <a:extLst>
              <a:ext uri="{FF2B5EF4-FFF2-40B4-BE49-F238E27FC236}">
                <a16:creationId xmlns:a16="http://schemas.microsoft.com/office/drawing/2014/main" id="{6A25C58F-6422-4816-BAE3-99B5AB70EC85}"/>
              </a:ext>
            </a:extLst>
          </p:cNvPr>
          <p:cNvSpPr/>
          <p:nvPr/>
        </p:nvSpPr>
        <p:spPr>
          <a:xfrm>
            <a:off x="2813197" y="1406883"/>
            <a:ext cx="2823327" cy="1296764"/>
          </a:xfrm>
          <a:prstGeom prst="cloudCallout">
            <a:avLst>
              <a:gd name="adj1" fmla="val 80172"/>
              <a:gd name="adj2" fmla="val -30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Após criar seu repositório aguarde 1 min...</a:t>
            </a:r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BEBEF708-2A83-4B86-8DA9-6DFE664FF0A6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959652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28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CD44261-21B7-4D1B-A544-2D5273B6D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0" b="5255"/>
          <a:stretch/>
        </p:blipFill>
        <p:spPr>
          <a:xfrm>
            <a:off x="2990850" y="954158"/>
            <a:ext cx="8909602" cy="512196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F065E1-D553-4835-9CE1-DA68FBF0A5D0}"/>
              </a:ext>
            </a:extLst>
          </p:cNvPr>
          <p:cNvSpPr txBox="1"/>
          <p:nvPr/>
        </p:nvSpPr>
        <p:spPr>
          <a:xfrm>
            <a:off x="86982" y="954157"/>
            <a:ext cx="258001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Configurando seu repositório Git Hub</a:t>
            </a:r>
            <a:endParaRPr lang="pt-BR" sz="24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27328E7-39FB-4FCD-9E01-54AF38689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9" t="9487" r="76608" b="44793"/>
          <a:stretch/>
        </p:blipFill>
        <p:spPr>
          <a:xfrm>
            <a:off x="145773" y="2771437"/>
            <a:ext cx="2683152" cy="3584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402CCF3-9BF4-4F3D-9DAC-46EF619B54E3}"/>
              </a:ext>
            </a:extLst>
          </p:cNvPr>
          <p:cNvSpPr txBox="1"/>
          <p:nvPr/>
        </p:nvSpPr>
        <p:spPr>
          <a:xfrm>
            <a:off x="3151695" y="6055258"/>
            <a:ext cx="88945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hlinkClick r:id="rId4"/>
              </a:rPr>
              <a:t>https://github.com/massakiigarashi2/Aula01_Colab_Python</a:t>
            </a:r>
            <a:endParaRPr lang="pt-BR" sz="1400" dirty="0"/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2C6ADF95-EA7F-46F6-969D-F86D4E558DA2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Google Colab em 10 + 2 Passos</a:t>
            </a:r>
          </a:p>
        </p:txBody>
      </p:sp>
    </p:spTree>
    <p:extLst>
      <p:ext uri="{BB962C8B-B14F-4D97-AF65-F5344CB8AC3E}">
        <p14:creationId xmlns:p14="http://schemas.microsoft.com/office/powerpoint/2010/main" val="110965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29</a:t>
            </a:fld>
            <a:endParaRPr lang="pt-BR"/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6593657B-02EE-4135-8121-C2BD7A1AE79F}"/>
              </a:ext>
            </a:extLst>
          </p:cNvPr>
          <p:cNvSpPr txBox="1">
            <a:spLocks/>
          </p:cNvSpPr>
          <p:nvPr/>
        </p:nvSpPr>
        <p:spPr>
          <a:xfrm>
            <a:off x="2617720" y="1"/>
            <a:ext cx="9282732" cy="82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Crie seu próprio </a:t>
            </a:r>
            <a:r>
              <a:rPr lang="pt-BR" b="1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Git</a:t>
            </a:r>
            <a:r>
              <a:rPr lang="pt-BR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 Hub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6C9EACD-F3AC-4B65-A70E-08D16613769A}"/>
              </a:ext>
            </a:extLst>
          </p:cNvPr>
          <p:cNvSpPr/>
          <p:nvPr/>
        </p:nvSpPr>
        <p:spPr>
          <a:xfrm>
            <a:off x="1328853" y="5012896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 </a:t>
            </a:r>
            <a:endParaRPr lang="pt-BR" sz="2400" b="1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5F1727C-06C3-E4C4-14ED-C55443810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2" y="910270"/>
            <a:ext cx="11754679" cy="53861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D21269-D80C-DACE-0DBA-944CB5457BCF}"/>
              </a:ext>
            </a:extLst>
          </p:cNvPr>
          <p:cNvSpPr/>
          <p:nvPr/>
        </p:nvSpPr>
        <p:spPr>
          <a:xfrm>
            <a:off x="2428265" y="1603514"/>
            <a:ext cx="73354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É muito simples criar um Git Hub!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0E6E7-4045-3B21-2A8A-49C3377C430A}"/>
              </a:ext>
            </a:extLst>
          </p:cNvPr>
          <p:cNvSpPr txBox="1"/>
          <p:nvPr/>
        </p:nvSpPr>
        <p:spPr>
          <a:xfrm>
            <a:off x="3085039" y="2314315"/>
            <a:ext cx="587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Crie o seu agora!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57A292B-10AB-973A-E679-FE8BFDAEE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527" y="1543354"/>
            <a:ext cx="952891" cy="353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70573144-1931-611A-24AB-C408F7DBB9A3}"/>
              </a:ext>
            </a:extLst>
          </p:cNvPr>
          <p:cNvSpPr/>
          <p:nvPr/>
        </p:nvSpPr>
        <p:spPr>
          <a:xfrm>
            <a:off x="11341768" y="1942957"/>
            <a:ext cx="554669" cy="821635"/>
          </a:xfrm>
          <a:prstGeom prst="upArrow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600" dirty="0"/>
              <a:t>Clique!</a:t>
            </a:r>
          </a:p>
        </p:txBody>
      </p:sp>
    </p:spTree>
    <p:extLst>
      <p:ext uri="{BB962C8B-B14F-4D97-AF65-F5344CB8AC3E}">
        <p14:creationId xmlns:p14="http://schemas.microsoft.com/office/powerpoint/2010/main" val="51405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8B7BD91-E422-4F8D-B52B-819BEC7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Propósito da Componente LP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3</a:t>
            </a:fld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468955E-62B7-4089-8CC5-10780C2646A3}"/>
              </a:ext>
            </a:extLst>
          </p:cNvPr>
          <p:cNvSpPr txBox="1"/>
          <p:nvPr/>
        </p:nvSpPr>
        <p:spPr>
          <a:xfrm>
            <a:off x="145772" y="844325"/>
            <a:ext cx="11754679" cy="535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pt-BR" sz="2000" dirty="0"/>
              <a:t>Estudo dos conceitos básicos de informática. Descrição de </a:t>
            </a:r>
            <a:r>
              <a:rPr lang="pt-BR" sz="2000" b="1" dirty="0"/>
              <a:t>algoritmos</a:t>
            </a:r>
            <a:r>
              <a:rPr lang="pt-BR" sz="2000" dirty="0"/>
              <a:t>: </a:t>
            </a:r>
            <a:r>
              <a:rPr lang="pt-BR" sz="2000" b="1" dirty="0"/>
              <a:t>Narrativa, Pseudocódigo, Fluxogramas e Linguagem de programação C++</a:t>
            </a:r>
            <a:r>
              <a:rPr lang="pt-BR" sz="2000" dirty="0"/>
              <a:t>. Desenvolvimento de </a:t>
            </a:r>
            <a:r>
              <a:rPr lang="pt-BR" sz="2000" b="1" dirty="0"/>
              <a:t>Lógica</a:t>
            </a:r>
            <a:r>
              <a:rPr lang="pt-BR" sz="2000" dirty="0"/>
              <a:t> de Programação. Estudo dos Elementos básicos de programação: </a:t>
            </a:r>
            <a:r>
              <a:rPr lang="pt-BR" sz="2000" b="1" dirty="0"/>
              <a:t>variáveis e tipos; entrada e saída de dados; estrutura sequencial; estruturas condicionais; estruturas repetitivas; funções predefinidas e funções de usuário. </a:t>
            </a:r>
            <a:r>
              <a:rPr lang="pt-BR" sz="2000" dirty="0"/>
              <a:t>Simulação de algoritmos (teste de mesa). Elaboração de </a:t>
            </a:r>
            <a:r>
              <a:rPr lang="pt-BR" sz="2000" b="1" dirty="0"/>
              <a:t>funções com passagem de parâmetros por valor e por referência. Criação de Unidades independentes (bibliotecas de funções). Manipulação de arranjos estáticos (vetores e matrizes).</a:t>
            </a:r>
            <a:r>
              <a:rPr lang="pt-BR" sz="2000" dirty="0"/>
              <a:t> Noções de interfaces gráficas de usuário. 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2773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2E9775-5F1F-4E04-999B-5913105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82A8-DBC4-4335-9036-8A509E948FFD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E9C458-0969-468D-97E8-ECB2742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02713-574B-4468-9787-B1E26976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30</a:t>
            </a:fld>
            <a:endParaRPr lang="pt-BR" dirty="0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BFCA9F56-3502-443A-9969-1046A89B28C0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Aula Passada: Desafio de Pratica!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9FCDD9-FB79-46D4-9591-46173485C271}"/>
              </a:ext>
            </a:extLst>
          </p:cNvPr>
          <p:cNvSpPr txBox="1"/>
          <p:nvPr/>
        </p:nvSpPr>
        <p:spPr>
          <a:xfrm>
            <a:off x="145773" y="877557"/>
            <a:ext cx="116089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Ex1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Qual é a diferença entre o símbolo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==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? </a:t>
            </a: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Ex2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Analise o código abaixo: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peso = 120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altura = 1.80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ponto = ‘.’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Ex2- Para cada um dos comandos abaixo, indique o resultado da expressão e o tipo de cada um deles.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peso/2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peso/2.0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altura/3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1 + 2 * 5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ponto * 5 </a:t>
            </a:r>
          </a:p>
          <a:p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</a:rPr>
              <a:t>Ex3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 O que será exibido na tela? </a:t>
            </a: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 = 'aa'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 = x * 12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print(y)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243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6304C84-7EE4-438D-A87F-B3922C47B877}"/>
              </a:ext>
            </a:extLst>
          </p:cNvPr>
          <p:cNvGrpSpPr/>
          <p:nvPr/>
        </p:nvGrpSpPr>
        <p:grpSpPr>
          <a:xfrm>
            <a:off x="5543053" y="1015123"/>
            <a:ext cx="6357399" cy="4414965"/>
            <a:chOff x="5507343" y="1030621"/>
            <a:chExt cx="6357399" cy="4414965"/>
          </a:xfrm>
        </p:grpSpPr>
        <p:pic>
          <p:nvPicPr>
            <p:cNvPr id="18" name="Imagem 17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FE0FF9B4-CF02-410E-9E43-64A555904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343" y="1030621"/>
              <a:ext cx="6357399" cy="4414965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406CEFE-489D-428D-85B8-DF255DDADC23}"/>
                </a:ext>
              </a:extLst>
            </p:cNvPr>
            <p:cNvSpPr txBox="1"/>
            <p:nvPr/>
          </p:nvSpPr>
          <p:spPr>
            <a:xfrm>
              <a:off x="8620949" y="1978276"/>
              <a:ext cx="265108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3200" dirty="0"/>
                <a:t>O Computador</a:t>
              </a:r>
            </a:p>
            <a:p>
              <a:pPr algn="ctr"/>
              <a:r>
                <a:rPr lang="pt-BR" sz="3200" dirty="0"/>
                <a:t> é um </a:t>
              </a:r>
              <a:r>
                <a:rPr lang="pt-BR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Sistema</a:t>
              </a:r>
              <a:r>
                <a:rPr lang="pt-BR" sz="3200" dirty="0"/>
                <a:t>!</a:t>
              </a:r>
            </a:p>
          </p:txBody>
        </p:sp>
      </p:grpSp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31</a:t>
            </a:fld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03A8CF4-90A5-4DAC-AD63-05CEC1DEC130}"/>
              </a:ext>
            </a:extLst>
          </p:cNvPr>
          <p:cNvSpPr txBox="1">
            <a:spLocks/>
          </p:cNvSpPr>
          <p:nvPr/>
        </p:nvSpPr>
        <p:spPr>
          <a:xfrm>
            <a:off x="145773" y="974972"/>
            <a:ext cx="9556166" cy="57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super “dica”!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59A2784C-9916-4AC8-9ED4-0FD4731027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63"/>
          <a:stretch>
            <a:fillRect/>
          </a:stretch>
        </p:blipFill>
        <p:spPr>
          <a:xfrm>
            <a:off x="361505" y="1554410"/>
            <a:ext cx="5045824" cy="30818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1D97590-13B3-437E-8FA3-C471D9758685}"/>
              </a:ext>
            </a:extLst>
          </p:cNvPr>
          <p:cNvSpPr/>
          <p:nvPr/>
        </p:nvSpPr>
        <p:spPr>
          <a:xfrm>
            <a:off x="9277027" y="4048356"/>
            <a:ext cx="1410346" cy="57943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Processamento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018FAFB6-E5E8-4DF9-AF3E-A6F3CCE61A4D}"/>
              </a:ext>
            </a:extLst>
          </p:cNvPr>
          <p:cNvCxnSpPr/>
          <p:nvPr/>
        </p:nvCxnSpPr>
        <p:spPr>
          <a:xfrm>
            <a:off x="8152397" y="4338075"/>
            <a:ext cx="1080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A5FFBE55-A049-435C-BADD-C6CAB88704B7}"/>
              </a:ext>
            </a:extLst>
          </p:cNvPr>
          <p:cNvCxnSpPr/>
          <p:nvPr/>
        </p:nvCxnSpPr>
        <p:spPr>
          <a:xfrm>
            <a:off x="10749365" y="4338075"/>
            <a:ext cx="828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A8207A2E-22B5-4783-8AED-43AB91F20937}"/>
              </a:ext>
            </a:extLst>
          </p:cNvPr>
          <p:cNvSpPr/>
          <p:nvPr/>
        </p:nvSpPr>
        <p:spPr>
          <a:xfrm>
            <a:off x="8201540" y="3968743"/>
            <a:ext cx="9119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09601A7-5B90-4340-BBF8-413131B03116}"/>
              </a:ext>
            </a:extLst>
          </p:cNvPr>
          <p:cNvSpPr/>
          <p:nvPr/>
        </p:nvSpPr>
        <p:spPr>
          <a:xfrm>
            <a:off x="10682991" y="3966162"/>
            <a:ext cx="6864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Saída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05EF365-FDC1-4C23-6836-569B2D36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Você aprendeu o que é um Sistema!</a:t>
            </a:r>
          </a:p>
        </p:txBody>
      </p:sp>
    </p:spTree>
    <p:extLst>
      <p:ext uri="{BB962C8B-B14F-4D97-AF65-F5344CB8AC3E}">
        <p14:creationId xmlns:p14="http://schemas.microsoft.com/office/powerpoint/2010/main" val="1901116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32</a:t>
            </a:fld>
            <a:endParaRPr lang="pt-BR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05EF365-FDC1-4C23-6836-569B2D36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180" y="1"/>
            <a:ext cx="9127272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Processando um programa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FA478D7-09F5-63C9-AB58-4A1B88C2BC85}"/>
              </a:ext>
            </a:extLst>
          </p:cNvPr>
          <p:cNvGrpSpPr/>
          <p:nvPr/>
        </p:nvGrpSpPr>
        <p:grpSpPr>
          <a:xfrm>
            <a:off x="943024" y="904533"/>
            <a:ext cx="10337993" cy="1951130"/>
            <a:chOff x="761082" y="887713"/>
            <a:chExt cx="10337993" cy="195113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B1D97590-13B3-437E-8FA3-C471D9758685}"/>
                </a:ext>
              </a:extLst>
            </p:cNvPr>
            <p:cNvSpPr/>
            <p:nvPr/>
          </p:nvSpPr>
          <p:spPr>
            <a:xfrm>
              <a:off x="4038600" y="1084183"/>
              <a:ext cx="4430843" cy="1644027"/>
            </a:xfrm>
            <a:prstGeom prst="roundRect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Processamento</a:t>
              </a:r>
              <a:endParaRPr lang="pt-BR" sz="1400" b="1" dirty="0"/>
            </a:p>
            <a:p>
              <a:pPr algn="ctr"/>
              <a:endParaRPr lang="pt-BR" sz="1400" b="1" dirty="0"/>
            </a:p>
            <a:p>
              <a:pPr algn="ctr"/>
              <a:r>
                <a:rPr lang="pt-BR" sz="22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soma = </a:t>
              </a:r>
              <a:r>
                <a:rPr lang="pt-BR" sz="2200" b="0" dirty="0" err="1">
                  <a:solidFill>
                    <a:srgbClr val="257693"/>
                  </a:solidFill>
                  <a:effectLst/>
                  <a:latin typeface="Courier New" panose="02070309020205020404" pitchFamily="49" charset="0"/>
                </a:rPr>
                <a:t>int</a:t>
              </a:r>
              <a:r>
                <a:rPr lang="pt-BR" sz="22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pt-BR" sz="22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a</a:t>
              </a:r>
              <a:r>
                <a:rPr lang="pt-BR" sz="22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 + </a:t>
              </a:r>
              <a:r>
                <a:rPr lang="pt-BR" sz="2200" b="0" dirty="0" err="1">
                  <a:solidFill>
                    <a:srgbClr val="257693"/>
                  </a:solidFill>
                  <a:effectLst/>
                  <a:latin typeface="Courier New" panose="02070309020205020404" pitchFamily="49" charset="0"/>
                </a:rPr>
                <a:t>int</a:t>
              </a:r>
              <a:r>
                <a:rPr lang="pt-BR" sz="22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pt-BR" sz="22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b</a:t>
              </a:r>
              <a:r>
                <a:rPr lang="pt-BR" sz="22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  <a:endParaRPr lang="pt-BR" sz="1400" b="1" dirty="0"/>
            </a:p>
            <a:p>
              <a:pPr algn="ctr"/>
              <a:endParaRPr lang="pt-BR" sz="1400" b="1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8207A2E-22B5-4783-8AED-43AB91F20937}"/>
                </a:ext>
              </a:extLst>
            </p:cNvPr>
            <p:cNvSpPr/>
            <p:nvPr/>
          </p:nvSpPr>
          <p:spPr>
            <a:xfrm>
              <a:off x="761082" y="887713"/>
              <a:ext cx="2221961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800" b="1" cap="none" spc="0" dirty="0">
                  <a:ln w="0"/>
                  <a:solidFill>
                    <a:srgbClr val="0070C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Entrada(s)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09601A7-5B90-4340-BBF8-413131B03116}"/>
                </a:ext>
              </a:extLst>
            </p:cNvPr>
            <p:cNvSpPr/>
            <p:nvPr/>
          </p:nvSpPr>
          <p:spPr>
            <a:xfrm>
              <a:off x="8564986" y="926323"/>
              <a:ext cx="161333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3200" b="1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Saída</a:t>
              </a:r>
            </a:p>
          </p:txBody>
        </p:sp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7D08C191-29ED-F657-4683-46D28D6296CD}"/>
                </a:ext>
              </a:extLst>
            </p:cNvPr>
            <p:cNvSpPr/>
            <p:nvPr/>
          </p:nvSpPr>
          <p:spPr>
            <a:xfrm>
              <a:off x="761082" y="969964"/>
              <a:ext cx="3181370" cy="1868879"/>
            </a:xfrm>
            <a:prstGeom prst="rightArrow">
              <a:avLst/>
            </a:prstGeom>
            <a:ln w="762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200" dirty="0"/>
                <a:t>a = input("Digite a: ")</a:t>
              </a:r>
            </a:p>
            <a:p>
              <a:pPr algn="ctr"/>
              <a:r>
                <a:rPr lang="pt-BR" sz="2200" dirty="0"/>
                <a:t>b = input("Digite b: ")</a:t>
              </a:r>
            </a:p>
          </p:txBody>
        </p:sp>
        <p:sp>
          <p:nvSpPr>
            <p:cNvPr id="15" name="Seta: para a Direita 14">
              <a:extLst>
                <a:ext uri="{FF2B5EF4-FFF2-40B4-BE49-F238E27FC236}">
                  <a16:creationId xmlns:a16="http://schemas.microsoft.com/office/drawing/2014/main" id="{EAE8EFCC-ACCB-AD11-52C7-186750539078}"/>
                </a:ext>
              </a:extLst>
            </p:cNvPr>
            <p:cNvSpPr/>
            <p:nvPr/>
          </p:nvSpPr>
          <p:spPr>
            <a:xfrm>
              <a:off x="8617442" y="1062342"/>
              <a:ext cx="2481633" cy="1684125"/>
            </a:xfrm>
            <a:prstGeom prst="rightArrow">
              <a:avLst/>
            </a:prstGeom>
            <a:ln w="76200"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200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print</a:t>
              </a:r>
              <a:r>
                <a:rPr lang="pt-BR" sz="2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pt-BR" sz="22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soma</a:t>
              </a:r>
              <a:r>
                <a:rPr lang="pt-BR" sz="220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pic>
        <p:nvPicPr>
          <p:cNvPr id="10" name="Imagem 9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9E401A30-305A-88F5-DCBC-BA0B502D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08" y="3113188"/>
            <a:ext cx="10514491" cy="32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89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33</a:t>
            </a:fld>
            <a:endParaRPr lang="pt-BR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05EF365-FDC1-4C23-6836-569B2D36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180" y="1"/>
            <a:ext cx="9127272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INSERINDO COMENTÁRIOS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1D97590-13B3-437E-8FA3-C471D9758685}"/>
              </a:ext>
            </a:extLst>
          </p:cNvPr>
          <p:cNvSpPr/>
          <p:nvPr/>
        </p:nvSpPr>
        <p:spPr>
          <a:xfrm>
            <a:off x="5111646" y="926323"/>
            <a:ext cx="6788806" cy="1412143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Símbolo </a:t>
            </a:r>
            <a:r>
              <a:rPr lang="pt-BR" sz="6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endParaRPr lang="pt-BR" sz="1100" b="1" dirty="0">
              <a:solidFill>
                <a:srgbClr val="00B050"/>
              </a:solidFill>
            </a:endParaRPr>
          </a:p>
          <a:p>
            <a:pPr algn="ctr"/>
            <a:r>
              <a:rPr lang="pt-BR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pt-BR" sz="22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Comentário sem função de execução</a:t>
            </a:r>
          </a:p>
          <a:p>
            <a:pPr algn="ctr"/>
            <a:endParaRPr lang="pt-BR" sz="1400" b="1" dirty="0"/>
          </a:p>
          <a:p>
            <a:pPr algn="ctr"/>
            <a:endParaRPr lang="pt-BR" sz="1400" b="1" dirty="0"/>
          </a:p>
        </p:txBody>
      </p:sp>
      <p:pic>
        <p:nvPicPr>
          <p:cNvPr id="3" name="Imagem 2" descr="Interface gráfica do usuário, Aplicativo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5CBC4ACF-E459-DC5F-134A-67D703D65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46" y="2538234"/>
            <a:ext cx="6788806" cy="37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4033FC9-32DC-022E-AF08-1B357EAD8937}"/>
              </a:ext>
            </a:extLst>
          </p:cNvPr>
          <p:cNvSpPr txBox="1"/>
          <p:nvPr/>
        </p:nvSpPr>
        <p:spPr>
          <a:xfrm>
            <a:off x="145773" y="881353"/>
            <a:ext cx="483096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Por mais que até pareça algo desprezível o entendimento sobre como criar um comentário num programa, este talvez sea uma das premissas mais importantes em qualquer Linguagem de Programação; e </a:t>
            </a:r>
            <a:r>
              <a:rPr lang="pt-BR" dirty="0" err="1"/>
              <a:t>python</a:t>
            </a:r>
            <a:r>
              <a:rPr lang="pt-BR" dirty="0"/>
              <a:t> não poderia ser por menos.</a:t>
            </a:r>
          </a:p>
          <a:p>
            <a:pPr algn="just"/>
            <a:r>
              <a:rPr lang="pt-BR" dirty="0"/>
              <a:t>O </a:t>
            </a:r>
            <a:r>
              <a:rPr lang="pt-BR" dirty="0">
                <a:solidFill>
                  <a:srgbClr val="00B050"/>
                </a:solidFill>
              </a:rPr>
              <a:t>símbolo</a:t>
            </a:r>
            <a:r>
              <a:rPr lang="pt-BR" dirty="0"/>
              <a:t> de </a:t>
            </a:r>
            <a:r>
              <a:rPr lang="pt-BR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pt-BR" dirty="0"/>
              <a:t> é utilizado na linguagem Python para realizar comentários nos programas; isto permite ao programador </a:t>
            </a:r>
            <a:r>
              <a:rPr lang="pt-BR" b="1" dirty="0">
                <a:solidFill>
                  <a:srgbClr val="00B050"/>
                </a:solidFill>
                <a:highlight>
                  <a:srgbClr val="FFFF00"/>
                </a:highlight>
              </a:rPr>
              <a:t>documentar</a:t>
            </a:r>
            <a:r>
              <a:rPr lang="pt-BR" dirty="0">
                <a:highlight>
                  <a:srgbClr val="FFFF00"/>
                </a:highlight>
              </a:rPr>
              <a:t> a </a:t>
            </a:r>
            <a:r>
              <a:rPr lang="pt-BR" b="1" dirty="0">
                <a:solidFill>
                  <a:srgbClr val="00B050"/>
                </a:solidFill>
                <a:highlight>
                  <a:srgbClr val="FFFF00"/>
                </a:highlight>
              </a:rPr>
              <a:t>funcionalidade(s)</a:t>
            </a:r>
            <a:r>
              <a:rPr lang="pt-BR" b="1" dirty="0"/>
              <a:t> </a:t>
            </a:r>
            <a:r>
              <a:rPr lang="pt-BR" dirty="0"/>
              <a:t>de cada linha </a:t>
            </a:r>
            <a:r>
              <a:rPr lang="pt-BR" dirty="0">
                <a:solidFill>
                  <a:srgbClr val="00B050"/>
                </a:solidFill>
                <a:highlight>
                  <a:srgbClr val="FFFF00"/>
                </a:highlight>
              </a:rPr>
              <a:t>ou </a:t>
            </a:r>
            <a:r>
              <a:rPr lang="pt-BR" b="1" dirty="0">
                <a:solidFill>
                  <a:srgbClr val="00B050"/>
                </a:solidFill>
                <a:highlight>
                  <a:srgbClr val="FFFF00"/>
                </a:highlight>
              </a:rPr>
              <a:t>inserir observações importantes ao longo do código</a:t>
            </a:r>
            <a:r>
              <a:rPr lang="pt-BR" dirty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pt-BR" dirty="0"/>
              <a:t>Mas talvez a aplicação mais importante de saber comentar um programa é que </a:t>
            </a:r>
            <a:r>
              <a:rPr lang="pt-BR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quando você desejar fazer alguma modificação no seu código mas não tem certeza de que aquilo de fato funcionará, o que se jaz é comentar o código escrito até o momento e fazer a modificação numa outra linha de código</a:t>
            </a:r>
            <a:r>
              <a:rPr lang="pt-BR" dirty="0"/>
              <a:t>; isto permitirá você voltar atrás caso sua modificação não funcione!</a:t>
            </a:r>
          </a:p>
        </p:txBody>
      </p:sp>
    </p:spTree>
    <p:extLst>
      <p:ext uri="{BB962C8B-B14F-4D97-AF65-F5344CB8AC3E}">
        <p14:creationId xmlns:p14="http://schemas.microsoft.com/office/powerpoint/2010/main" val="1334398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34</a:t>
            </a:fld>
            <a:endParaRPr lang="pt-BR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05EF365-FDC1-4C23-6836-569B2D36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180" y="1"/>
            <a:ext cx="9127272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EXEMPLO 02</a:t>
            </a:r>
          </a:p>
        </p:txBody>
      </p:sp>
      <p:pic>
        <p:nvPicPr>
          <p:cNvPr id="10" name="Imagem 9" descr="Interface gráfica do usuário, Texto, Aplicativo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824E1316-45F6-D026-111C-238EB159C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44" y="936463"/>
            <a:ext cx="6024308" cy="5404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50707A-4F64-93EE-DBF1-FACEA32E72EE}"/>
              </a:ext>
            </a:extLst>
          </p:cNvPr>
          <p:cNvSpPr txBox="1"/>
          <p:nvPr/>
        </p:nvSpPr>
        <p:spPr>
          <a:xfrm>
            <a:off x="145773" y="809386"/>
            <a:ext cx="6153462" cy="5559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#ENTRADAS DO PROGRAMA</a:t>
            </a:r>
            <a:endParaRPr lang="pt-B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= </a:t>
            </a:r>
            <a:r>
              <a:rPr lang="pt-BR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"Digite a:"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 = </a:t>
            </a:r>
            <a:r>
              <a:rPr lang="pt-BR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"Digite b:"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#PROCESSAMENTOS</a:t>
            </a:r>
            <a:endParaRPr lang="pt-B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soma =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 +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pPr>
              <a:lnSpc>
                <a:spcPct val="150000"/>
              </a:lnSpc>
            </a:pPr>
            <a:r>
              <a:rPr lang="pt-B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subtracao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 -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pPr>
              <a:lnSpc>
                <a:spcPct val="150000"/>
              </a:lnSpc>
            </a:pPr>
            <a:r>
              <a:rPr lang="pt-B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multiplicacao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 *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pPr>
              <a:lnSpc>
                <a:spcPct val="150000"/>
              </a:lnSpc>
            </a:pPr>
            <a:r>
              <a:rPr lang="pt-B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divisao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(a)/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resto =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(a)%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potencia =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(a)**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#SAÍDAS NA TELA</a:t>
            </a:r>
            <a:endParaRPr lang="pt-BR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"Soma = "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(soma))</a:t>
            </a: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"Subtração = "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subtracao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"Multiplicação = "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multiplicacao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"Divisão = "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divisao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"Resto da </a:t>
            </a:r>
            <a:r>
              <a:rPr lang="pt-BR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divisao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de a por b = "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(resto))</a:t>
            </a:r>
          </a:p>
          <a:p>
            <a:pPr>
              <a:lnSpc>
                <a:spcPct val="150000"/>
              </a:lnSpc>
            </a:pPr>
            <a:r>
              <a:rPr lang="pt-BR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 elevado a b = "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pt-BR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pt-B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(potencia))</a:t>
            </a:r>
          </a:p>
        </p:txBody>
      </p:sp>
    </p:spTree>
    <p:extLst>
      <p:ext uri="{BB962C8B-B14F-4D97-AF65-F5344CB8AC3E}">
        <p14:creationId xmlns:p14="http://schemas.microsoft.com/office/powerpoint/2010/main" val="823414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EC18E654-91DE-076B-0E32-B939BCB66967}"/>
              </a:ext>
            </a:extLst>
          </p:cNvPr>
          <p:cNvGraphicFramePr>
            <a:graphicFrameLocks noGrp="1"/>
          </p:cNvGraphicFramePr>
          <p:nvPr/>
        </p:nvGraphicFramePr>
        <p:xfrm>
          <a:off x="145773" y="945734"/>
          <a:ext cx="11754680" cy="5137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8670">
                  <a:extLst>
                    <a:ext uri="{9D8B030D-6E8A-4147-A177-3AD203B41FA5}">
                      <a16:colId xmlns:a16="http://schemas.microsoft.com/office/drawing/2014/main" val="4284625398"/>
                    </a:ext>
                  </a:extLst>
                </a:gridCol>
                <a:gridCol w="2742920">
                  <a:extLst>
                    <a:ext uri="{9D8B030D-6E8A-4147-A177-3AD203B41FA5}">
                      <a16:colId xmlns:a16="http://schemas.microsoft.com/office/drawing/2014/main" val="2820287663"/>
                    </a:ext>
                  </a:extLst>
                </a:gridCol>
                <a:gridCol w="2216257">
                  <a:extLst>
                    <a:ext uri="{9D8B030D-6E8A-4147-A177-3AD203B41FA5}">
                      <a16:colId xmlns:a16="http://schemas.microsoft.com/office/drawing/2014/main" val="2477426611"/>
                    </a:ext>
                  </a:extLst>
                </a:gridCol>
                <a:gridCol w="3856833">
                  <a:extLst>
                    <a:ext uri="{9D8B030D-6E8A-4147-A177-3AD203B41FA5}">
                      <a16:colId xmlns:a16="http://schemas.microsoft.com/office/drawing/2014/main" val="4093188981"/>
                    </a:ext>
                  </a:extLst>
                </a:gridCol>
              </a:tblGrid>
              <a:tr h="73396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NARRATIVA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FLUXOGRAMA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ALGORITMO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/>
                        <a:t>LINGUAGEM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704378"/>
                  </a:ext>
                </a:extLst>
              </a:tr>
              <a:tr h="733961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Início</a:t>
                      </a:r>
                    </a:p>
                    <a:p>
                      <a:pPr marL="0" indent="263525"/>
                      <a:r>
                        <a:rPr lang="pt-BR" sz="2000" dirty="0"/>
                        <a:t>real: p1, p2, 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6611874"/>
                  </a:ext>
                </a:extLst>
              </a:tr>
              <a:tr h="733961">
                <a:tc>
                  <a:txBody>
                    <a:bodyPr/>
                    <a:lstStyle/>
                    <a:p>
                      <a:r>
                        <a:rPr lang="pt-BR" sz="2000" b="1" dirty="0">
                          <a:highlight>
                            <a:srgbClr val="FFFF00"/>
                          </a:highlight>
                        </a:rPr>
                        <a:t>Ler</a:t>
                      </a:r>
                      <a:r>
                        <a:rPr lang="pt-BR" sz="2000" b="1" dirty="0"/>
                        <a:t> nota na prova 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185738"/>
                      <a:r>
                        <a:rPr lang="pt-BR" sz="2000" dirty="0"/>
                        <a:t>Ler (p1)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p1 </a:t>
                      </a:r>
                      <a:r>
                        <a:rPr lang="pt-BR" sz="2000" dirty="0"/>
                        <a:t>= </a:t>
                      </a:r>
                      <a:r>
                        <a:rPr lang="pt-BR" sz="2000" b="1" dirty="0" err="1">
                          <a:solidFill>
                            <a:srgbClr val="0070C0"/>
                          </a:solidFill>
                        </a:rPr>
                        <a:t>float</a:t>
                      </a:r>
                      <a:r>
                        <a:rPr lang="pt-BR" sz="20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pt-BR" sz="2000" dirty="0"/>
                        <a:t>input(“Digite nota p1:”)</a:t>
                      </a:r>
                      <a:r>
                        <a:rPr lang="pt-BR" sz="2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355743"/>
                  </a:ext>
                </a:extLst>
              </a:tr>
              <a:tr h="733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highlight>
                            <a:srgbClr val="FFFF00"/>
                          </a:highlight>
                        </a:rPr>
                        <a:t>Ler</a:t>
                      </a:r>
                      <a:r>
                        <a:rPr lang="pt-BR" sz="2000" b="1" dirty="0"/>
                        <a:t> nota na prova 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Ler (p2)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/>
                        <a:t>p2 = </a:t>
                      </a:r>
                      <a:r>
                        <a:rPr lang="pt-BR" sz="2000" b="1" dirty="0" err="1">
                          <a:solidFill>
                            <a:srgbClr val="0070C0"/>
                          </a:solidFill>
                        </a:rPr>
                        <a:t>float</a:t>
                      </a:r>
                      <a:r>
                        <a:rPr lang="pt-BR" sz="20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pt-BR" sz="2000" dirty="0"/>
                        <a:t>input(“Digite nota p2:”)</a:t>
                      </a:r>
                      <a:r>
                        <a:rPr lang="pt-BR" sz="2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764274"/>
                  </a:ext>
                </a:extLst>
              </a:tr>
              <a:tr h="733961">
                <a:tc>
                  <a:txBody>
                    <a:bodyPr/>
                    <a:lstStyle/>
                    <a:p>
                      <a:r>
                        <a:rPr lang="pt-BR" sz="2000" b="1" dirty="0">
                          <a:highlight>
                            <a:srgbClr val="FFFF00"/>
                          </a:highlight>
                        </a:rPr>
                        <a:t>Calcular</a:t>
                      </a:r>
                      <a:r>
                        <a:rPr lang="pt-BR" sz="2000" b="1" dirty="0"/>
                        <a:t> a Média</a:t>
                      </a:r>
                    </a:p>
                    <a:p>
                      <a:r>
                        <a:rPr lang="pt-BR" sz="2000" b="1" dirty="0"/>
                        <a:t>(Onde m = (p1+p2)/2)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185738"/>
                      <a:r>
                        <a:rPr lang="pt-BR" sz="2000" dirty="0"/>
                        <a:t>m←(p1+p2)/</a:t>
                      </a:r>
                      <a:r>
                        <a:rPr lang="pt-BR" sz="2000" b="1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m =</a:t>
                      </a:r>
                      <a:r>
                        <a:rPr lang="pt-BR" sz="2000" dirty="0"/>
                        <a:t> (p1 + p2)/2.0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007852"/>
                  </a:ext>
                </a:extLst>
              </a:tr>
              <a:tr h="733961">
                <a:tc>
                  <a:txBody>
                    <a:bodyPr/>
                    <a:lstStyle/>
                    <a:p>
                      <a:r>
                        <a:rPr lang="pt-BR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</a:rPr>
                        <a:t>Exibir</a:t>
                      </a:r>
                      <a:r>
                        <a:rPr lang="pt-BR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a média calculada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185738"/>
                      <a:r>
                        <a:rPr lang="pt-BR" sz="2000" dirty="0"/>
                        <a:t>Escrever 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print(</a:t>
                      </a:r>
                      <a:r>
                        <a:rPr lang="pt-BR" sz="2000" dirty="0"/>
                        <a:t>m</a:t>
                      </a:r>
                      <a:r>
                        <a:rPr lang="pt-BR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383483"/>
                  </a:ext>
                </a:extLst>
              </a:tr>
              <a:tr h="733961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b="1" dirty="0"/>
                        <a:t>Fim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263935"/>
                  </a:ext>
                </a:extLst>
              </a:tr>
            </a:tbl>
          </a:graphicData>
        </a:graphic>
      </p:graphicFrame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35</a:t>
            </a:fld>
            <a:endParaRPr lang="pt-BR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05EF365-FDC1-4C23-6836-569B2D36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180" y="1"/>
            <a:ext cx="9127272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EXEMPLO 03</a:t>
            </a:r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A597C56C-3C2E-AAB6-3BAD-FD511581B994}"/>
              </a:ext>
            </a:extLst>
          </p:cNvPr>
          <p:cNvSpPr/>
          <p:nvPr/>
        </p:nvSpPr>
        <p:spPr>
          <a:xfrm>
            <a:off x="3581399" y="1851236"/>
            <a:ext cx="1613316" cy="391354"/>
          </a:xfrm>
          <a:prstGeom prst="flowChartTerminator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892024AD-B445-170E-8546-899848F4F898}"/>
              </a:ext>
            </a:extLst>
          </p:cNvPr>
          <p:cNvSpPr/>
          <p:nvPr/>
        </p:nvSpPr>
        <p:spPr>
          <a:xfrm>
            <a:off x="3581400" y="5520912"/>
            <a:ext cx="1613317" cy="391354"/>
          </a:xfrm>
          <a:prstGeom prst="flowChartTerminator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CCA7C81-573E-B2FE-3A97-287DA4B8706C}"/>
              </a:ext>
            </a:extLst>
          </p:cNvPr>
          <p:cNvSpPr/>
          <p:nvPr/>
        </p:nvSpPr>
        <p:spPr>
          <a:xfrm>
            <a:off x="3581399" y="2515479"/>
            <a:ext cx="1613316" cy="46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Ler p1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B3E0F0F-E7AC-B595-F745-4C17605B56B9}"/>
              </a:ext>
            </a:extLst>
          </p:cNvPr>
          <p:cNvSpPr/>
          <p:nvPr/>
        </p:nvSpPr>
        <p:spPr>
          <a:xfrm>
            <a:off x="3581399" y="3280597"/>
            <a:ext cx="1613316" cy="46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Ler p2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391FF4-512A-2DCD-5EDB-23CB7A87AF94}"/>
              </a:ext>
            </a:extLst>
          </p:cNvPr>
          <p:cNvSpPr/>
          <p:nvPr/>
        </p:nvSpPr>
        <p:spPr>
          <a:xfrm>
            <a:off x="3581399" y="4007704"/>
            <a:ext cx="1613316" cy="46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Calcular</a:t>
            </a:r>
            <a:endParaRPr lang="pt-BR" sz="800" dirty="0">
              <a:solidFill>
                <a:schemeClr val="tx1"/>
              </a:solidFill>
            </a:endParaRPr>
          </a:p>
          <a:p>
            <a:pPr algn="ctr"/>
            <a:r>
              <a:rPr lang="pt-BR" sz="1600" b="1" dirty="0">
                <a:solidFill>
                  <a:schemeClr val="tx1"/>
                </a:solidFill>
              </a:rPr>
              <a:t>m←(p1+p2)/2.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909F4F4-5CC9-2393-012E-304F04CAB4EF}"/>
              </a:ext>
            </a:extLst>
          </p:cNvPr>
          <p:cNvSpPr/>
          <p:nvPr/>
        </p:nvSpPr>
        <p:spPr>
          <a:xfrm>
            <a:off x="3598888" y="4722147"/>
            <a:ext cx="1613316" cy="46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Exibir m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26D2985-E1A5-562C-C77D-7822EB85EBBC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4388057" y="2242590"/>
            <a:ext cx="0" cy="272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C4C2E64-DCD3-CB6F-75CB-02AEE481E8E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388057" y="2983479"/>
            <a:ext cx="0" cy="297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6400A83-AAB3-85BE-2DD4-9CF39D31324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388057" y="3748597"/>
            <a:ext cx="0" cy="297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A7A03EA-BB5B-B65D-AF34-6C5AB892678F}"/>
              </a:ext>
            </a:extLst>
          </p:cNvPr>
          <p:cNvCxnSpPr>
            <a:cxnSpLocks/>
          </p:cNvCxnSpPr>
          <p:nvPr/>
        </p:nvCxnSpPr>
        <p:spPr>
          <a:xfrm>
            <a:off x="4388057" y="4475704"/>
            <a:ext cx="0" cy="330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BCEAB66-2B98-EC3C-DCB1-60C7E40CA42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405546" y="5190147"/>
            <a:ext cx="0" cy="330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28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36</a:t>
            </a:fld>
            <a:endParaRPr lang="pt-BR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05EF365-FDC1-4C23-6836-569B2D36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180" y="1"/>
            <a:ext cx="9127272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EXEMPLO 03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50707A-4F64-93EE-DBF1-FACEA32E72EE}"/>
              </a:ext>
            </a:extLst>
          </p:cNvPr>
          <p:cNvSpPr txBox="1"/>
          <p:nvPr/>
        </p:nvSpPr>
        <p:spPr>
          <a:xfrm>
            <a:off x="291548" y="909094"/>
            <a:ext cx="4051473" cy="2167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#ENTRADAS DO PROGRAMA</a:t>
            </a:r>
            <a:endParaRPr lang="pt-BR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p1 = </a:t>
            </a:r>
            <a:r>
              <a:rPr lang="pt-BR" sz="13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"Digite nota p1:"</a:t>
            </a: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p2 = </a:t>
            </a:r>
            <a:r>
              <a:rPr lang="pt-BR" sz="13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"Digite nota p2:"</a:t>
            </a: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#PROCESSAMENTO</a:t>
            </a:r>
            <a:endParaRPr lang="pt-BR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= (p1+p2)/</a:t>
            </a:r>
            <a:r>
              <a:rPr lang="pt-BR" sz="13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#SAÍDA NA TELA</a:t>
            </a:r>
            <a:endParaRPr lang="pt-BR" sz="13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3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3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"Média = "</a:t>
            </a: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pt-BR" sz="13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pt-BR" sz="13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(m))</a:t>
            </a:r>
          </a:p>
        </p:txBody>
      </p:sp>
      <p:pic>
        <p:nvPicPr>
          <p:cNvPr id="3" name="Imagem 2" descr="Interface gráfica do usuário, Texto, Aplicativo, Email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E0597D8C-78C5-4A9E-4AA0-70E782596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46" y="926323"/>
            <a:ext cx="7703206" cy="5430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 descr="Código QR&#10;&#10;Descrição gerada automaticamente">
            <a:extLst>
              <a:ext uri="{FF2B5EF4-FFF2-40B4-BE49-F238E27FC236}">
                <a16:creationId xmlns:a16="http://schemas.microsoft.com/office/drawing/2014/main" id="{588C9BF9-AC0B-E265-2DC4-0E0E6AEF6B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57"/>
          <a:stretch/>
        </p:blipFill>
        <p:spPr>
          <a:xfrm>
            <a:off x="275309" y="3164452"/>
            <a:ext cx="3187167" cy="3219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944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37</a:t>
            </a:fld>
            <a:endParaRPr lang="pt-BR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C05EF365-FDC1-4C23-6836-569B2D36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180" y="1"/>
            <a:ext cx="9127272" cy="821636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VAMOS PRATICAR! Crie programas Python para: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878CFF9-A7FD-A078-5186-CDE83F75BBB3}"/>
                  </a:ext>
                </a:extLst>
              </p:cNvPr>
              <p:cNvSpPr txBox="1"/>
              <p:nvPr/>
            </p:nvSpPr>
            <p:spPr>
              <a:xfrm>
                <a:off x="126653" y="926323"/>
                <a:ext cx="11754678" cy="535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900" b="0" i="0" u="none" strike="noStrike" baseline="0" dirty="0">
                    <a:latin typeface="TimesNewRoman"/>
                  </a:rPr>
                  <a:t>Dado um ângulo em radianos, elaborar um programa para converter este valor para graus.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900" b="0" i="0" u="none" strike="noStrike" baseline="0" dirty="0">
                    <a:latin typeface="TimesNewRoman"/>
                  </a:rPr>
                  <a:t>Dado um ângulo em radianos, elaborar um programa para converter este valor para grados. Lembrar que 400 grados equivalem a </a:t>
                </a:r>
                <a14:m>
                  <m:oMath xmlns:m="http://schemas.openxmlformats.org/officeDocument/2006/math">
                    <m:r>
                      <a:rPr lang="pt-BR" sz="1900" b="0" i="1" u="none" strike="noStrike" baseline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19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sz="1900" b="0" i="0" u="none" strike="noStrike" baseline="0" dirty="0">
                    <a:latin typeface="TimesNewRoman"/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900" b="0" i="0" u="none" strike="noStrike" baseline="0" dirty="0">
                    <a:latin typeface="TimesNewRoman"/>
                  </a:rPr>
                  <a:t>Dada uma medida em polegadas, elaborar um programa para converter o valor dado para milímetros. (1”=25,4mm)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900" b="0" i="0" u="none" strike="noStrike" baseline="0" dirty="0">
                    <a:latin typeface="TimesNewRoman"/>
                  </a:rPr>
                  <a:t>Dada uma medida em milímetros, elaborar um programa para converter o valor dado para polegadas.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900" b="0" i="0" u="none" strike="noStrike" baseline="0" dirty="0">
                    <a:latin typeface="TimesNewRoman"/>
                  </a:rPr>
                  <a:t>Dada uma temperatura em graus Celsius (</a:t>
                </a:r>
                <a:r>
                  <a:rPr lang="pt-BR" sz="1900" b="0" i="1" u="none" strike="noStrike" baseline="0" dirty="0">
                    <a:latin typeface="TimesNewRoman,Italic"/>
                  </a:rPr>
                  <a:t>c</a:t>
                </a:r>
                <a:r>
                  <a:rPr lang="pt-BR" sz="1900" b="0" i="0" u="none" strike="noStrike" baseline="0" dirty="0">
                    <a:latin typeface="TimesNewRoman"/>
                  </a:rPr>
                  <a:t>), elaborar um programa para converter a temperatura para graus </a:t>
                </a:r>
                <a:r>
                  <a:rPr lang="pt-BR" sz="1900" b="0" i="0" u="none" strike="noStrike" baseline="0" dirty="0" err="1">
                    <a:latin typeface="TimesNewRoman"/>
                  </a:rPr>
                  <a:t>Farenheit</a:t>
                </a:r>
                <a:r>
                  <a:rPr lang="pt-BR" sz="1900" b="0" i="0" u="none" strike="noStrike" baseline="0" dirty="0">
                    <a:latin typeface="TimesNewRoman"/>
                  </a:rPr>
                  <a:t> (</a:t>
                </a:r>
                <a:r>
                  <a:rPr lang="pt-BR" sz="1900" b="0" i="1" u="none" strike="noStrike" baseline="0" dirty="0">
                    <a:latin typeface="TimesNewRoman,Italic"/>
                  </a:rPr>
                  <a:t>f</a:t>
                </a:r>
                <a:r>
                  <a:rPr lang="pt-BR" sz="1900" b="0" i="0" u="none" strike="noStrike" baseline="0" dirty="0">
                    <a:latin typeface="TimesNewRoman"/>
                  </a:rPr>
                  <a:t>).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900" b="0" i="0" u="none" strike="noStrike" baseline="0" dirty="0">
                    <a:latin typeface="TimesNewRoman"/>
                  </a:rPr>
                  <a:t>Dada uma temperatura em graus </a:t>
                </a:r>
                <a:r>
                  <a:rPr lang="pt-BR" sz="1900" b="0" i="0" u="none" strike="noStrike" baseline="0" dirty="0" err="1">
                    <a:latin typeface="TimesNewRoman"/>
                  </a:rPr>
                  <a:t>Farenheit</a:t>
                </a:r>
                <a:r>
                  <a:rPr lang="pt-BR" sz="1900" b="0" i="0" u="none" strike="noStrike" baseline="0" dirty="0">
                    <a:latin typeface="TimesNewRoman"/>
                  </a:rPr>
                  <a:t>, elaborar um programa para converter a temperatura para graus Celsius.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900" b="0" i="0" u="none" strike="noStrike" baseline="0" dirty="0">
                    <a:latin typeface="TimesNewRoman"/>
                  </a:rPr>
                  <a:t>Dada uma temperatura em graus Celsius (</a:t>
                </a:r>
                <a:r>
                  <a:rPr lang="pt-BR" sz="1900" b="0" i="1" u="none" strike="noStrike" baseline="0" dirty="0">
                    <a:latin typeface="TimesNewRoman,Italic"/>
                  </a:rPr>
                  <a:t>c</a:t>
                </a:r>
                <a:r>
                  <a:rPr lang="pt-BR" sz="1900" b="0" i="0" u="none" strike="noStrike" baseline="0" dirty="0">
                    <a:latin typeface="TimesNewRoman"/>
                  </a:rPr>
                  <a:t>), elaborar um programa para converter a temperatura para graus Kelvin (</a:t>
                </a:r>
                <a:r>
                  <a:rPr lang="pt-BR" sz="1900" b="0" i="1" u="none" strike="noStrike" baseline="0" dirty="0">
                    <a:latin typeface="TimesNewRoman,Italic"/>
                  </a:rPr>
                  <a:t>k</a:t>
                </a:r>
                <a:r>
                  <a:rPr lang="pt-BR" sz="1900" b="0" i="0" u="none" strike="noStrike" baseline="0" dirty="0">
                    <a:latin typeface="TimesNewRoman"/>
                  </a:rPr>
                  <a:t>).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900" b="0" i="0" u="none" strike="noStrike" baseline="0" dirty="0">
                    <a:latin typeface="TimesNewRoman"/>
                  </a:rPr>
                  <a:t>Dada uma temperatura em graus </a:t>
                </a:r>
                <a:r>
                  <a:rPr lang="pt-BR" sz="1900" b="0" i="0" u="none" strike="noStrike" baseline="0" dirty="0" err="1">
                    <a:latin typeface="TimesNewRoman"/>
                  </a:rPr>
                  <a:t>Farenheit</a:t>
                </a:r>
                <a:r>
                  <a:rPr lang="pt-BR" sz="1900" b="0" i="0" u="none" strike="noStrike" baseline="0" dirty="0">
                    <a:latin typeface="TimesNewRoman"/>
                  </a:rPr>
                  <a:t>, elaborar um programa para converter a temperatura para graus Kelvin.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900" b="0" i="0" u="none" strike="noStrike" baseline="0" dirty="0">
                    <a:latin typeface="TimesNewRoman"/>
                  </a:rPr>
                  <a:t>São conhecidas as notas de um determinado aluno em uma determinada disciplina durante um semestre letivo: </a:t>
                </a:r>
                <a:r>
                  <a:rPr lang="pt-BR" sz="1900" b="0" i="1" u="none" strike="noStrike" baseline="0" dirty="0">
                    <a:latin typeface="TimesNewRoman,Italic"/>
                  </a:rPr>
                  <a:t>p1</a:t>
                </a:r>
                <a:r>
                  <a:rPr lang="pt-BR" sz="1900" b="0" i="0" u="none" strike="noStrike" baseline="0" dirty="0">
                    <a:latin typeface="TimesNewRoman"/>
                  </a:rPr>
                  <a:t>, </a:t>
                </a:r>
                <a:r>
                  <a:rPr lang="pt-BR" sz="1900" b="0" i="1" u="none" strike="noStrike" baseline="0" dirty="0">
                    <a:latin typeface="TimesNewRoman,Italic"/>
                  </a:rPr>
                  <a:t>p2</a:t>
                </a:r>
                <a:r>
                  <a:rPr lang="pt-BR" sz="1900" b="0" i="0" u="none" strike="noStrike" baseline="0" dirty="0">
                    <a:latin typeface="TimesNewRoman"/>
                  </a:rPr>
                  <a:t>, </a:t>
                </a:r>
                <a:r>
                  <a:rPr lang="pt-BR" sz="1900" b="0" i="1" u="none" strike="noStrike" baseline="0" dirty="0">
                    <a:latin typeface="TimesNewRoman,Italic"/>
                  </a:rPr>
                  <a:t>t1 </a:t>
                </a:r>
                <a:r>
                  <a:rPr lang="pt-BR" sz="1900" b="0" i="0" u="none" strike="noStrike" baseline="0" dirty="0">
                    <a:latin typeface="TimesNewRoman"/>
                  </a:rPr>
                  <a:t>e </a:t>
                </a:r>
                <a:r>
                  <a:rPr lang="pt-BR" sz="1900" b="0" i="1" u="none" strike="noStrike" baseline="0" dirty="0">
                    <a:latin typeface="TimesNewRoman,Italic"/>
                  </a:rPr>
                  <a:t>t2 </a:t>
                </a:r>
                <a:r>
                  <a:rPr lang="pt-BR" sz="1900" b="0" i="0" u="none" strike="noStrike" baseline="0" dirty="0">
                    <a:latin typeface="TimesNewRoman"/>
                  </a:rPr>
                  <a:t>com pesos respectivamente </a:t>
                </a:r>
                <a:r>
                  <a:rPr lang="pt-BR" sz="1900" b="0" i="1" u="none" strike="noStrike" baseline="0" dirty="0">
                    <a:latin typeface="TimesNewRoman,Italic"/>
                  </a:rPr>
                  <a:t>3</a:t>
                </a:r>
                <a:r>
                  <a:rPr lang="pt-BR" sz="1900" b="0" i="0" u="none" strike="noStrike" baseline="0" dirty="0">
                    <a:latin typeface="TimesNewRoman"/>
                  </a:rPr>
                  <a:t>, </a:t>
                </a:r>
                <a:r>
                  <a:rPr lang="pt-BR" sz="1900" b="0" i="1" u="none" strike="noStrike" baseline="0" dirty="0">
                    <a:latin typeface="TimesNewRoman,Italic"/>
                  </a:rPr>
                  <a:t>5</a:t>
                </a:r>
                <a:r>
                  <a:rPr lang="pt-BR" sz="1900" b="0" i="0" u="none" strike="noStrike" baseline="0" dirty="0">
                    <a:latin typeface="TimesNewRoman"/>
                  </a:rPr>
                  <a:t>, </a:t>
                </a:r>
                <a:r>
                  <a:rPr lang="pt-BR" sz="1900" b="0" i="1" u="none" strike="noStrike" baseline="0" dirty="0">
                    <a:latin typeface="TimesNewRoman,Italic"/>
                  </a:rPr>
                  <a:t>1 </a:t>
                </a:r>
                <a:r>
                  <a:rPr lang="pt-BR" sz="1900" b="0" i="0" u="none" strike="noStrike" baseline="0" dirty="0">
                    <a:latin typeface="TimesNewRoman"/>
                  </a:rPr>
                  <a:t>e </a:t>
                </a:r>
                <a:r>
                  <a:rPr lang="pt-BR" sz="1900" b="0" i="1" u="none" strike="noStrike" baseline="0" dirty="0">
                    <a:latin typeface="TimesNewRoman,Italic"/>
                  </a:rPr>
                  <a:t>1</a:t>
                </a:r>
                <a:r>
                  <a:rPr lang="pt-BR" sz="1900" b="0" i="0" u="none" strike="noStrike" baseline="0" dirty="0">
                    <a:latin typeface="TimesNewRoman"/>
                  </a:rPr>
                  <a:t>. São conhecidos também o total de aulas desta disciplina e a quantidade de aulas que o aluno assistiu. Elaborar um programa para calcular e exibir a média do aluno e a sua frequência.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900" b="0" i="0" u="none" strike="noStrike" baseline="0" dirty="0">
                    <a:latin typeface="TimesNewRoman"/>
                  </a:rPr>
                  <a:t>Uma experiência foi realizada para determinar a aceleração da gravidade: uma bola caiu, a partir do repouso, do alto de um edifício e o tempo gasto para atingir o solo foi registrado. Dados a altura (</a:t>
                </a:r>
                <a:r>
                  <a:rPr lang="pt-BR" sz="1900" b="0" i="1" u="none" strike="noStrike" baseline="0" dirty="0">
                    <a:latin typeface="TimesNewRoman,Italic"/>
                  </a:rPr>
                  <a:t>a</a:t>
                </a:r>
                <a:r>
                  <a:rPr lang="pt-BR" sz="1900" b="0" i="0" u="none" strike="noStrike" baseline="0" dirty="0">
                    <a:latin typeface="TimesNewRoman"/>
                  </a:rPr>
                  <a:t>) e o tempo (</a:t>
                </a:r>
                <a:r>
                  <a:rPr lang="pt-BR" sz="1900" b="0" i="1" u="none" strike="noStrike" baseline="0" dirty="0">
                    <a:latin typeface="TimesNewRoman,Italic"/>
                  </a:rPr>
                  <a:t>t</a:t>
                </a:r>
                <a:r>
                  <a:rPr lang="pt-BR" sz="1900" b="0" i="0" u="none" strike="noStrike" baseline="0" dirty="0">
                    <a:latin typeface="TimesNewRoman"/>
                  </a:rPr>
                  <a:t>), determinar a aceleração da gravidade (</a:t>
                </a:r>
                <a:r>
                  <a:rPr lang="pt-BR" sz="1900" b="0" i="1" u="none" strike="noStrike" baseline="0" dirty="0">
                    <a:latin typeface="TimesNewRoman,Italic"/>
                  </a:rPr>
                  <a:t>g</a:t>
                </a:r>
                <a:r>
                  <a:rPr lang="pt-BR" sz="1900" b="0" i="0" u="none" strike="noStrike" baseline="0" dirty="0">
                    <a:latin typeface="TimesNewRoman"/>
                  </a:rPr>
                  <a:t>).</a:t>
                </a:r>
                <a:endParaRPr lang="pt-BR" sz="19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878CFF9-A7FD-A078-5186-CDE83F75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3" y="926323"/>
                <a:ext cx="11754678" cy="5355312"/>
              </a:xfrm>
              <a:prstGeom prst="rect">
                <a:avLst/>
              </a:prstGeom>
              <a:blipFill>
                <a:blip r:embed="rId3"/>
                <a:stretch>
                  <a:fillRect l="-415" t="-569" r="-467" b="-10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007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38</a:t>
            </a:fld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7D51261-11C4-46E2-B73D-BBB16350D355}"/>
              </a:ext>
            </a:extLst>
          </p:cNvPr>
          <p:cNvSpPr/>
          <p:nvPr/>
        </p:nvSpPr>
        <p:spPr>
          <a:xfrm>
            <a:off x="218660" y="991226"/>
            <a:ext cx="11754679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>
              <a:spcAft>
                <a:spcPts val="0"/>
              </a:spcAft>
            </a:pP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https://www.upgrad.com/blog/why-learn-python/</a:t>
            </a:r>
            <a:endParaRPr lang="pt-BR" sz="1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>
              <a:spcAft>
                <a:spcPts val="0"/>
              </a:spcAft>
            </a:pPr>
            <a:endParaRPr lang="pt-BR" sz="1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>
              <a:spcAft>
                <a:spcPts val="0"/>
              </a:spcAft>
            </a:pP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https://spectrum.ieee.org/top-programming-languages-2021#toggle-gdpr</a:t>
            </a:r>
            <a:endParaRPr lang="pt-BR" sz="1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>
              <a:spcAft>
                <a:spcPts val="0"/>
              </a:spcAft>
            </a:pPr>
            <a:endParaRPr lang="pt-BR" sz="1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 algn="ctr">
              <a:spcAft>
                <a:spcPts val="0"/>
              </a:spcAft>
            </a:pPr>
            <a:endParaRPr lang="pt-BR" sz="1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 algn="ctr">
              <a:spcAft>
                <a:spcPts val="0"/>
              </a:spcAft>
            </a:pPr>
            <a:endParaRPr lang="pt-BR" sz="1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 algn="ctr">
              <a:spcAft>
                <a:spcPts val="0"/>
              </a:spcAft>
            </a:pPr>
            <a:endParaRPr lang="pt-BR" sz="1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 algn="ctr">
              <a:spcAft>
                <a:spcPts val="0"/>
              </a:spcAft>
            </a:pPr>
            <a:endParaRPr lang="pt-BR" sz="1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 algn="ctr">
              <a:spcAft>
                <a:spcPts val="0"/>
              </a:spcAft>
            </a:pPr>
            <a:endParaRPr lang="pt-BR" sz="12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 algn="ctr">
              <a:spcAft>
                <a:spcPts val="0"/>
              </a:spcAft>
            </a:pPr>
            <a:r>
              <a:rPr lang="pt-BR" sz="1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REFERÊNCIAS BIBLIOGRÁFICAS PYTHON e GOOGLE COLABORATORY</a:t>
            </a:r>
          </a:p>
          <a:p>
            <a:pPr marL="6350" indent="-6350" algn="ctr">
              <a:spcAft>
                <a:spcPts val="0"/>
              </a:spcAft>
            </a:pPr>
            <a:endParaRPr lang="pt-B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6350" indent="-6350">
              <a:spcAft>
                <a:spcPts val="0"/>
              </a:spcAft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BORGES, Luiz Eduardo.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Python para desenvolvedores: aborda Python 3.3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Novatec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Editora, 2014.</a:t>
            </a:r>
          </a:p>
          <a:p>
            <a:pPr marL="6350" indent="-6350">
              <a:spcAft>
                <a:spcPts val="0"/>
              </a:spcAft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6350" indent="-6350">
              <a:spcAft>
                <a:spcPts val="0"/>
              </a:spcAft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VANDERPLAS, Jake.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Python data science handbook: Essential tools for working with data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 O'Reilly Media, Inc.", 2016.</a:t>
            </a:r>
          </a:p>
          <a:p>
            <a:pPr marL="6350" indent="-6350">
              <a:spcAft>
                <a:spcPts val="0"/>
              </a:spcAft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>
              <a:spcAft>
                <a:spcPts val="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https://colab.research.google.com/notebooks/intro.ipynb</a:t>
            </a:r>
            <a:endParaRPr lang="en-US" b="1" dirty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>
              <a:spcAft>
                <a:spcPts val="0"/>
              </a:spcAft>
            </a:pP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DE759439-ED9E-406B-935C-833ECC6622C2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REFERÊNCIAS BIBLIOGRÁFICAS</a:t>
            </a:r>
            <a:endParaRPr lang="pt-BR" sz="4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70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8B7BD91-E422-4F8D-B52B-819BEC7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DEFINIÇÃO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4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3F6A94-D047-43F5-844D-D49E95F995A9}"/>
              </a:ext>
            </a:extLst>
          </p:cNvPr>
          <p:cNvSpPr txBox="1"/>
          <p:nvPr/>
        </p:nvSpPr>
        <p:spPr>
          <a:xfrm>
            <a:off x="491986" y="5492898"/>
            <a:ext cx="6750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Fonte: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https://news.codecademy.com/programming-languages/</a:t>
            </a:r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E868E66-A70C-4974-8184-16ED12E492D1}"/>
              </a:ext>
            </a:extLst>
          </p:cNvPr>
          <p:cNvGrpSpPr/>
          <p:nvPr/>
        </p:nvGrpSpPr>
        <p:grpSpPr>
          <a:xfrm>
            <a:off x="115064" y="846727"/>
            <a:ext cx="11785389" cy="4887077"/>
            <a:chOff x="115064" y="846727"/>
            <a:chExt cx="11785389" cy="4887077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A468955E-62B7-4089-8CC5-10780C2646A3}"/>
                </a:ext>
              </a:extLst>
            </p:cNvPr>
            <p:cNvSpPr txBox="1"/>
            <p:nvPr/>
          </p:nvSpPr>
          <p:spPr>
            <a:xfrm>
              <a:off x="491986" y="1603514"/>
              <a:ext cx="11208028" cy="3439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400" b="1" i="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A linguagem de Programação é </a:t>
              </a:r>
              <a:r>
                <a:rPr lang="pt-BR" sz="2400" dirty="0">
                  <a:solidFill>
                    <a:srgbClr val="002060"/>
                  </a:solidFill>
                  <a:latin typeface="arial" panose="020B0604020202020204" pitchFamily="34" charset="0"/>
                </a:rPr>
                <a:t>um conjunto de </a:t>
              </a:r>
              <a:r>
                <a:rPr lang="pt-BR" sz="24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instruções e símbolos </a:t>
              </a:r>
              <a:r>
                <a:rPr lang="pt-BR" sz="2400" dirty="0">
                  <a:solidFill>
                    <a:srgbClr val="002060"/>
                  </a:solidFill>
                  <a:latin typeface="arial" panose="020B0604020202020204" pitchFamily="34" charset="0"/>
                </a:rPr>
                <a:t>escritas em um </a:t>
              </a:r>
              <a:r>
                <a:rPr lang="pt-BR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código fonte </a:t>
              </a:r>
              <a:r>
                <a:rPr lang="pt-BR" sz="2400" dirty="0">
                  <a:solidFill>
                    <a:srgbClr val="002060"/>
                  </a:solidFill>
                  <a:latin typeface="arial" panose="020B0604020202020204" pitchFamily="34" charset="0"/>
                </a:rPr>
                <a:t>que permite a nós humanos traduzir nossos pensamentos em </a:t>
              </a:r>
              <a:r>
                <a:rPr lang="pt-BR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instruções que os computadores possam entender </a:t>
              </a:r>
              <a:r>
                <a:rPr lang="pt-BR" sz="2400" dirty="0">
                  <a:solidFill>
                    <a:srgbClr val="002060"/>
                  </a:solidFill>
                  <a:latin typeface="arial" panose="020B0604020202020204" pitchFamily="34" charset="0"/>
                </a:rPr>
                <a:t>(já que a eletrônica é essencialmente binária). Este código pode ser compilado e transformado em um programa de computador, </a:t>
              </a:r>
              <a:r>
                <a:rPr lang="pt-BR" sz="2400" b="0" i="0" dirty="0">
                  <a:solidFill>
                    <a:srgbClr val="002060"/>
                  </a:solidFill>
                  <a:effectLst/>
                  <a:latin typeface="arial" panose="020B0604020202020204" pitchFamily="34" charset="0"/>
                </a:rPr>
                <a:t>ou usado como script interpretado; que informará </a:t>
              </a:r>
              <a:r>
                <a:rPr lang="pt-BR" sz="24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instruções de processamento ao computador</a:t>
              </a:r>
              <a:r>
                <a:rPr lang="pt-BR" sz="2400" b="1" dirty="0">
                  <a:solidFill>
                    <a:srgbClr val="4D515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4" name="Fluxograma: Entrada Manual 3">
              <a:extLst>
                <a:ext uri="{FF2B5EF4-FFF2-40B4-BE49-F238E27FC236}">
                  <a16:creationId xmlns:a16="http://schemas.microsoft.com/office/drawing/2014/main" id="{DF027CCB-49CF-48C0-8EAC-0CDA2995536D}"/>
                </a:ext>
              </a:extLst>
            </p:cNvPr>
            <p:cNvSpPr/>
            <p:nvPr/>
          </p:nvSpPr>
          <p:spPr>
            <a:xfrm rot="16200000" flipV="1">
              <a:off x="167231" y="828938"/>
              <a:ext cx="825669" cy="930004"/>
            </a:xfrm>
            <a:prstGeom prst="flowChartManualInpu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7200" dirty="0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1F2D50F2-3506-4694-B002-45C531F2CBEC}"/>
                </a:ext>
              </a:extLst>
            </p:cNvPr>
            <p:cNvSpPr txBox="1"/>
            <p:nvPr/>
          </p:nvSpPr>
          <p:spPr>
            <a:xfrm>
              <a:off x="139096" y="846727"/>
              <a:ext cx="699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“</a:t>
              </a:r>
            </a:p>
          </p:txBody>
        </p:sp>
        <p:sp>
          <p:nvSpPr>
            <p:cNvPr id="13" name="Fluxograma: Entrada Manual 12">
              <a:extLst>
                <a:ext uri="{FF2B5EF4-FFF2-40B4-BE49-F238E27FC236}">
                  <a16:creationId xmlns:a16="http://schemas.microsoft.com/office/drawing/2014/main" id="{6A349505-C279-48D5-B19A-5C877897329C}"/>
                </a:ext>
              </a:extLst>
            </p:cNvPr>
            <p:cNvSpPr/>
            <p:nvPr/>
          </p:nvSpPr>
          <p:spPr>
            <a:xfrm rot="16200000">
              <a:off x="11063640" y="4417673"/>
              <a:ext cx="825669" cy="847956"/>
            </a:xfrm>
            <a:prstGeom prst="flowChartManualInpu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pt-BR" sz="72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B354229-C31D-4404-BA75-942523D066B7}"/>
                </a:ext>
              </a:extLst>
            </p:cNvPr>
            <p:cNvSpPr txBox="1"/>
            <p:nvPr/>
          </p:nvSpPr>
          <p:spPr>
            <a:xfrm>
              <a:off x="11179054" y="4410365"/>
              <a:ext cx="6991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2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8B7BD91-E422-4F8D-B52B-819BEC7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Aula Introdução!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5</a:t>
            </a:fld>
            <a:endParaRPr lang="pt-BR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8382946-15F7-4B28-978D-C82FEA079159}"/>
              </a:ext>
            </a:extLst>
          </p:cNvPr>
          <p:cNvSpPr txBox="1">
            <a:spLocks noChangeArrowheads="1"/>
          </p:cNvSpPr>
          <p:nvPr/>
        </p:nvSpPr>
        <p:spPr>
          <a:xfrm>
            <a:off x="145773" y="717619"/>
            <a:ext cx="8229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600" b="1" dirty="0">
                <a:solidFill>
                  <a:schemeClr val="accent5">
                    <a:lumMod val="25000"/>
                  </a:schemeClr>
                </a:solidFill>
                <a:latin typeface="Calibri" pitchFamily="34" charset="0"/>
                <a:cs typeface="Tahoma" pitchFamily="34" charset="0"/>
              </a:rPr>
              <a:t>O que é um programa?</a:t>
            </a:r>
            <a:r>
              <a:rPr lang="pt-BR" sz="3600" b="1" dirty="0">
                <a:latin typeface="Calibri" pitchFamily="34" charset="0"/>
              </a:rPr>
              <a:t>	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E31088C-3B56-47CD-8B0C-D2ABF115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3" y="1526396"/>
            <a:ext cx="625792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F120AF9-EB3B-4748-B323-64D1C23517F1}"/>
              </a:ext>
            </a:extLst>
          </p:cNvPr>
          <p:cNvSpPr/>
          <p:nvPr/>
        </p:nvSpPr>
        <p:spPr>
          <a:xfrm>
            <a:off x="1434694" y="5774863"/>
            <a:ext cx="2428871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Barros (2020).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C754C7-3208-434B-9134-C1106E05C8A9}"/>
              </a:ext>
            </a:extLst>
          </p:cNvPr>
          <p:cNvGrpSpPr/>
          <p:nvPr/>
        </p:nvGrpSpPr>
        <p:grpSpPr>
          <a:xfrm>
            <a:off x="6053267" y="1316899"/>
            <a:ext cx="5762892" cy="4286607"/>
            <a:chOff x="6053267" y="1316899"/>
            <a:chExt cx="5762892" cy="4286607"/>
          </a:xfrm>
        </p:grpSpPr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099B1184-C9D9-4FB0-A7A7-6581BFDE89CE}"/>
                </a:ext>
              </a:extLst>
            </p:cNvPr>
            <p:cNvSpPr/>
            <p:nvPr/>
          </p:nvSpPr>
          <p:spPr>
            <a:xfrm rot="20892437">
              <a:off x="6053267" y="1316899"/>
              <a:ext cx="5762892" cy="4286607"/>
            </a:xfrm>
            <a:prstGeom prst="cloudCallout">
              <a:avLst>
                <a:gd name="adj1" fmla="val -37112"/>
                <a:gd name="adj2" fmla="val -49425"/>
              </a:avLst>
            </a:prstGeom>
            <a:blipFill dpi="0" rotWithShape="1">
              <a:blip r:embed="rId3"/>
              <a:srcRect/>
              <a:stretch>
                <a:fillRect l="6000" t="11000" r="7000" b="7000"/>
              </a:stretch>
            </a:blipFill>
            <a:ln w="117475">
              <a:solidFill>
                <a:srgbClr val="FF37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C1EAAD-2E39-4F3F-A556-DEF07D27A66B}"/>
                </a:ext>
              </a:extLst>
            </p:cNvPr>
            <p:cNvSpPr txBox="1"/>
            <p:nvPr/>
          </p:nvSpPr>
          <p:spPr>
            <a:xfrm rot="20093463">
              <a:off x="8060674" y="1462464"/>
              <a:ext cx="3550602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 instruções </a:t>
              </a:r>
            </a:p>
            <a:p>
              <a:pPr algn="ctr"/>
              <a:r>
                <a:rPr lang="pt-BR" sz="2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são escritas numa </a:t>
              </a:r>
            </a:p>
            <a:p>
              <a:pPr algn="ctr"/>
              <a:r>
                <a:rPr lang="pt-BR" sz="2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linguagem </a:t>
              </a:r>
            </a:p>
            <a:p>
              <a:pPr algn="ctr"/>
              <a:r>
                <a:rPr lang="pt-BR" sz="2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 programação </a:t>
              </a:r>
            </a:p>
            <a:p>
              <a:pPr algn="ctr"/>
              <a:r>
                <a:rPr lang="pt-BR" sz="26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(por exemplo, C++)</a:t>
              </a:r>
              <a:endParaRPr lang="en-US" sz="2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12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6</a:t>
            </a:fld>
            <a:endParaRPr lang="pt-BR"/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6593657B-02EE-4135-8121-C2BD7A1AE79F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Compilador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1742559"/>
            <a:ext cx="5743492" cy="2740951"/>
          </a:xfrm>
          <a:prstGeom prst="rect">
            <a:avLst/>
          </a:prstGeom>
          <a:ln w="38100"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tângulo 15"/>
          <p:cNvSpPr/>
          <p:nvPr/>
        </p:nvSpPr>
        <p:spPr>
          <a:xfrm>
            <a:off x="5996734" y="4527572"/>
            <a:ext cx="59037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900" dirty="0"/>
              <a:t>Fonte: </a:t>
            </a:r>
            <a:r>
              <a:rPr lang="pt-BR" sz="900" dirty="0">
                <a:hlinkClick r:id="rId3"/>
              </a:rPr>
              <a:t>https://www.codigosinformaticos.com/cuales-son-los-compiladores-mas-utilizados-en-el-mundo/</a:t>
            </a:r>
            <a:endParaRPr lang="pt-BR" sz="900" dirty="0"/>
          </a:p>
        </p:txBody>
      </p:sp>
      <p:sp>
        <p:nvSpPr>
          <p:cNvPr id="19" name="Retângulo 18"/>
          <p:cNvSpPr/>
          <p:nvPr/>
        </p:nvSpPr>
        <p:spPr>
          <a:xfrm>
            <a:off x="160521" y="941975"/>
            <a:ext cx="57307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>
                <a:solidFill>
                  <a:srgbClr val="000000"/>
                </a:solidFill>
                <a:latin typeface="Roboto"/>
              </a:rPr>
              <a:t>Compiladores fazem a ação de </a:t>
            </a:r>
            <a:r>
              <a:rPr lang="pt-BR" sz="2200" b="1" dirty="0">
                <a:solidFill>
                  <a:srgbClr val="0070C0"/>
                </a:solidFill>
                <a:latin typeface="Roboto"/>
              </a:rPr>
              <a:t>compilar</a:t>
            </a:r>
            <a:r>
              <a:rPr lang="pt-BR" sz="2200" dirty="0">
                <a:solidFill>
                  <a:srgbClr val="000000"/>
                </a:solidFill>
                <a:latin typeface="Roboto"/>
              </a:rPr>
              <a:t> um código C++ e construir os programas para serem executados no computador.</a:t>
            </a:r>
          </a:p>
          <a:p>
            <a:pPr lvl="0" algn="just"/>
            <a:r>
              <a:rPr lang="pt-BR" altLang="pt-BR" sz="2200" dirty="0">
                <a:solidFill>
                  <a:srgbClr val="000000"/>
                </a:solidFill>
                <a:latin typeface="Roboto"/>
              </a:rPr>
              <a:t>Os computadores entendem apenas conjuntos de instruções feitas de 1 e 0. Essa linguagem de computador é apropriadamente chamada </a:t>
            </a:r>
            <a:r>
              <a:rPr lang="pt-BR" altLang="pt-BR" sz="2200" i="1" dirty="0">
                <a:solidFill>
                  <a:srgbClr val="000000"/>
                </a:solidFill>
                <a:latin typeface="Roboto"/>
              </a:rPr>
              <a:t>de linguagem de máquina, ou linguagem binária.</a:t>
            </a:r>
            <a:br>
              <a:rPr lang="pt-BR" altLang="pt-BR" sz="2200" dirty="0">
                <a:latin typeface="Arial" panose="020B0604020202020204" pitchFamily="34" charset="0"/>
              </a:rPr>
            </a:br>
            <a:r>
              <a:rPr lang="pt-BR" altLang="pt-BR" sz="2200" dirty="0">
                <a:solidFill>
                  <a:srgbClr val="000000"/>
                </a:solidFill>
                <a:latin typeface="Roboto"/>
              </a:rPr>
              <a:t>Mas programar um computador diretamente em linguagem de máquina usando apenas 1 e 0 é muito tedioso e propenso a erros. </a:t>
            </a:r>
            <a:endParaRPr lang="pt-BR" sz="22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855590" y="6400412"/>
            <a:ext cx="635901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o Explicativo Retangular com Cantos Arredondados 27"/>
          <p:cNvSpPr/>
          <p:nvPr/>
        </p:nvSpPr>
        <p:spPr>
          <a:xfrm>
            <a:off x="6126815" y="901148"/>
            <a:ext cx="5773637" cy="702366"/>
          </a:xfrm>
          <a:prstGeom prst="wedgeRoundRectCallout">
            <a:avLst>
              <a:gd name="adj1" fmla="val -55148"/>
              <a:gd name="adj2" fmla="val -30802"/>
              <a:gd name="adj3" fmla="val 16667"/>
            </a:avLst>
          </a:prstGeom>
          <a:ln w="3810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>
                <a:solidFill>
                  <a:srgbClr val="000000"/>
                </a:solidFill>
                <a:latin typeface="Roboto"/>
              </a:rPr>
              <a:t>Compilar significa </a:t>
            </a:r>
            <a:r>
              <a:rPr lang="pt-BR" sz="1400" b="1" dirty="0"/>
              <a:t>traduzir uma programa escrito em uma linguagem de programação para formato no qual o computador entenda!</a:t>
            </a:r>
            <a:endParaRPr lang="pt-BR" sz="1400" dirty="0"/>
          </a:p>
        </p:txBody>
      </p:sp>
      <p:sp>
        <p:nvSpPr>
          <p:cNvPr id="3" name="Retângulo 2"/>
          <p:cNvSpPr/>
          <p:nvPr/>
        </p:nvSpPr>
        <p:spPr>
          <a:xfrm>
            <a:off x="147610" y="4843901"/>
            <a:ext cx="11839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pt-BR" altLang="pt-BR" sz="2400" dirty="0">
                <a:solidFill>
                  <a:srgbClr val="000000"/>
                </a:solidFill>
                <a:latin typeface="Roboto"/>
              </a:rPr>
              <a:t>Para facilitar a programação, foram desenvolvidas linguagens de alto nível. </a:t>
            </a:r>
          </a:p>
          <a:p>
            <a:pPr lvl="0" algn="just"/>
            <a:r>
              <a:rPr lang="pt-BR" altLang="pt-BR" sz="2400" dirty="0">
                <a:solidFill>
                  <a:srgbClr val="000000"/>
                </a:solidFill>
                <a:latin typeface="Roboto"/>
              </a:rPr>
              <a:t>Programas de alto nível também tornam mais fácil para os programadores inspecionarem e entenderem os programas uns dos outros.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5918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7</a:t>
            </a:fld>
            <a:endParaRPr lang="pt-BR"/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6593657B-02EE-4135-8121-C2BD7A1AE79F}"/>
              </a:ext>
            </a:extLst>
          </p:cNvPr>
          <p:cNvSpPr txBox="1">
            <a:spLocks/>
          </p:cNvSpPr>
          <p:nvPr/>
        </p:nvSpPr>
        <p:spPr>
          <a:xfrm>
            <a:off x="2078182" y="1"/>
            <a:ext cx="9822270" cy="82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Interpretador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855590" y="6400412"/>
            <a:ext cx="635901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824C94-BA84-5329-D830-D84323E6CFA8}"/>
              </a:ext>
            </a:extLst>
          </p:cNvPr>
          <p:cNvSpPr txBox="1"/>
          <p:nvPr/>
        </p:nvSpPr>
        <p:spPr>
          <a:xfrm>
            <a:off x="4355432" y="838891"/>
            <a:ext cx="754502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000000"/>
                </a:solidFill>
                <a:effectLst/>
              </a:rPr>
              <a:t>**Linguagens interpretadas**</a:t>
            </a:r>
            <a:endParaRPr lang="pt-BR" sz="1600" b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Os interpretadores passam por um programa linha por linha e executam cada comando</a:t>
            </a:r>
            <a:r>
              <a:rPr lang="pt-BR" sz="1400" b="0" dirty="0">
                <a:solidFill>
                  <a:srgbClr val="000000"/>
                </a:solidFill>
                <a:effectLst/>
              </a:rPr>
              <a:t>. Aqui, se o autor decidir que quer usar um tipo diferente de óleo de oliva, só precisaria remover o antigo e adicionar o novo. Seu amigo tradutor poderia informar isso a você quando a mudança acontecesse.</a:t>
            </a:r>
            <a:br>
              <a:rPr lang="pt-BR" sz="1400" b="0" dirty="0">
                <a:solidFill>
                  <a:srgbClr val="000000"/>
                </a:solidFill>
                <a:effectLst/>
              </a:rPr>
            </a:br>
            <a:r>
              <a:rPr lang="pt-BR" sz="1400" b="0" dirty="0">
                <a:solidFill>
                  <a:srgbClr val="000000"/>
                </a:solidFill>
                <a:effectLst/>
              </a:rPr>
              <a:t>Linguagens interpretadas, antigamente, eram significativamente mais lentas do que as linguagens compiladas. Porém, com o desenvolvimento da compilação </a:t>
            </a:r>
            <a:r>
              <a:rPr lang="pt-BR" sz="1400" b="0" dirty="0" err="1">
                <a:solidFill>
                  <a:srgbClr val="000000"/>
                </a:solidFill>
                <a:effectLst/>
              </a:rPr>
              <a:t>just</a:t>
            </a:r>
            <a:r>
              <a:rPr lang="pt-BR" sz="1400" b="0" dirty="0">
                <a:solidFill>
                  <a:srgbClr val="000000"/>
                </a:solidFill>
                <a:effectLst/>
              </a:rPr>
              <a:t>-</a:t>
            </a:r>
            <a:r>
              <a:rPr lang="pt-BR" sz="1400" b="0" dirty="0" err="1">
                <a:solidFill>
                  <a:srgbClr val="000000"/>
                </a:solidFill>
                <a:effectLst/>
              </a:rPr>
              <a:t>in-time</a:t>
            </a:r>
            <a:r>
              <a:rPr lang="pt-BR" sz="1400" b="0" dirty="0">
                <a:solidFill>
                  <a:srgbClr val="000000"/>
                </a:solidFill>
                <a:effectLst/>
              </a:rPr>
              <a:t>, essa distância vem diminuindo. </a:t>
            </a:r>
            <a:r>
              <a:rPr lang="pt-BR" sz="1400" b="1" dirty="0">
                <a:solidFill>
                  <a:srgbClr val="000000"/>
                </a:solidFill>
                <a:effectLst/>
              </a:rPr>
              <a:t>Exemplos de </a:t>
            </a:r>
            <a:r>
              <a:rPr lang="pt-BR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linguagens interpretadas </a:t>
            </a:r>
            <a:r>
              <a:rPr lang="pt-BR" sz="1400" b="1" dirty="0">
                <a:solidFill>
                  <a:srgbClr val="000000"/>
                </a:solidFill>
                <a:effectLst/>
              </a:rPr>
              <a:t>comuns</a:t>
            </a:r>
            <a:r>
              <a:rPr lang="pt-BR" sz="1400" b="0" dirty="0">
                <a:solidFill>
                  <a:srgbClr val="000000"/>
                </a:solidFill>
                <a:effectLst/>
              </a:rPr>
              <a:t> são o PHP, o Ruby, o </a:t>
            </a:r>
            <a:r>
              <a:rPr lang="pt-BR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Python</a:t>
            </a:r>
            <a:r>
              <a:rPr lang="pt-BR" sz="1400" b="0" dirty="0">
                <a:solidFill>
                  <a:srgbClr val="000000"/>
                </a:solidFill>
                <a:effectLst/>
              </a:rPr>
              <a:t> e o </a:t>
            </a:r>
            <a:r>
              <a:rPr lang="pt-BR" sz="1400" b="0" dirty="0" err="1">
                <a:solidFill>
                  <a:srgbClr val="000000"/>
                </a:solidFill>
                <a:effectLst/>
              </a:rPr>
              <a:t>JavaScript</a:t>
            </a:r>
            <a:r>
              <a:rPr lang="pt-BR" sz="1400" b="0" dirty="0">
                <a:solidFill>
                  <a:srgbClr val="000000"/>
                </a:solidFill>
                <a:effectLst/>
              </a:rPr>
              <a:t>. Um pequeno detalhe. A maioria das linguagens de programação pode ter implementações compiladas e interpretadas – a linguagem em si não é necessariamente compilada ou interpretada. Porém, para fins de simplicidade, elas são normalmente referidas deste modo.</a:t>
            </a:r>
            <a:br>
              <a:rPr lang="pt-BR" sz="1400" b="0" dirty="0">
                <a:solidFill>
                  <a:srgbClr val="000000"/>
                </a:solidFill>
                <a:effectLst/>
              </a:rPr>
            </a:br>
            <a:r>
              <a:rPr lang="pt-BR" sz="1400" b="0" dirty="0">
                <a:solidFill>
                  <a:srgbClr val="000000"/>
                </a:solidFill>
                <a:effectLst/>
              </a:rPr>
              <a:t>Python, por exemplo, pode ser executado como um programa compilado ou como uma linguagem interpretada em modo interativo. Por outro lado, a maioria das ferramentas de linha de comando, ou </a:t>
            </a:r>
            <a:r>
              <a:rPr lang="pt-BR" sz="1400" b="0" dirty="0" err="1">
                <a:solidFill>
                  <a:srgbClr val="000000"/>
                </a:solidFill>
                <a:effectLst/>
              </a:rPr>
              <a:t>CLIs</a:t>
            </a:r>
            <a:r>
              <a:rPr lang="pt-BR" sz="1400" b="0" dirty="0">
                <a:solidFill>
                  <a:srgbClr val="000000"/>
                </a:solidFill>
                <a:effectLst/>
              </a:rPr>
              <a:t>, e </a:t>
            </a:r>
            <a:r>
              <a:rPr lang="pt-BR" sz="1400" b="0" dirty="0" err="1">
                <a:solidFill>
                  <a:srgbClr val="000000"/>
                </a:solidFill>
                <a:effectLst/>
              </a:rPr>
              <a:t>shells</a:t>
            </a:r>
            <a:r>
              <a:rPr lang="pt-BR" sz="1400" b="0" dirty="0">
                <a:solidFill>
                  <a:srgbClr val="000000"/>
                </a:solidFill>
                <a:effectLst/>
              </a:rPr>
              <a:t> podem, em teoria, ser classificadas como linguagens interpretadas.</a:t>
            </a: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8D0F496-6370-0762-E215-8B5AF86732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6"/>
          <a:stretch/>
        </p:blipFill>
        <p:spPr>
          <a:xfrm>
            <a:off x="145773" y="901149"/>
            <a:ext cx="4209659" cy="2821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9909C4E-CDEC-F5A4-FDFE-C34AA4D15B78}"/>
              </a:ext>
            </a:extLst>
          </p:cNvPr>
          <p:cNvSpPr txBox="1"/>
          <p:nvPr/>
        </p:nvSpPr>
        <p:spPr>
          <a:xfrm>
            <a:off x="133741" y="3781521"/>
            <a:ext cx="422169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 b="1" dirty="0">
                <a:solidFill>
                  <a:srgbClr val="00B050"/>
                </a:solidFill>
                <a:effectLst/>
              </a:rPr>
              <a:t>Vantagens das linguagens compiladas</a:t>
            </a:r>
          </a:p>
          <a:p>
            <a:pPr algn="just"/>
            <a:r>
              <a:rPr lang="pt-BR" sz="1400" b="0" dirty="0">
                <a:solidFill>
                  <a:srgbClr val="000000"/>
                </a:solidFill>
                <a:effectLst/>
              </a:rPr>
              <a:t>Os programas compilados em código de máquina nativo tendem a ser mais rápidos que o código interpretado. Isso ocorre porque o processo de traduzir o código em tempo de execução aumenta o tempo do processo, podendo fazer com que o programa seja, em geral, mais lento.</a:t>
            </a:r>
            <a:br>
              <a:rPr lang="pt-BR" sz="1400" b="1" dirty="0">
                <a:solidFill>
                  <a:srgbClr val="7030A0"/>
                </a:solidFill>
                <a:effectLst/>
              </a:rPr>
            </a:br>
            <a:r>
              <a:rPr lang="pt-BR" sz="1400" b="1" dirty="0">
                <a:solidFill>
                  <a:srgbClr val="7030A0"/>
                </a:solidFill>
                <a:effectLst/>
              </a:rPr>
              <a:t>Desvantagens das linguagens compiladas</a:t>
            </a:r>
            <a:br>
              <a:rPr lang="pt-BR" sz="1400" b="0" dirty="0">
                <a:solidFill>
                  <a:srgbClr val="000000"/>
                </a:solidFill>
                <a:effectLst/>
              </a:rPr>
            </a:br>
            <a:r>
              <a:rPr lang="pt-BR" sz="1400" b="0" dirty="0">
                <a:solidFill>
                  <a:srgbClr val="000000"/>
                </a:solidFill>
                <a:effectLst/>
              </a:rPr>
              <a:t>Tempo adicional necessário para concluir toda a etapa de compilação antes dos testes Dependência da plataforma do código binário gerado</a:t>
            </a:r>
            <a:endParaRPr lang="pt-BR" sz="1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B98BDF-3F68-AE62-DB85-1F948E197096}"/>
              </a:ext>
            </a:extLst>
          </p:cNvPr>
          <p:cNvSpPr txBox="1"/>
          <p:nvPr/>
        </p:nvSpPr>
        <p:spPr>
          <a:xfrm>
            <a:off x="4391524" y="3749283"/>
            <a:ext cx="75089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0" dirty="0">
                <a:solidFill>
                  <a:srgbClr val="00B050"/>
                </a:solidFill>
                <a:effectLst/>
              </a:rPr>
              <a:t>Vantagens das linguagens interpretadas</a:t>
            </a:r>
          </a:p>
          <a:p>
            <a:pPr algn="just"/>
            <a:r>
              <a:rPr lang="pt-BR" sz="1800" b="0" dirty="0">
                <a:solidFill>
                  <a:srgbClr val="000000"/>
                </a:solidFill>
                <a:effectLst/>
              </a:rPr>
              <a:t>As </a:t>
            </a:r>
            <a:r>
              <a:rPr lang="pt-BR" sz="1800" b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linguagens interpretadas tendem a ser mais flexíveis</a:t>
            </a:r>
            <a:r>
              <a:rPr lang="pt-BR" sz="1800" b="0" dirty="0">
                <a:solidFill>
                  <a:srgbClr val="000000"/>
                </a:solidFill>
                <a:effectLst/>
              </a:rPr>
              <a:t>, geralmente oferecendo recursos como digitação dinâmica e tamanho reduzido de programa. Além disso, como os interpretadores executam o código fonte do programa por conta própria, o código não depende da plataforma.</a:t>
            </a:r>
            <a:br>
              <a:rPr lang="pt-BR" sz="1800" b="0" dirty="0">
                <a:solidFill>
                  <a:srgbClr val="7030A0"/>
                </a:solidFill>
                <a:effectLst/>
              </a:rPr>
            </a:br>
            <a:endParaRPr lang="pt-BR" sz="1800" b="0" dirty="0">
              <a:solidFill>
                <a:srgbClr val="7030A0"/>
              </a:solidFill>
              <a:effectLst/>
            </a:endParaRPr>
          </a:p>
          <a:p>
            <a:pPr algn="just"/>
            <a:r>
              <a:rPr lang="pt-BR" sz="1800" b="0" dirty="0">
                <a:solidFill>
                  <a:srgbClr val="7030A0"/>
                </a:solidFill>
                <a:effectLst/>
              </a:rPr>
              <a:t>Desvantagens das linguagens interpretadas</a:t>
            </a:r>
          </a:p>
          <a:p>
            <a:pPr algn="just"/>
            <a:r>
              <a:rPr lang="pt-BR" sz="1800" b="0" dirty="0">
                <a:solidFill>
                  <a:srgbClr val="000000"/>
                </a:solidFill>
                <a:effectLst/>
              </a:rPr>
              <a:t>A desvantagem mais notável é a velocidade típica de execução em comparação com as linguagens compiladas.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6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8B7BD91-E422-4F8D-B52B-819BEC7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Por que aprender Python?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8</a:t>
            </a:fld>
            <a:endParaRPr lang="pt-BR" dirty="0"/>
          </a:p>
        </p:txBody>
      </p:sp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891E53A-1477-4340-BA7C-8F37CC69A3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9460" r="52541" b="3525"/>
          <a:stretch/>
        </p:blipFill>
        <p:spPr>
          <a:xfrm>
            <a:off x="229848" y="856829"/>
            <a:ext cx="3110464" cy="23226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753879-3FBA-4302-ADAA-F2C0593D3B43}"/>
              </a:ext>
            </a:extLst>
          </p:cNvPr>
          <p:cNvSpPr txBox="1"/>
          <p:nvPr/>
        </p:nvSpPr>
        <p:spPr>
          <a:xfrm>
            <a:off x="3381691" y="604387"/>
            <a:ext cx="8578500" cy="576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Linguagem mais utilizada </a:t>
            </a:r>
            <a:r>
              <a:rPr lang="pt-BR" dirty="0"/>
              <a:t>hoje globalmente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Fácil</a:t>
            </a:r>
            <a:r>
              <a:rPr lang="pt-BR" dirty="0"/>
              <a:t> de aprender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pt-BR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 pitchFamily="2" charset="0"/>
              </a:rPr>
              <a:t>Interoperabilidade</a:t>
            </a:r>
            <a:r>
              <a:rPr lang="pt-BR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(comunica-se de forma transparente com outras linguagens: </a:t>
            </a:r>
            <a:r>
              <a:rPr lang="pt-BR" b="0" i="0" dirty="0">
                <a:solidFill>
                  <a:srgbClr val="000000"/>
                </a:solidFill>
                <a:effectLst/>
                <a:latin typeface="proxima_novaregular"/>
              </a:rPr>
              <a:t>Java, .NET e bibliotecas C/C ++);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00"/>
                </a:solidFill>
                <a:latin typeface="proxima_novaregular"/>
              </a:rPr>
              <a:t>Permite </a:t>
            </a:r>
            <a:r>
              <a:rPr lang="pt-BR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_novaregular"/>
              </a:rPr>
              <a:t>integração e desenvolvimento web</a:t>
            </a:r>
            <a:r>
              <a:rPr lang="pt-BR" dirty="0">
                <a:solidFill>
                  <a:srgbClr val="000000"/>
                </a:solidFill>
                <a:latin typeface="proxima_novaregular"/>
              </a:rPr>
              <a:t>;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proxima_novaregular"/>
              </a:rPr>
              <a:t>Tem muitos recursos e </a:t>
            </a:r>
            <a:r>
              <a:rPr lang="pt-BR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_novaregular"/>
              </a:rPr>
              <a:t>bibliotecas para visualização de dados;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000000"/>
                </a:solidFill>
                <a:effectLst/>
                <a:latin typeface="proxima_novaregular"/>
              </a:rPr>
              <a:t> </a:t>
            </a:r>
            <a:r>
              <a:rPr lang="pt-BR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_novaregular"/>
              </a:rPr>
              <a:t>Interpreta scripts </a:t>
            </a:r>
            <a:r>
              <a:rPr lang="pt-BR" b="0" i="0" dirty="0">
                <a:solidFill>
                  <a:srgbClr val="000000"/>
                </a:solidFill>
                <a:effectLst/>
                <a:latin typeface="proxima_novaregular"/>
              </a:rPr>
              <a:t>(não requer compilação já que </a:t>
            </a:r>
            <a:r>
              <a:rPr lang="pt-BR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xima_novaregular"/>
              </a:rPr>
              <a:t>interpreta o código diretamente</a:t>
            </a:r>
            <a:r>
              <a:rPr lang="pt-BR" b="0" i="0" dirty="0">
                <a:solidFill>
                  <a:srgbClr val="000000"/>
                </a:solidFill>
                <a:effectLst/>
                <a:latin typeface="proxima_novaregular"/>
              </a:rPr>
              <a:t>);</a:t>
            </a:r>
          </a:p>
        </p:txBody>
      </p:sp>
      <p:pic>
        <p:nvPicPr>
          <p:cNvPr id="13" name="Picture 12" descr="Tabl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85DB09E-DD30-407C-B70A-B3E06F8EF6A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0" y="3311955"/>
            <a:ext cx="3115671" cy="31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1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145773" y="781879"/>
            <a:ext cx="11754679" cy="39757"/>
          </a:xfrm>
          <a:prstGeom prst="line">
            <a:avLst/>
          </a:prstGeom>
          <a:ln w="101600" cmpd="thickThin">
            <a:solidFill>
              <a:srgbClr val="C00000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8B7BD91-E422-4F8D-B52B-819BEC7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2" y="1"/>
            <a:ext cx="9822270" cy="8216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Um resumo sobre Python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C23671-F1DD-42DC-AEF6-AE4A96E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DCD1-6F90-4B2D-AAA6-C706C4E81A66}" type="datetime12">
              <a:rPr lang="pt-BR" smtClean="0"/>
              <a:t>8:35 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5594F-352B-4672-BD2D-8B494AC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D2BB212-1A55-4BB5-8DB0-A3E50911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8274-069B-4D30-8292-34E2E73AD3B3}" type="slidenum">
              <a:rPr lang="pt-BR" smtClean="0"/>
              <a:t>9</a:t>
            </a:fld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8139B24-E80D-4149-A187-FED174482083}"/>
              </a:ext>
            </a:extLst>
          </p:cNvPr>
          <p:cNvSpPr txBox="1"/>
          <p:nvPr/>
        </p:nvSpPr>
        <p:spPr>
          <a:xfrm>
            <a:off x="145771" y="923623"/>
            <a:ext cx="11754679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highlight>
                  <a:srgbClr val="FFFF00"/>
                </a:highlight>
              </a:rPr>
              <a:t>Python</a:t>
            </a:r>
            <a:r>
              <a:rPr lang="pt-BR" sz="2000" dirty="0"/>
              <a:t> é uma </a:t>
            </a:r>
            <a:r>
              <a:rPr lang="pt-BR" sz="2000" b="1" dirty="0">
                <a:highlight>
                  <a:srgbClr val="FFFF00"/>
                </a:highlight>
              </a:rPr>
              <a:t>linguagem de scripts</a:t>
            </a:r>
            <a:r>
              <a:rPr lang="pt-BR" sz="2000" b="1" dirty="0"/>
              <a:t> </a:t>
            </a:r>
            <a:r>
              <a:rPr lang="pt-BR" sz="2000" dirty="0"/>
              <a:t>que permite executar e testar um código imediatamente depois de escrevê-lo, facilitando bastante as atualizações. Em outras palavras, linguagens de script são linguagens interpretadas. O </a:t>
            </a:r>
            <a:r>
              <a:rPr lang="pt-BR" sz="2000" b="1" dirty="0"/>
              <a:t>interpretador executa o programa apenas traduzindo comandos em uma série de uma ou mais sub-rotina</a:t>
            </a:r>
            <a:r>
              <a:rPr lang="pt-BR" sz="2000" dirty="0"/>
              <a:t>s que depois são traduzidas em outras linguagens.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Um script é uma </a:t>
            </a:r>
            <a:r>
              <a:rPr lang="pt-BR" sz="2000" b="1" dirty="0"/>
              <a:t>coleção de comandos em um arquivo </a:t>
            </a:r>
            <a:r>
              <a:rPr lang="pt-BR" sz="2000" dirty="0"/>
              <a:t>projetada </a:t>
            </a:r>
            <a:r>
              <a:rPr lang="pt-BR" sz="2000" b="1" dirty="0"/>
              <a:t>para ser executada como um prog</a:t>
            </a:r>
            <a:r>
              <a:rPr lang="pt-BR" sz="2000" dirty="0"/>
              <a:t>rama e não pelo processador do computador, como acontece com linguagens compiladas. </a:t>
            </a:r>
            <a:r>
              <a:rPr lang="pt-BR" sz="2000" b="1" dirty="0"/>
              <a:t>O arquivo pode conter funções e módulos variáveis</a:t>
            </a:r>
            <a:r>
              <a:rPr lang="pt-BR" sz="2000" dirty="0"/>
              <a:t>, mas </a:t>
            </a:r>
            <a:r>
              <a:rPr lang="pt-BR" sz="2000" b="1" dirty="0">
                <a:highlight>
                  <a:srgbClr val="FFFF00"/>
                </a:highlight>
              </a:rPr>
              <a:t>a ideia central é que ele possa rodar e cumprir uma tarefa específica a partir de uma linha de comando.</a:t>
            </a:r>
            <a:r>
              <a:rPr lang="pt-BR" sz="2000" dirty="0"/>
              <a:t> Um exemplo clássico disso são as linguagens para prompts de comando, como no arquivo batch Windows.</a:t>
            </a:r>
          </a:p>
          <a:p>
            <a:pPr algn="just">
              <a:lnSpc>
                <a:spcPct val="150000"/>
              </a:lnSpc>
            </a:pPr>
            <a:r>
              <a:rPr lang="pt-BR" sz="2000" dirty="0"/>
              <a:t>Em geral, é mais rápido e fácil programar usando uma linguagem de script do que uma mais estruturada e compilada, como C ou C++.</a:t>
            </a:r>
          </a:p>
        </p:txBody>
      </p:sp>
    </p:spTree>
    <p:extLst>
      <p:ext uri="{BB962C8B-B14F-4D97-AF65-F5344CB8AC3E}">
        <p14:creationId xmlns:p14="http://schemas.microsoft.com/office/powerpoint/2010/main" val="472712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3673</Words>
  <Application>Microsoft Office PowerPoint</Application>
  <PresentationFormat>Widescreen</PresentationFormat>
  <Paragraphs>407</Paragraphs>
  <Slides>38</Slides>
  <Notes>2</Notes>
  <HiddenSlides>0</HiddenSlides>
  <MMClips>2</MMClips>
  <ScaleCrop>false</ScaleCrop>
  <HeadingPairs>
    <vt:vector size="6" baseType="variant">
      <vt:variant>
        <vt:lpstr>Fontes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54" baseType="lpstr">
      <vt:lpstr>Arial</vt:lpstr>
      <vt:lpstr>Arial</vt:lpstr>
      <vt:lpstr>Arial Black</vt:lpstr>
      <vt:lpstr>Calibri</vt:lpstr>
      <vt:lpstr>Calibri Light</vt:lpstr>
      <vt:lpstr>Cambria Math</vt:lpstr>
      <vt:lpstr>Courier New</vt:lpstr>
      <vt:lpstr>Open Sans</vt:lpstr>
      <vt:lpstr>Poppins</vt:lpstr>
      <vt:lpstr>proxima_novaregular</vt:lpstr>
      <vt:lpstr>Roboto</vt:lpstr>
      <vt:lpstr>TimesNewRoman</vt:lpstr>
      <vt:lpstr>TimesNewRoman,Italic</vt:lpstr>
      <vt:lpstr>var(--colab-chrome-font-family)</vt:lpstr>
      <vt:lpstr>Wingdings</vt:lpstr>
      <vt:lpstr>Tema do Office</vt:lpstr>
      <vt:lpstr>Apresentação do PowerPoint</vt:lpstr>
      <vt:lpstr>Propósito desta Aula!</vt:lpstr>
      <vt:lpstr>Propósito da Componente LP</vt:lpstr>
      <vt:lpstr>DEFINIÇÃO</vt:lpstr>
      <vt:lpstr>Aula Introdução!</vt:lpstr>
      <vt:lpstr>Apresentação do PowerPoint</vt:lpstr>
      <vt:lpstr>Apresentação do PowerPoint</vt:lpstr>
      <vt:lpstr>Por que aprender Python?</vt:lpstr>
      <vt:lpstr>Um resumo sobre Python</vt:lpstr>
      <vt:lpstr>Principais interpretadores PYTHON</vt:lpstr>
      <vt:lpstr>Apresentação do PowerPoint</vt:lpstr>
      <vt:lpstr>Introdução ao Google Colab</vt:lpstr>
      <vt:lpstr>ASSISTA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Você aprendeu o que é um Sistema!</vt:lpstr>
      <vt:lpstr>Processando um programa</vt:lpstr>
      <vt:lpstr>INSERINDO COMENTÁRIOS</vt:lpstr>
      <vt:lpstr>EXEMPLO 02</vt:lpstr>
      <vt:lpstr>EXEMPLO 03</vt:lpstr>
      <vt:lpstr>EXEMPLO 03</vt:lpstr>
      <vt:lpstr>VAMOS PRATICAR! Crie programas Python para: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MASSAKI DE OLIVEIRA IGARASHI</dc:creator>
  <cp:lastModifiedBy>Massaki Igarashi</cp:lastModifiedBy>
  <cp:revision>336</cp:revision>
  <cp:lastPrinted>2020-08-16T10:49:23Z</cp:lastPrinted>
  <dcterms:created xsi:type="dcterms:W3CDTF">2017-01-09T20:15:03Z</dcterms:created>
  <dcterms:modified xsi:type="dcterms:W3CDTF">2025-09-20T11:38:26Z</dcterms:modified>
</cp:coreProperties>
</file>