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1.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4"/>
  </p:sldMasterIdLst>
  <p:notesMasterIdLst>
    <p:notesMasterId r:id="rId17"/>
  </p:notes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1E99E6-C479-454A-83EA-F675C29A2F84}" v="95" dt="2025-03-17T02:43:39.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3969" autoAdjust="0"/>
  </p:normalViewPr>
  <p:slideViewPr>
    <p:cSldViewPr snapToGrid="0">
      <p:cViewPr varScale="1">
        <p:scale>
          <a:sx n="64" d="100"/>
          <a:sy n="64" d="100"/>
        </p:scale>
        <p:origin x="114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05.174"/>
    </inkml:context>
    <inkml:brush xml:id="br0">
      <inkml:brushProperty name="width" value="0.05" units="cm"/>
      <inkml:brushProperty name="height" value="0.05" units="cm"/>
      <inkml:brushProperty name="color" value="#CC0066"/>
    </inkml:brush>
  </inkml:definitions>
  <inkml:trace contextRef="#ctx0" brushRef="#br0">1094 0 24575,'-75'0'0,"0"4"0,-114 18 0,142-13 0,27-7 0,-1 1 0,1 2 0,0 0 0,0 1 0,0 0 0,1 2 0,0 0 0,-24 16 0,14-5 0,2 1 0,0 1 0,2 2 0,-45 49 0,60-59 0,-1 1 0,2 0 0,0 0 0,1 1 0,0 0 0,1 1 0,1-1 0,1 1 0,-5 22 0,-5 15 0,9-34 0,1 0 0,0 1 0,-1 24 0,6-38 0,-1 0 0,2 0 0,-1-1 0,1 1 0,-1 0 0,2 0 0,-1 0 0,1 0 0,0-1 0,0 1 0,0-1 0,1 1 0,0-1 0,0 0 0,4 5 0,13 12 0,1-2 0,1 0 0,1-1 0,0-2 0,51 30 0,-25-17 0,48 26 0,-62-38 0,-2 1 0,50 39 0,-52-32 0,54 59 0,-73-71 0,-1 0 0,-1 1 0,0 0 0,-1 1 0,-1 0 0,12 32 0,46 107 0,2 6 0,-58-135 0,-7-19 0,0 0 0,-1-1 0,1 1 0,-1 0 0,-1 0 0,1 8 0,-2-13 0,0 0 0,0-1 0,0 1 0,0 0 0,-1 0 0,1 0 0,-1 0 0,1-1 0,-1 1 0,0 0 0,0 0 0,1-1 0,-1 1 0,0 0 0,-1-1 0,1 1 0,0-1 0,0 0 0,-1 1 0,1-1 0,-1 0 0,1 0 0,-1 0 0,1 0 0,-1 0 0,0 0 0,-3 1 0,-28 11 0,-1-2 0,-56 11 0,48-12 0,-57 20 0,-23 9 0,78-27 0,0 3 0,-49 23 0,80-32 0,0 1 0,1 1 0,0 0 0,1 0 0,-1 1 0,2 1 0,-1 0 0,1 0 0,1 1 0,0 0 0,-9 16 0,14-19 0,-1 0 0,1 0 0,-1 0 0,-1-1 0,0 1 0,0-1 0,0-1 0,0 1 0,-1-1 0,-1 0 0,1-1 0,-1 1 0,1-1 0,-12 4 0,-2 1-227,0-2-1,-1-1 1,1 0-1,-1-2 1,-34 4-1,22-6-6598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3:56.822"/>
    </inkml:context>
    <inkml:brush xml:id="br0">
      <inkml:brushProperty name="width" value="0.05" units="cm"/>
      <inkml:brushProperty name="height" value="0.05" units="cm"/>
      <inkml:brushProperty name="color" value="#004F8B"/>
    </inkml:brush>
  </inkml:definitions>
  <inkml:trace contextRef="#ctx0" brushRef="#br0">0 370 24575,'808'0'0,"-742"4"0,0 3 0,119 28 0,-31-4 0,-15-6 0,349 41 0,-253-45 0,27 2 0,-7 3 0,-112-8 0,-18-3 0,156 11 0,26-7 0,3 0 0,742 66 0,-116-4 0,487 26 0,-1229-76 0,-103-14 0,0-5 0,104 2 0,-160-13 0,-1 2 0,51 12 0,42 3 0,-80-16 0,-5-1 0,82 15 0,-31 5 0,-37-6 0,1-3 0,0-3 0,61 3 0,-99-11 0,1 1 0,29 8 0,5 1 0,-50-11 0,-1 0 0,0 0 0,1 0 0,-1 0 0,0-1 0,1 1 0,-1-1 0,0 0 0,0 0 0,0 0 0,0 0 0,0-1 0,0 1 0,0-1 0,0 0 0,0 0 0,0 0 0,-1 0 0,1 0 0,-1 0 0,0-1 0,0 1 0,0-1 0,0 0 0,0 0 0,0 1 0,-1-1 0,1 0 0,-1-1 0,1-3 0,5-11 0,-1-1 0,-1 0 0,5-38 0,-7 38 0,12-63 0,-6 40 0,-2 0 0,2-55 0,-7 67 0,2 1 0,11-47 0,-8 44 0,6-57 0,-12 75 0,0 1 0,0-1 0,2 1 0,0-1 0,6-17 0,-8 27 0,1 0 0,0 0 0,0 0 0,1 0 0,-1 0 0,1 1 0,0-1 0,0 1 0,0 0 0,0-1 0,1 2 0,-1-1 0,1 0 0,-1 1 0,1-1 0,0 1 0,0 0 0,0 0 0,0 1 0,7-2 0,11-1 0,0 1 0,1 0 0,0 2 0,44 4 0,23-2 0,-84-1 0,-1-1 0,0 1 0,0-2 0,0 1 0,0 0 0,0-1 0,0 0 0,-1 0 0,6-3 0,-9 5 0,0-1 0,0 0 0,0 0 0,0 1 0,0-1 0,0 0 0,0 0 0,0 0 0,0 0 0,0 0 0,-1 0 0,1 0 0,0 0 0,-1 0 0,1-1 0,-1 1 0,1 0 0,-1 0 0,0-1 0,1 1 0,-1 0 0,0 0 0,0-1 0,0 1 0,0 0 0,0-1 0,0 1 0,0 0 0,0 0 0,-1-1 0,1 1 0,0 0 0,-1 0 0,1-1 0,-1 1 0,0 0 0,1 0 0,-1 0 0,-1-2 0,-12-13 0,0 0 0,-1 1 0,-1 1 0,0 0 0,-1 1 0,-28-17 0,-6-5 0,3 3-682,-58-30-1,79 48-6143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3:58.999"/>
    </inkml:context>
    <inkml:brush xml:id="br0">
      <inkml:brushProperty name="width" value="0.05" units="cm"/>
      <inkml:brushProperty name="height" value="0.05" units="cm"/>
      <inkml:brushProperty name="color" value="#004F8B"/>
    </inkml:brush>
  </inkml:definitions>
  <inkml:trace contextRef="#ctx0" brushRef="#br0">200 0 24575,'0'7'0,"0"10"0,0 9 0,-7 0 0,-2 3 0,-8 3 0,-7 4 0,0 3 0,5 2 0,-3 2 0,3 0 0,5 0 0,4 0 0,-2-1 0,0 1 0,2-8-8191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5:09.998"/>
    </inkml:context>
    <inkml:brush xml:id="br0">
      <inkml:brushProperty name="width" value="0.05" units="cm"/>
      <inkml:brushProperty name="height" value="0.05" units="cm"/>
      <inkml:brushProperty name="color" value="#008C3A"/>
    </inkml:brush>
  </inkml:definitions>
  <inkml:trace contextRef="#ctx0" brushRef="#br0">0 0 24575,'4640'0'0,"-4310"22"0,-66-2 0,157 26 0,-185-14 0,-146-23 0,-27-4 0,0 3 0,75 19 0,90 46 0,45 11 0,-94-32 0,-102-28 0,0-3 0,151 21 0,-181-39 0,0 3 0,0 2 0,81 24 0,-105-23 0,-1 2 0,-1 0 0,21 15 0,-22-13 0,0-1 0,1-1 0,31 12 0,-43-20 0,35 13 0,68 13 0,-49-17 0,-8 0 0,1-3 0,64 2 0,-62-11 0,-30-1 0,-1 1 0,0 1 0,0 2 0,45 9 0,-33-2 0,0-2 0,1-2 0,54 1 0,124-9 0,-81-1 0,157 3-1365,-257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5:15.399"/>
    </inkml:context>
    <inkml:brush xml:id="br0">
      <inkml:brushProperty name="width" value="0.05" units="cm"/>
      <inkml:brushProperty name="height" value="0.05" units="cm"/>
      <inkml:brushProperty name="color" value="#008C3A"/>
    </inkml:brush>
  </inkml:definitions>
  <inkml:trace contextRef="#ctx0" brushRef="#br0">0 0 24144,'616'616'0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5:23.785"/>
    </inkml:context>
    <inkml:brush xml:id="br0">
      <inkml:brushProperty name="width" value="0.05" units="cm"/>
      <inkml:brushProperty name="height" value="0.05" units="cm"/>
      <inkml:brushProperty name="color" value="#008C3A"/>
    </inkml:brush>
  </inkml:definitions>
  <inkml:trace contextRef="#ctx0" brushRef="#br0">745 1 24575,'-3'0'0,"0"1"0,0 0 0,-1 0 0,1 0 0,0 0 0,0 1 0,0-1 0,-5 5 0,-17 6 0,-26 1 0,37-10 0,-1 0 0,1 1 0,0 1 0,0 1 0,-23 11 0,19-7 0,-1-1 0,0-1 0,-1-1 0,0-1 0,0 0 0,-24 2 0,26-5 0,1 0 0,-1 2 0,1 0 0,0 0 0,0 2 0,0 0 0,1 1 0,0 0 0,-15 12 0,-5 10-341,2 0 0,2 2-1,-31 39 1,45-47-6485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36:53.971"/>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0,'0'16491,"0"-16455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37:08.301"/>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0,'0'16218,"0"-16201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37:19.484"/>
    </inkml:context>
    <inkml:brush xml:id="br0">
      <inkml:brushProperty name="width" value="0.05" units="cm"/>
      <inkml:brushProperty name="height" value="0.05" units="cm"/>
      <inkml:brushProperty name="color" value="#008C3A"/>
      <inkml:brushProperty name="ignorePressure" value="1"/>
    </inkml:brush>
  </inkml:definitions>
  <inkml:trace contextRef="#ctx0" brushRef="#br0">1 0,'0'16067,"0"-16057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37:30.498"/>
    </inkml:context>
    <inkml:brush xml:id="br0">
      <inkml:brushProperty name="width" value="0.05" units="cm"/>
      <inkml:brushProperty name="height" value="0.05" units="cm"/>
      <inkml:brushProperty name="color" value="#008C3A"/>
      <inkml:brushProperty name="ignorePressure" value="1"/>
    </inkml:brush>
  </inkml:definitions>
  <inkml:trace contextRef="#ctx0" brushRef="#br0">0 0,'0'16446,"0"-16436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38:10.06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1 0,'3041'0,"-3032"0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06.025"/>
    </inkml:context>
    <inkml:brush xml:id="br0">
      <inkml:brushProperty name="width" value="0.05" units="cm"/>
      <inkml:brushProperty name="height" value="0.05" units="cm"/>
      <inkml:brushProperty name="color" value="#CC0066"/>
    </inkml:brush>
  </inkml:definitions>
  <inkml:trace contextRef="#ctx0" brushRef="#br0">0 282 24575,'0'-7'0,"0"-10"0,0-9 0,0-7 0,7 2 0,3-1 0,6 5 0,8 7 0,0-1 0,3 5 0,-4-4 0,3 2 0,-4 5-8191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40:46.222"/>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83,'2893'0,"-2828"-3,86-15,47-3,545 19,-356 5,341-3,-687-2,1-2,46-11,45-4,-125 18,-15 1,-8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40:52.668"/>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0 81 0,'6492'-81'0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7T02:41:55.448"/>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6568 1,'-6533'0,"6499"0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07.076"/>
    </inkml:context>
    <inkml:brush xml:id="br0">
      <inkml:brushProperty name="width" value="0.05" units="cm"/>
      <inkml:brushProperty name="height" value="0.05" units="cm"/>
      <inkml:brushProperty name="color" value="#CC0066"/>
    </inkml:brush>
  </inkml:definitions>
  <inkml:trace contextRef="#ctx0" brushRef="#br0">0 1 24575,'7'0'0,"10"0"0,9 0 0,7 0 0,5 0 0,4 0 0,1 0 0,2 0 0,-1 0 0,0 0 0,-1 0 0,0 0 0,0 0 0,0 0 0,-8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08.747"/>
    </inkml:context>
    <inkml:brush xml:id="br0">
      <inkml:brushProperty name="width" value="0.05" units="cm"/>
      <inkml:brushProperty name="height" value="0.05" units="cm"/>
      <inkml:brushProperty name="color" value="#CC0066"/>
    </inkml:brush>
  </inkml:definitions>
  <inkml:trace contextRef="#ctx0" brushRef="#br0">0 114 24575,'0'-7'0,"0"-9"0,0-10 0,0-7 0,0 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46.698"/>
    </inkml:context>
    <inkml:brush xml:id="br0">
      <inkml:brushProperty name="width" value="0.05" units="cm"/>
      <inkml:brushProperty name="height" value="0.05" units="cm"/>
      <inkml:brushProperty name="color" value="#CC0066"/>
    </inkml:brush>
  </inkml:definitions>
  <inkml:trace contextRef="#ctx0" brushRef="#br0">0 0 24575,'1943'0'-1365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49.241"/>
    </inkml:context>
    <inkml:brush xml:id="br0">
      <inkml:brushProperty name="width" value="0.05" units="cm"/>
      <inkml:brushProperty name="height" value="0.05" units="cm"/>
      <inkml:brushProperty name="color" value="#CC0066"/>
    </inkml:brush>
  </inkml:definitions>
  <inkml:trace contextRef="#ctx0" brushRef="#br0">0 0 24575,'7'5'0,"0"0"0,1-1 0,-1 0 0,1 0 0,0-1 0,0 0 0,0-1 0,1 1 0,-1-2 0,1 1 0,10 0 0,22 5 0,213 60 0,-205-58 0,0-2 0,1-3 0,0-1 0,84-8 0,-19 2 0,1536 3-1365,-1615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2:58.803"/>
    </inkml:context>
    <inkml:brush xml:id="br0">
      <inkml:brushProperty name="width" value="0.05" units="cm"/>
      <inkml:brushProperty name="height" value="0.05" units="cm"/>
      <inkml:brushProperty name="color" value="#CC0066"/>
    </inkml:brush>
  </inkml:definitions>
  <inkml:trace contextRef="#ctx0" brushRef="#br0">0 0 23616,'1314'0'0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3:02.993"/>
    </inkml:context>
    <inkml:brush xml:id="br0">
      <inkml:brushProperty name="width" value="0.05" units="cm"/>
      <inkml:brushProperty name="height" value="0.05" units="cm"/>
      <inkml:brushProperty name="color" value="#CC0066"/>
    </inkml:brush>
  </inkml:definitions>
  <inkml:trace contextRef="#ctx0" brushRef="#br0">0 1 24575,'30'2'0,"-1"1"0,0 2 0,0 1 0,55 19 0,-44-12 0,57 10 0,-87-22 0,-1 0 0,0 1 0,0 0 0,0 1 0,0 0 0,-1 0 0,1 1 0,8 5 0,-14-7 0,0 1 0,0-1 0,0 1 0,-1 0 0,1 0 0,-1 0 0,0 0 0,0 0 0,0 1 0,0-1 0,-1 1 0,1-1 0,-1 1 0,0-1 0,0 1 0,0 0 0,-1 0 0,1-1 0,-1 1 0,0 0 0,0 0 0,-1 5 0,0 14 0,-1 0 0,-1-1 0,-1 1 0,-1-1 0,-1 0 0,-1-1 0,-1 1 0,-16 32 0,19-45 0,-1 0 0,0 0 0,0 0 0,-1 0 0,0-1 0,-1 0 0,1-1 0,-1 0 0,-1 0 0,0 0 0,0-1 0,0-1 0,0 1 0,-1-2 0,0 1 0,0-1 0,0-1 0,0 0 0,-1 0 0,-11 1 0,-18-1-1365,3-1-5461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17T02:03:51.639"/>
    </inkml:context>
    <inkml:brush xml:id="br0">
      <inkml:brushProperty name="width" value="0.05" units="cm"/>
      <inkml:brushProperty name="height" value="0.05" units="cm"/>
      <inkml:brushProperty name="color" value="#004F8B"/>
    </inkml:brush>
  </inkml:definitions>
  <inkml:trace contextRef="#ctx0" brushRef="#br0">1 3 24575,'56'-1'0,"-21"0"0,-1 1 0,1 1 0,0 2 0,48 11 0,-41-4 0,1-3 0,0-1 0,44 0 0,132-7 0,-82-2 0,58 3-1365,-177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72BEF-C96E-498C-BE13-1EC8F0A58388}" type="datetimeFigureOut">
              <a:rPr lang="es-MX" smtClean="0"/>
              <a:t>19/03/2025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513B1-ADA3-4EF2-AA67-BE41586BECD4}" type="slidenum">
              <a:rPr lang="es-MX" smtClean="0"/>
              <a:t>‹Nº›</a:t>
            </a:fld>
            <a:endParaRPr lang="es-MX"/>
          </a:p>
        </p:txBody>
      </p:sp>
    </p:spTree>
    <p:extLst>
      <p:ext uri="{BB962C8B-B14F-4D97-AF65-F5344CB8AC3E}">
        <p14:creationId xmlns:p14="http://schemas.microsoft.com/office/powerpoint/2010/main" val="1619650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103513B1-ADA3-4EF2-AA67-BE41586BECD4}" type="slidenum">
              <a:rPr lang="es-MX" smtClean="0"/>
              <a:t>10</a:t>
            </a:fld>
            <a:endParaRPr lang="es-MX"/>
          </a:p>
        </p:txBody>
      </p:sp>
    </p:spTree>
    <p:extLst>
      <p:ext uri="{BB962C8B-B14F-4D97-AF65-F5344CB8AC3E}">
        <p14:creationId xmlns:p14="http://schemas.microsoft.com/office/powerpoint/2010/main" val="2474536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2E30A099-7003-44A9-8956-1218C8CED84E}" type="datetimeFigureOut">
              <a:rPr lang="es-MX" smtClean="0"/>
              <a:t>19/03/2025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10135946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30A099-7003-44A9-8956-1218C8CED84E}" type="datetimeFigureOut">
              <a:rPr lang="es-MX" smtClean="0"/>
              <a:t>19/03/2025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307297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E30A099-7003-44A9-8956-1218C8CED84E}" type="datetimeFigureOut">
              <a:rPr lang="es-MX" smtClean="0"/>
              <a:t>19/03/2025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212653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E30A099-7003-44A9-8956-1218C8CED84E}" type="datetimeFigureOut">
              <a:rPr lang="es-MX" smtClean="0"/>
              <a:t>19/03/2025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2287997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2E30A099-7003-44A9-8956-1218C8CED84E}" type="datetimeFigureOut">
              <a:rPr lang="es-MX" smtClean="0"/>
              <a:t>19/03/2025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87139782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2E30A099-7003-44A9-8956-1218C8CED84E}" type="datetimeFigureOut">
              <a:rPr lang="es-MX" smtClean="0"/>
              <a:t>19/03/2025</a:t>
            </a:fld>
            <a:endParaRPr lang="es-MX"/>
          </a:p>
        </p:txBody>
      </p:sp>
      <p:sp>
        <p:nvSpPr>
          <p:cNvPr id="9" name="Footer Placeholder 8"/>
          <p:cNvSpPr>
            <a:spLocks noGrp="1"/>
          </p:cNvSpPr>
          <p:nvPr>
            <p:ph type="ftr" sz="quarter" idx="11"/>
          </p:nvPr>
        </p:nvSpPr>
        <p:spPr/>
        <p:txBody>
          <a:bodyPr/>
          <a:lstStyle/>
          <a:p>
            <a:endParaRPr lang="es-MX"/>
          </a:p>
        </p:txBody>
      </p:sp>
      <p:sp>
        <p:nvSpPr>
          <p:cNvPr id="10" name="Slide Number Placeholder 9"/>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3162231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2E30A099-7003-44A9-8956-1218C8CED84E}" type="datetimeFigureOut">
              <a:rPr lang="es-MX" smtClean="0"/>
              <a:t>19/03/2025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680B275-D2A6-4374-9E3C-3B3DD5E3F69A}" type="slidenum">
              <a:rPr lang="es-MX" smtClean="0"/>
              <a:t>‹Nº›</a:t>
            </a:fld>
            <a:endParaRPr lang="es-MX"/>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84031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E30A099-7003-44A9-8956-1218C8CED84E}" type="datetimeFigureOut">
              <a:rPr lang="es-MX" smtClean="0"/>
              <a:t>19/03/2025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289754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0A099-7003-44A9-8956-1218C8CED84E}" type="datetimeFigureOut">
              <a:rPr lang="es-MX" smtClean="0"/>
              <a:t>19/03/2025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330365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2E30A099-7003-44A9-8956-1218C8CED84E}" type="datetimeFigureOut">
              <a:rPr lang="es-MX" smtClean="0"/>
              <a:t>19/03/2025</a:t>
            </a:fld>
            <a:endParaRPr lang="es-MX"/>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1" name="Slide Number Placeholder 10"/>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159497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E30A099-7003-44A9-8956-1218C8CED84E}" type="datetimeFigureOut">
              <a:rPr lang="es-MX" smtClean="0"/>
              <a:t>19/03/2025</a:t>
            </a:fld>
            <a:endParaRPr lang="es-MX"/>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MX"/>
          </a:p>
        </p:txBody>
      </p:sp>
      <p:sp>
        <p:nvSpPr>
          <p:cNvPr id="10" name="Slide Number Placeholder 9"/>
          <p:cNvSpPr>
            <a:spLocks noGrp="1"/>
          </p:cNvSpPr>
          <p:nvPr>
            <p:ph type="sldNum" sz="quarter" idx="12"/>
          </p:nvPr>
        </p:nvSpPr>
        <p:spPr/>
        <p:txBody>
          <a:bodyPr/>
          <a:lstStyle/>
          <a:p>
            <a:fld id="{7680B275-D2A6-4374-9E3C-3B3DD5E3F69A}" type="slidenum">
              <a:rPr lang="es-MX" smtClean="0"/>
              <a:t>‹Nº›</a:t>
            </a:fld>
            <a:endParaRPr lang="es-MX"/>
          </a:p>
        </p:txBody>
      </p:sp>
    </p:spTree>
    <p:extLst>
      <p:ext uri="{BB962C8B-B14F-4D97-AF65-F5344CB8AC3E}">
        <p14:creationId xmlns:p14="http://schemas.microsoft.com/office/powerpoint/2010/main" val="15358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E30A099-7003-44A9-8956-1218C8CED84E}" type="datetimeFigureOut">
              <a:rPr lang="es-MX" smtClean="0"/>
              <a:t>19/03/2025</a:t>
            </a:fld>
            <a:endParaRPr lang="es-MX"/>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MX"/>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680B275-D2A6-4374-9E3C-3B3DD5E3F69A}" type="slidenum">
              <a:rPr lang="es-MX" smtClean="0"/>
              <a:t>‹Nº›</a:t>
            </a:fld>
            <a:endParaRPr lang="es-MX"/>
          </a:p>
        </p:txBody>
      </p:sp>
    </p:spTree>
    <p:extLst>
      <p:ext uri="{BB962C8B-B14F-4D97-AF65-F5344CB8AC3E}">
        <p14:creationId xmlns:p14="http://schemas.microsoft.com/office/powerpoint/2010/main" val="174251529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customXml" Target="../ink/ink20.xml"/><Relationship Id="rId18" Type="http://schemas.openxmlformats.org/officeDocument/2006/relationships/image" Target="../media/image38.png"/><Relationship Id="rId3" Type="http://schemas.openxmlformats.org/officeDocument/2006/relationships/customXml" Target="../ink/ink15.xml"/><Relationship Id="rId7" Type="http://schemas.openxmlformats.org/officeDocument/2006/relationships/customXml" Target="../ink/ink17.xml"/><Relationship Id="rId12" Type="http://schemas.openxmlformats.org/officeDocument/2006/relationships/image" Target="../media/image35.png"/><Relationship Id="rId17" Type="http://schemas.openxmlformats.org/officeDocument/2006/relationships/customXml" Target="../ink/ink22.xml"/><Relationship Id="rId2" Type="http://schemas.openxmlformats.org/officeDocument/2006/relationships/image" Target="../media/image30.png"/><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customXml" Target="../ink/ink19.xml"/><Relationship Id="rId5" Type="http://schemas.openxmlformats.org/officeDocument/2006/relationships/customXml" Target="../ink/ink16.xml"/><Relationship Id="rId15" Type="http://schemas.openxmlformats.org/officeDocument/2006/relationships/customXml" Target="../ink/ink21.xml"/><Relationship Id="rId10" Type="http://schemas.openxmlformats.org/officeDocument/2006/relationships/image" Target="../media/image34.png"/><Relationship Id="rId4" Type="http://schemas.openxmlformats.org/officeDocument/2006/relationships/image" Target="../media/image31.png"/><Relationship Id="rId9" Type="http://schemas.openxmlformats.org/officeDocument/2006/relationships/customXml" Target="../ink/ink18.xml"/><Relationship Id="rId1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customXml" Target="../ink/ink6.xml"/><Relationship Id="rId18" Type="http://schemas.openxmlformats.org/officeDocument/2006/relationships/image" Target="../media/image19.png"/><Relationship Id="rId26" Type="http://schemas.openxmlformats.org/officeDocument/2006/relationships/image" Target="../media/image23.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16.png"/><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image" Target="../media/image11.png"/><Relationship Id="rId16" Type="http://schemas.openxmlformats.org/officeDocument/2006/relationships/image" Target="../media/image18.png"/><Relationship Id="rId20" Type="http://schemas.openxmlformats.org/officeDocument/2006/relationships/image" Target="../media/image20.png"/><Relationship Id="rId29"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customXml" Target="../ink/ink5.xml"/><Relationship Id="rId24" Type="http://schemas.openxmlformats.org/officeDocument/2006/relationships/image" Target="../media/image22.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24.png"/><Relationship Id="rId10" Type="http://schemas.openxmlformats.org/officeDocument/2006/relationships/image" Target="../media/image15.png"/><Relationship Id="rId19" Type="http://schemas.openxmlformats.org/officeDocument/2006/relationships/customXml" Target="../ink/ink9.xml"/><Relationship Id="rId4" Type="http://schemas.openxmlformats.org/officeDocument/2006/relationships/image" Target="../media/image12.png"/><Relationship Id="rId9" Type="http://schemas.openxmlformats.org/officeDocument/2006/relationships/customXml" Target="../ink/ink4.xml"/><Relationship Id="rId14" Type="http://schemas.openxmlformats.org/officeDocument/2006/relationships/image" Target="../media/image17.png"/><Relationship Id="rId22" Type="http://schemas.openxmlformats.org/officeDocument/2006/relationships/image" Target="../media/image21.png"/><Relationship Id="rId27" Type="http://schemas.openxmlformats.org/officeDocument/2006/relationships/customXml" Target="../ink/ink13.xml"/><Relationship Id="rId30"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 de texto 14">
            <a:extLst>
              <a:ext uri="{FF2B5EF4-FFF2-40B4-BE49-F238E27FC236}">
                <a16:creationId xmlns:a16="http://schemas.microsoft.com/office/drawing/2014/main" id="{C25C4B5B-BDF3-4386-2CEB-36D17F28A80F}"/>
              </a:ext>
            </a:extLst>
          </p:cNvPr>
          <p:cNvSpPr txBox="1"/>
          <p:nvPr/>
        </p:nvSpPr>
        <p:spPr>
          <a:xfrm>
            <a:off x="1355493" y="3330651"/>
            <a:ext cx="6100561" cy="291284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just">
              <a:lnSpc>
                <a:spcPct val="115000"/>
              </a:lnSpc>
              <a:spcAft>
                <a:spcPts val="800"/>
              </a:spcAft>
              <a:buNone/>
            </a:pPr>
            <a:r>
              <a:rPr lang="es-MX" sz="2000" kern="100" dirty="0">
                <a:solidFill>
                  <a:srgbClr val="153D63"/>
                </a:solidFill>
                <a:effectLst/>
                <a:latin typeface="Amasis MT Pro" panose="02040504050005020304" pitchFamily="18" charset="0"/>
                <a:ea typeface="Aptos" panose="020B0004020202020204" pitchFamily="34" charset="0"/>
                <a:cs typeface="Times New Roman" panose="02020603050405020304" pitchFamily="18" charset="0"/>
              </a:rPr>
              <a:t>Asignatura</a:t>
            </a: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 Reconocimiento de patrones</a:t>
            </a:r>
            <a:endParaRPr lang="es-MX"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s-MX" sz="2000" kern="100" dirty="0">
                <a:solidFill>
                  <a:srgbClr val="153D63"/>
                </a:solidFill>
                <a:effectLst/>
                <a:latin typeface="Amasis MT Pro" panose="02040504050005020304" pitchFamily="18" charset="0"/>
                <a:ea typeface="Aptos" panose="020B0004020202020204" pitchFamily="34" charset="0"/>
                <a:cs typeface="Times New Roman" panose="02020603050405020304" pitchFamily="18" charset="0"/>
              </a:rPr>
              <a:t>Docente: </a:t>
            </a:r>
            <a:r>
              <a:rPr lang="es-MX" sz="2000" kern="100" dirty="0" err="1">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Mtr</a:t>
            </a: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 Jesús Alejandro Flores Hernández</a:t>
            </a:r>
            <a:endParaRPr lang="es-MX"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s-MX" sz="2000" kern="100" dirty="0">
                <a:solidFill>
                  <a:srgbClr val="153D63"/>
                </a:solidFill>
                <a:effectLst/>
                <a:latin typeface="Amasis MT Pro" panose="02040504050005020304" pitchFamily="18" charset="0"/>
                <a:ea typeface="Aptos" panose="020B0004020202020204" pitchFamily="34" charset="0"/>
                <a:cs typeface="Times New Roman" panose="02020603050405020304" pitchFamily="18" charset="0"/>
              </a:rPr>
              <a:t>Alumno: </a:t>
            </a: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Valeria De Los Angeles Cruz May</a:t>
            </a:r>
            <a:endParaRPr lang="es-MX"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s-MX" sz="2000" kern="100" dirty="0">
                <a:solidFill>
                  <a:srgbClr val="153D63"/>
                </a:solidFill>
                <a:effectLst/>
                <a:latin typeface="Amasis MT Pro" panose="02040504050005020304" pitchFamily="18" charset="0"/>
                <a:ea typeface="Aptos" panose="020B0004020202020204" pitchFamily="34" charset="0"/>
                <a:cs typeface="Times New Roman" panose="02020603050405020304" pitchFamily="18" charset="0"/>
              </a:rPr>
              <a:t>Carrera: </a:t>
            </a: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Ing. En tec. De cómputo y comunicaciones</a:t>
            </a:r>
            <a:endParaRPr lang="es-MX"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s-MX" sz="2000" kern="100" dirty="0">
                <a:solidFill>
                  <a:srgbClr val="153D63"/>
                </a:solidFill>
                <a:effectLst/>
                <a:latin typeface="Amasis MT Pro" panose="02040504050005020304" pitchFamily="18" charset="0"/>
                <a:ea typeface="Aptos" panose="020B0004020202020204" pitchFamily="34" charset="0"/>
                <a:cs typeface="Times New Roman" panose="02020603050405020304" pitchFamily="18" charset="0"/>
              </a:rPr>
              <a:t>Matricula: </a:t>
            </a: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220103</a:t>
            </a:r>
            <a:endParaRPr lang="es-MX"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s-MX" sz="2000" kern="100" dirty="0">
                <a:effectLst/>
                <a:latin typeface="Amasis MT Pro" panose="02040504050005020304" pitchFamily="18" charset="0"/>
                <a:ea typeface="Aptos" panose="020B0004020202020204" pitchFamily="34" charset="0"/>
                <a:cs typeface="Times New Roman" panose="02020603050405020304" pitchFamily="18" charset="0"/>
              </a:rPr>
              <a:t> </a:t>
            </a:r>
            <a:endParaRPr lang="es-MX"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s-MX" sz="2000" kern="100" dirty="0">
                <a:effectLst/>
                <a:latin typeface="Amasis MT Pro" panose="02040504050005020304" pitchFamily="18" charset="0"/>
                <a:ea typeface="Aptos" panose="020B0004020202020204" pitchFamily="34" charset="0"/>
                <a:cs typeface="Times New Roman" panose="02020603050405020304" pitchFamily="18" charset="0"/>
              </a:rPr>
              <a:t> </a:t>
            </a:r>
            <a:endParaRPr lang="es-MX"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pPr>
            <a:r>
              <a:rPr lang="es-MX" sz="2000" kern="100" dirty="0">
                <a:effectLst/>
                <a:latin typeface="Amasis MT Pro" panose="02040504050005020304" pitchFamily="18" charset="0"/>
                <a:ea typeface="Aptos" panose="020B0004020202020204" pitchFamily="34" charset="0"/>
                <a:cs typeface="Times New Roman" panose="02020603050405020304" pitchFamily="18" charset="0"/>
              </a:rPr>
              <a:t> </a:t>
            </a:r>
            <a:endParaRPr lang="es-MX"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Imagen 4" descr="Un dibujo de una persona&#10;&#10;Descripción generada automáticamente con confianza baja">
            <a:extLst>
              <a:ext uri="{FF2B5EF4-FFF2-40B4-BE49-F238E27FC236}">
                <a16:creationId xmlns:a16="http://schemas.microsoft.com/office/drawing/2014/main" id="{182CD137-7B86-3548-7E5C-277EF4BEF03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5493" y="610152"/>
            <a:ext cx="1607052" cy="2258166"/>
          </a:xfrm>
          <a:prstGeom prst="rect">
            <a:avLst/>
          </a:prstGeom>
          <a:noFill/>
          <a:ln>
            <a:noFill/>
          </a:ln>
        </p:spPr>
      </p:pic>
      <p:sp>
        <p:nvSpPr>
          <p:cNvPr id="6" name="Cuadro de texto 14">
            <a:extLst>
              <a:ext uri="{FF2B5EF4-FFF2-40B4-BE49-F238E27FC236}">
                <a16:creationId xmlns:a16="http://schemas.microsoft.com/office/drawing/2014/main" id="{F6FC0467-70CC-B5C4-2CD4-7A86B5791C69}"/>
              </a:ext>
            </a:extLst>
          </p:cNvPr>
          <p:cNvSpPr txBox="1"/>
          <p:nvPr/>
        </p:nvSpPr>
        <p:spPr>
          <a:xfrm>
            <a:off x="3217377" y="2232609"/>
            <a:ext cx="5461927" cy="3676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r>
              <a:rPr lang="es-MX" b="1" kern="100" dirty="0">
                <a:effectLst/>
                <a:latin typeface="Amasis MT Pro" panose="02040504050005020304" pitchFamily="18" charset="0"/>
                <a:ea typeface="Aptos" panose="020B0004020202020204" pitchFamily="34" charset="0"/>
                <a:cs typeface="Times New Roman" panose="02020603050405020304" pitchFamily="18" charset="0"/>
              </a:rPr>
              <a:t>FACULTAD DE CIENCIAS DE LA INFORMACION</a:t>
            </a:r>
            <a:endParaRPr lang="es-MX" b="1"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Cuadro de texto 10">
            <a:extLst>
              <a:ext uri="{FF2B5EF4-FFF2-40B4-BE49-F238E27FC236}">
                <a16:creationId xmlns:a16="http://schemas.microsoft.com/office/drawing/2014/main" id="{C50AF6E8-2B37-1C80-34E1-EA1DE99B794E}"/>
              </a:ext>
            </a:extLst>
          </p:cNvPr>
          <p:cNvSpPr txBox="1"/>
          <p:nvPr/>
        </p:nvSpPr>
        <p:spPr>
          <a:xfrm>
            <a:off x="3217378" y="734526"/>
            <a:ext cx="5910294" cy="12668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r>
              <a:rPr lang="es-MX" sz="4000" b="1" kern="100" dirty="0">
                <a:solidFill>
                  <a:srgbClr val="153D63"/>
                </a:solidFill>
                <a:effectLst/>
                <a:latin typeface="Aharoni" panose="02010803020104030203" pitchFamily="2" charset="-79"/>
                <a:ea typeface="Aptos" panose="020B0004020202020204" pitchFamily="34" charset="0"/>
                <a:cs typeface="Times New Roman" panose="02020603050405020304" pitchFamily="18" charset="0"/>
              </a:rPr>
              <a:t>Universidad Autónoma del Carmen</a:t>
            </a:r>
            <a:endParaRPr lang="es-MX"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Cuadro de texto 14">
            <a:extLst>
              <a:ext uri="{FF2B5EF4-FFF2-40B4-BE49-F238E27FC236}">
                <a16:creationId xmlns:a16="http://schemas.microsoft.com/office/drawing/2014/main" id="{E75F3BFA-8B44-6EDD-557C-C8414548654B}"/>
              </a:ext>
            </a:extLst>
          </p:cNvPr>
          <p:cNvSpPr txBox="1"/>
          <p:nvPr/>
        </p:nvSpPr>
        <p:spPr>
          <a:xfrm>
            <a:off x="8139658" y="5649771"/>
            <a:ext cx="3807413" cy="59372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800"/>
              </a:spcAft>
            </a:pP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Ciudad del Carmen, Campeche, jueves, 20 de </a:t>
            </a:r>
            <a:r>
              <a:rPr lang="es-MX" sz="2000" kern="100" dirty="0">
                <a:solidFill>
                  <a:schemeClr val="bg1"/>
                </a:solidFill>
                <a:latin typeface="Amasis MT Pro" panose="02040504050005020304" pitchFamily="18" charset="0"/>
                <a:ea typeface="Aptos" panose="020B0004020202020204" pitchFamily="34" charset="0"/>
                <a:cs typeface="Times New Roman" panose="02020603050405020304" pitchFamily="18" charset="0"/>
              </a:rPr>
              <a:t>marzo</a:t>
            </a:r>
            <a:r>
              <a:rPr lang="es-MX" sz="2000" kern="100" dirty="0">
                <a:solidFill>
                  <a:schemeClr val="bg1"/>
                </a:solidFill>
                <a:effectLst/>
                <a:latin typeface="Amasis MT Pro" panose="02040504050005020304" pitchFamily="18" charset="0"/>
                <a:ea typeface="Aptos" panose="020B0004020202020204" pitchFamily="34" charset="0"/>
                <a:cs typeface="Times New Roman" panose="02020603050405020304" pitchFamily="18" charset="0"/>
              </a:rPr>
              <a:t> de 2025.</a:t>
            </a:r>
            <a:endParaRPr lang="es-MX"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6719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7CF270-09D3-45CB-96E6-0E7E0523A8EC}"/>
              </a:ext>
            </a:extLst>
          </p:cNvPr>
          <p:cNvSpPr txBox="1"/>
          <p:nvPr/>
        </p:nvSpPr>
        <p:spPr>
          <a:xfrm>
            <a:off x="937318" y="3429000"/>
            <a:ext cx="9456362" cy="1477328"/>
          </a:xfrm>
          <a:prstGeom prst="rect">
            <a:avLst/>
          </a:prstGeom>
          <a:noFill/>
        </p:spPr>
        <p:txBody>
          <a:bodyPr wrap="square">
            <a:spAutoFit/>
          </a:bodyPr>
          <a:lstStyle/>
          <a:p>
            <a:pPr algn="just"/>
            <a:r>
              <a:rPr lang="es-MX" dirty="0">
                <a:latin typeface="Segoe UI" panose="020B0502040204020203" pitchFamily="34" charset="0"/>
                <a:cs typeface="Segoe UI" panose="020B0502040204020203" pitchFamily="34" charset="0"/>
              </a:rPr>
              <a:t>Se expande </a:t>
            </a:r>
            <a:r>
              <a:rPr lang="es-MX" b="1" dirty="0">
                <a:latin typeface="Segoe UI" panose="020B0502040204020203" pitchFamily="34" charset="0"/>
                <a:cs typeface="Segoe UI" panose="020B0502040204020203" pitchFamily="34" charset="0"/>
              </a:rPr>
              <a:t>b1</a:t>
            </a:r>
            <a:r>
              <a:rPr lang="es-MX" dirty="0">
                <a:latin typeface="Segoe UI" panose="020B0502040204020203" pitchFamily="34" charset="0"/>
                <a:cs typeface="Segoe UI" panose="020B0502040204020203" pitchFamily="34" charset="0"/>
              </a:rPr>
              <a:t> y </a:t>
            </a:r>
            <a:r>
              <a:rPr lang="es-MX" b="1" dirty="0">
                <a:latin typeface="Segoe UI" panose="020B0502040204020203" pitchFamily="34" charset="0"/>
                <a:cs typeface="Segoe UI" panose="020B0502040204020203" pitchFamily="34" charset="0"/>
              </a:rPr>
              <a:t>b2</a:t>
            </a:r>
            <a:r>
              <a:rPr lang="es-MX" dirty="0">
                <a:latin typeface="Segoe UI" panose="020B0502040204020203" pitchFamily="34" charset="0"/>
                <a:cs typeface="Segoe UI" panose="020B0502040204020203" pitchFamily="34" charset="0"/>
              </a:rPr>
              <a:t> nuevamente para que coincidan con el número de datos de entrada. </a:t>
            </a:r>
          </a:p>
          <a:p>
            <a:pPr algn="just"/>
            <a:endParaRPr lang="es-MX" dirty="0">
              <a:latin typeface="Segoe UI" panose="020B0502040204020203" pitchFamily="34" charset="0"/>
              <a:cs typeface="Segoe UI" panose="020B0502040204020203" pitchFamily="34" charset="0"/>
            </a:endParaRPr>
          </a:p>
          <a:p>
            <a:pPr algn="just"/>
            <a:r>
              <a:rPr lang="es-MX" dirty="0">
                <a:latin typeface="Segoe UI" panose="020B0502040204020203" pitchFamily="34" charset="0"/>
                <a:cs typeface="Segoe UI" panose="020B0502040204020203" pitchFamily="34" charset="0"/>
              </a:rPr>
              <a:t>Luego, se realiza la propagación hacia adelante para obtener las predicciones </a:t>
            </a:r>
            <a:r>
              <a:rPr lang="es-MX" b="1" dirty="0" err="1">
                <a:latin typeface="Segoe UI" panose="020B0502040204020203" pitchFamily="34" charset="0"/>
                <a:cs typeface="Segoe UI" panose="020B0502040204020203" pitchFamily="34" charset="0"/>
              </a:rPr>
              <a:t>Y_pred</a:t>
            </a:r>
            <a:r>
              <a:rPr lang="es-MX" dirty="0">
                <a:latin typeface="Segoe UI" panose="020B0502040204020203" pitchFamily="34" charset="0"/>
                <a:cs typeface="Segoe UI" panose="020B0502040204020203" pitchFamily="34" charset="0"/>
              </a:rPr>
              <a:t>. Las predicciones se muestran en la consola junto con los datos de entrada, redondeadas a los valores más cercanos (0 o 1) para facilitar la interpretación.</a:t>
            </a:r>
          </a:p>
        </p:txBody>
      </p:sp>
      <p:pic>
        <p:nvPicPr>
          <p:cNvPr id="6" name="Imagen 5">
            <a:extLst>
              <a:ext uri="{FF2B5EF4-FFF2-40B4-BE49-F238E27FC236}">
                <a16:creationId xmlns:a16="http://schemas.microsoft.com/office/drawing/2014/main" id="{BCEFCA0A-5EAA-D8E5-B2C6-EDA5830C637A}"/>
              </a:ext>
            </a:extLst>
          </p:cNvPr>
          <p:cNvPicPr>
            <a:picLocks noChangeAspect="1"/>
          </p:cNvPicPr>
          <p:nvPr/>
        </p:nvPicPr>
        <p:blipFill>
          <a:blip r:embed="rId3"/>
          <a:stretch>
            <a:fillRect/>
          </a:stretch>
        </p:blipFill>
        <p:spPr>
          <a:xfrm>
            <a:off x="937318" y="468393"/>
            <a:ext cx="10317363" cy="2571865"/>
          </a:xfrm>
          <a:prstGeom prst="rect">
            <a:avLst/>
          </a:prstGeom>
        </p:spPr>
      </p:pic>
    </p:spTree>
    <p:extLst>
      <p:ext uri="{BB962C8B-B14F-4D97-AF65-F5344CB8AC3E}">
        <p14:creationId xmlns:p14="http://schemas.microsoft.com/office/powerpoint/2010/main" val="3823083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2AF13AF-B86E-7C34-00EF-89D4C79FEB77}"/>
              </a:ext>
            </a:extLst>
          </p:cNvPr>
          <p:cNvSpPr txBox="1"/>
          <p:nvPr/>
        </p:nvSpPr>
        <p:spPr>
          <a:xfrm>
            <a:off x="593718" y="439490"/>
            <a:ext cx="5486400" cy="369332"/>
          </a:xfrm>
          <a:prstGeom prst="rect">
            <a:avLst/>
          </a:prstGeom>
          <a:noFill/>
        </p:spPr>
        <p:txBody>
          <a:bodyPr wrap="square" rtlCol="0">
            <a:spAutoFit/>
          </a:bodyPr>
          <a:lstStyle/>
          <a:p>
            <a:r>
              <a:rPr lang="es-MX" b="1" dirty="0">
                <a:latin typeface="Segoe UI" panose="020B0502040204020203" pitchFamily="34" charset="0"/>
                <a:cs typeface="Segoe UI" panose="020B0502040204020203" pitchFamily="34" charset="0"/>
              </a:rPr>
              <a:t>Resultados en la consola</a:t>
            </a:r>
          </a:p>
        </p:txBody>
      </p:sp>
      <p:pic>
        <p:nvPicPr>
          <p:cNvPr id="4" name="Imagen 3">
            <a:extLst>
              <a:ext uri="{FF2B5EF4-FFF2-40B4-BE49-F238E27FC236}">
                <a16:creationId xmlns:a16="http://schemas.microsoft.com/office/drawing/2014/main" id="{F3C6E637-74A4-1CAE-2C8A-892FB8530252}"/>
              </a:ext>
            </a:extLst>
          </p:cNvPr>
          <p:cNvPicPr>
            <a:picLocks noChangeAspect="1"/>
          </p:cNvPicPr>
          <p:nvPr/>
        </p:nvPicPr>
        <p:blipFill>
          <a:blip r:embed="rId2"/>
          <a:stretch>
            <a:fillRect/>
          </a:stretch>
        </p:blipFill>
        <p:spPr>
          <a:xfrm>
            <a:off x="4282440" y="379902"/>
            <a:ext cx="7635240" cy="6725510"/>
          </a:xfrm>
          <a:prstGeom prst="rect">
            <a:avLst/>
          </a:prstGeom>
        </p:spPr>
      </p:pic>
      <p:sp>
        <p:nvSpPr>
          <p:cNvPr id="5" name="CuadroTexto 4">
            <a:extLst>
              <a:ext uri="{FF2B5EF4-FFF2-40B4-BE49-F238E27FC236}">
                <a16:creationId xmlns:a16="http://schemas.microsoft.com/office/drawing/2014/main" id="{F99D3F40-F4B9-A0F4-A3E1-CE308DA44AC4}"/>
              </a:ext>
            </a:extLst>
          </p:cNvPr>
          <p:cNvSpPr txBox="1"/>
          <p:nvPr/>
        </p:nvSpPr>
        <p:spPr>
          <a:xfrm>
            <a:off x="592966" y="1240186"/>
            <a:ext cx="3232320" cy="2031325"/>
          </a:xfrm>
          <a:prstGeom prst="rect">
            <a:avLst/>
          </a:prstGeom>
          <a:noFill/>
        </p:spPr>
        <p:txBody>
          <a:bodyPr wrap="square" rtlCol="0">
            <a:spAutoFit/>
          </a:bodyPr>
          <a:lstStyle/>
          <a:p>
            <a:pPr algn="just"/>
            <a:r>
              <a:rPr lang="es-MX" dirty="0">
                <a:latin typeface="Segoe UI" panose="020B0502040204020203" pitchFamily="34" charset="0"/>
                <a:cs typeface="Segoe UI" panose="020B0502040204020203" pitchFamily="34" charset="0"/>
              </a:rPr>
              <a:t>Muestra los Datos de entrada</a:t>
            </a:r>
          </a:p>
          <a:p>
            <a:pPr algn="just"/>
            <a:endParaRPr lang="es-MX" dirty="0">
              <a:latin typeface="Segoe UI" panose="020B0502040204020203" pitchFamily="34" charset="0"/>
              <a:cs typeface="Segoe UI" panose="020B0502040204020203" pitchFamily="34" charset="0"/>
            </a:endParaRPr>
          </a:p>
          <a:p>
            <a:pPr algn="just"/>
            <a:r>
              <a:rPr lang="es-MX" dirty="0">
                <a:latin typeface="Segoe UI" panose="020B0502040204020203" pitchFamily="34" charset="0"/>
                <a:cs typeface="Segoe UI" panose="020B0502040204020203" pitchFamily="34" charset="0"/>
              </a:rPr>
              <a:t>Columnas 1 a 4: Estas columnas contienen las características de la flor (longitud y ancho del sépalo, longitud y ancho del pétalo).</a:t>
            </a:r>
          </a:p>
        </p:txBody>
      </p:sp>
      <mc:AlternateContent xmlns:mc="http://schemas.openxmlformats.org/markup-compatibility/2006" xmlns:p14="http://schemas.microsoft.com/office/powerpoint/2010/main">
        <mc:Choice Requires="p14">
          <p:contentPart p14:bwMode="auto" r:id="rId3">
            <p14:nvContentPartPr>
              <p14:cNvPr id="6" name="Entrada de lápiz 5">
                <a:extLst>
                  <a:ext uri="{FF2B5EF4-FFF2-40B4-BE49-F238E27FC236}">
                    <a16:creationId xmlns:a16="http://schemas.microsoft.com/office/drawing/2014/main" id="{349E374F-4B10-FAD4-4D7A-5EABB0DF0DC0}"/>
                  </a:ext>
                </a:extLst>
              </p14:cNvPr>
              <p14:cNvContentPartPr/>
              <p14:nvPr/>
            </p14:nvContentPartPr>
            <p14:xfrm>
              <a:off x="5205789" y="629410"/>
              <a:ext cx="360" cy="5950080"/>
            </p14:xfrm>
          </p:contentPart>
        </mc:Choice>
        <mc:Fallback xmlns="">
          <p:pic>
            <p:nvPicPr>
              <p:cNvPr id="6" name="Entrada de lápiz 5">
                <a:extLst>
                  <a:ext uri="{FF2B5EF4-FFF2-40B4-BE49-F238E27FC236}">
                    <a16:creationId xmlns:a16="http://schemas.microsoft.com/office/drawing/2014/main" id="{349E374F-4B10-FAD4-4D7A-5EABB0DF0DC0}"/>
                  </a:ext>
                </a:extLst>
              </p:cNvPr>
              <p:cNvPicPr/>
              <p:nvPr/>
            </p:nvPicPr>
            <p:blipFill>
              <a:blip r:embed="rId4"/>
              <a:stretch>
                <a:fillRect/>
              </a:stretch>
            </p:blipFill>
            <p:spPr>
              <a:xfrm>
                <a:off x="5197149" y="620410"/>
                <a:ext cx="18000" cy="596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Entrada de lápiz 6">
                <a:extLst>
                  <a:ext uri="{FF2B5EF4-FFF2-40B4-BE49-F238E27FC236}">
                    <a16:creationId xmlns:a16="http://schemas.microsoft.com/office/drawing/2014/main" id="{56C2C9DE-2BAE-C642-0516-D95A75014068}"/>
                  </a:ext>
                </a:extLst>
              </p14:cNvPr>
              <p14:cNvContentPartPr/>
              <p14:nvPr/>
            </p14:nvContentPartPr>
            <p14:xfrm>
              <a:off x="5730669" y="719410"/>
              <a:ext cx="360" cy="5844960"/>
            </p14:xfrm>
          </p:contentPart>
        </mc:Choice>
        <mc:Fallback xmlns="">
          <p:pic>
            <p:nvPicPr>
              <p:cNvPr id="7" name="Entrada de lápiz 6">
                <a:extLst>
                  <a:ext uri="{FF2B5EF4-FFF2-40B4-BE49-F238E27FC236}">
                    <a16:creationId xmlns:a16="http://schemas.microsoft.com/office/drawing/2014/main" id="{56C2C9DE-2BAE-C642-0516-D95A75014068}"/>
                  </a:ext>
                </a:extLst>
              </p:cNvPr>
              <p:cNvPicPr/>
              <p:nvPr/>
            </p:nvPicPr>
            <p:blipFill>
              <a:blip r:embed="rId6"/>
              <a:stretch>
                <a:fillRect/>
              </a:stretch>
            </p:blipFill>
            <p:spPr>
              <a:xfrm>
                <a:off x="5721669" y="710410"/>
                <a:ext cx="18000" cy="586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Entrada de lápiz 7">
                <a:extLst>
                  <a:ext uri="{FF2B5EF4-FFF2-40B4-BE49-F238E27FC236}">
                    <a16:creationId xmlns:a16="http://schemas.microsoft.com/office/drawing/2014/main" id="{D0D330D7-046B-D21C-1E5C-C1F7852DC43A}"/>
                  </a:ext>
                </a:extLst>
              </p14:cNvPr>
              <p14:cNvContentPartPr/>
              <p14:nvPr/>
            </p14:nvContentPartPr>
            <p14:xfrm>
              <a:off x="6255189" y="794290"/>
              <a:ext cx="360" cy="5788080"/>
            </p14:xfrm>
          </p:contentPart>
        </mc:Choice>
        <mc:Fallback xmlns="">
          <p:pic>
            <p:nvPicPr>
              <p:cNvPr id="8" name="Entrada de lápiz 7">
                <a:extLst>
                  <a:ext uri="{FF2B5EF4-FFF2-40B4-BE49-F238E27FC236}">
                    <a16:creationId xmlns:a16="http://schemas.microsoft.com/office/drawing/2014/main" id="{D0D330D7-046B-D21C-1E5C-C1F7852DC43A}"/>
                  </a:ext>
                </a:extLst>
              </p:cNvPr>
              <p:cNvPicPr/>
              <p:nvPr/>
            </p:nvPicPr>
            <p:blipFill>
              <a:blip r:embed="rId8"/>
              <a:stretch>
                <a:fillRect/>
              </a:stretch>
            </p:blipFill>
            <p:spPr>
              <a:xfrm>
                <a:off x="6246549" y="785290"/>
                <a:ext cx="18000" cy="5805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Entrada de lápiz 8">
                <a:extLst>
                  <a:ext uri="{FF2B5EF4-FFF2-40B4-BE49-F238E27FC236}">
                    <a16:creationId xmlns:a16="http://schemas.microsoft.com/office/drawing/2014/main" id="{9C3F0846-D486-0D68-8EFD-C512DE3FC35C}"/>
                  </a:ext>
                </a:extLst>
              </p14:cNvPr>
              <p14:cNvContentPartPr/>
              <p14:nvPr/>
            </p14:nvContentPartPr>
            <p14:xfrm>
              <a:off x="6690069" y="719410"/>
              <a:ext cx="360" cy="5924520"/>
            </p14:xfrm>
          </p:contentPart>
        </mc:Choice>
        <mc:Fallback xmlns="">
          <p:pic>
            <p:nvPicPr>
              <p:cNvPr id="9" name="Entrada de lápiz 8">
                <a:extLst>
                  <a:ext uri="{FF2B5EF4-FFF2-40B4-BE49-F238E27FC236}">
                    <a16:creationId xmlns:a16="http://schemas.microsoft.com/office/drawing/2014/main" id="{9C3F0846-D486-0D68-8EFD-C512DE3FC35C}"/>
                  </a:ext>
                </a:extLst>
              </p:cNvPr>
              <p:cNvPicPr/>
              <p:nvPr/>
            </p:nvPicPr>
            <p:blipFill>
              <a:blip r:embed="rId10"/>
              <a:stretch>
                <a:fillRect/>
              </a:stretch>
            </p:blipFill>
            <p:spPr>
              <a:xfrm>
                <a:off x="6681069" y="710410"/>
                <a:ext cx="18000" cy="594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Entrada de lápiz 10">
                <a:extLst>
                  <a:ext uri="{FF2B5EF4-FFF2-40B4-BE49-F238E27FC236}">
                    <a16:creationId xmlns:a16="http://schemas.microsoft.com/office/drawing/2014/main" id="{25F4ED13-03FE-2DBC-10A9-4465A90B53B0}"/>
                  </a:ext>
                </a:extLst>
              </p14:cNvPr>
              <p14:cNvContentPartPr/>
              <p14:nvPr/>
            </p14:nvContentPartPr>
            <p14:xfrm>
              <a:off x="6865500" y="853680"/>
              <a:ext cx="1098360" cy="360"/>
            </p14:xfrm>
          </p:contentPart>
        </mc:Choice>
        <mc:Fallback xmlns="">
          <p:pic>
            <p:nvPicPr>
              <p:cNvPr id="11" name="Entrada de lápiz 10">
                <a:extLst>
                  <a:ext uri="{FF2B5EF4-FFF2-40B4-BE49-F238E27FC236}">
                    <a16:creationId xmlns:a16="http://schemas.microsoft.com/office/drawing/2014/main" id="{25F4ED13-03FE-2DBC-10A9-4465A90B53B0}"/>
                  </a:ext>
                </a:extLst>
              </p:cNvPr>
              <p:cNvPicPr/>
              <p:nvPr/>
            </p:nvPicPr>
            <p:blipFill>
              <a:blip r:embed="rId12"/>
              <a:stretch>
                <a:fillRect/>
              </a:stretch>
            </p:blipFill>
            <p:spPr>
              <a:xfrm>
                <a:off x="6811860" y="745680"/>
                <a:ext cx="120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Entrada de lápiz 11">
                <a:extLst>
                  <a:ext uri="{FF2B5EF4-FFF2-40B4-BE49-F238E27FC236}">
                    <a16:creationId xmlns:a16="http://schemas.microsoft.com/office/drawing/2014/main" id="{13D32504-EAA9-28CE-B8A3-ED37E99D8D1E}"/>
                  </a:ext>
                </a:extLst>
              </p14:cNvPr>
              <p14:cNvContentPartPr/>
              <p14:nvPr/>
            </p14:nvContentPartPr>
            <p14:xfrm>
              <a:off x="4760686" y="811966"/>
              <a:ext cx="1972080" cy="29880"/>
            </p14:xfrm>
          </p:contentPart>
        </mc:Choice>
        <mc:Fallback xmlns="">
          <p:pic>
            <p:nvPicPr>
              <p:cNvPr id="12" name="Entrada de lápiz 11">
                <a:extLst>
                  <a:ext uri="{FF2B5EF4-FFF2-40B4-BE49-F238E27FC236}">
                    <a16:creationId xmlns:a16="http://schemas.microsoft.com/office/drawing/2014/main" id="{13D32504-EAA9-28CE-B8A3-ED37E99D8D1E}"/>
                  </a:ext>
                </a:extLst>
              </p:cNvPr>
              <p:cNvPicPr/>
              <p:nvPr/>
            </p:nvPicPr>
            <p:blipFill>
              <a:blip r:embed="rId14"/>
              <a:stretch>
                <a:fillRect/>
              </a:stretch>
            </p:blipFill>
            <p:spPr>
              <a:xfrm>
                <a:off x="4706686" y="704326"/>
                <a:ext cx="207972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Entrada de lápiz 13">
                <a:extLst>
                  <a:ext uri="{FF2B5EF4-FFF2-40B4-BE49-F238E27FC236}">
                    <a16:creationId xmlns:a16="http://schemas.microsoft.com/office/drawing/2014/main" id="{FFF9C9D0-2CB2-711A-61F9-ECBDC2A69175}"/>
                  </a:ext>
                </a:extLst>
              </p14:cNvPr>
              <p14:cNvContentPartPr/>
              <p14:nvPr/>
            </p14:nvContentPartPr>
            <p14:xfrm>
              <a:off x="652726" y="1974046"/>
              <a:ext cx="2337480" cy="29520"/>
            </p14:xfrm>
          </p:contentPart>
        </mc:Choice>
        <mc:Fallback xmlns="">
          <p:pic>
            <p:nvPicPr>
              <p:cNvPr id="14" name="Entrada de lápiz 13">
                <a:extLst>
                  <a:ext uri="{FF2B5EF4-FFF2-40B4-BE49-F238E27FC236}">
                    <a16:creationId xmlns:a16="http://schemas.microsoft.com/office/drawing/2014/main" id="{FFF9C9D0-2CB2-711A-61F9-ECBDC2A69175}"/>
                  </a:ext>
                </a:extLst>
              </p:cNvPr>
              <p:cNvPicPr/>
              <p:nvPr/>
            </p:nvPicPr>
            <p:blipFill>
              <a:blip r:embed="rId16"/>
              <a:stretch>
                <a:fillRect/>
              </a:stretch>
            </p:blipFill>
            <p:spPr>
              <a:xfrm>
                <a:off x="598726" y="1866046"/>
                <a:ext cx="2445120" cy="245160"/>
              </a:xfrm>
              <a:prstGeom prst="rect">
                <a:avLst/>
              </a:prstGeom>
            </p:spPr>
          </p:pic>
        </mc:Fallback>
      </mc:AlternateContent>
      <p:sp>
        <p:nvSpPr>
          <p:cNvPr id="17" name="CuadroTexto 16">
            <a:extLst>
              <a:ext uri="{FF2B5EF4-FFF2-40B4-BE49-F238E27FC236}">
                <a16:creationId xmlns:a16="http://schemas.microsoft.com/office/drawing/2014/main" id="{3B368130-CD39-4023-7291-4AB5E0C3E8E7}"/>
              </a:ext>
            </a:extLst>
          </p:cNvPr>
          <p:cNvSpPr txBox="1"/>
          <p:nvPr/>
        </p:nvSpPr>
        <p:spPr>
          <a:xfrm>
            <a:off x="574929" y="3586489"/>
            <a:ext cx="3232320" cy="2031325"/>
          </a:xfrm>
          <a:prstGeom prst="rect">
            <a:avLst/>
          </a:prstGeom>
          <a:noFill/>
        </p:spPr>
        <p:txBody>
          <a:bodyPr wrap="square" rtlCol="0">
            <a:spAutoFit/>
          </a:bodyPr>
          <a:lstStyle/>
          <a:p>
            <a:pPr algn="just"/>
            <a:r>
              <a:rPr lang="es-MX" dirty="0">
                <a:latin typeface="Segoe UI" panose="020B0502040204020203" pitchFamily="34" charset="0"/>
                <a:cs typeface="Segoe UI" panose="020B0502040204020203" pitchFamily="34" charset="0"/>
              </a:rPr>
              <a:t>Columnas 5 a 7: Estas columnas contienen las predicciones de la red neuronal en formato </a:t>
            </a:r>
            <a:r>
              <a:rPr lang="es-MX" dirty="0" err="1">
                <a:latin typeface="Segoe UI" panose="020B0502040204020203" pitchFamily="34" charset="0"/>
                <a:cs typeface="Segoe UI" panose="020B0502040204020203" pitchFamily="34" charset="0"/>
              </a:rPr>
              <a:t>one-hot</a:t>
            </a:r>
            <a:r>
              <a:rPr lang="es-MX" dirty="0">
                <a:latin typeface="Segoe UI" panose="020B0502040204020203" pitchFamily="34" charset="0"/>
                <a:cs typeface="Segoe UI" panose="020B0502040204020203" pitchFamily="34" charset="0"/>
              </a:rPr>
              <a:t>. Cada columna representa una clase (</a:t>
            </a:r>
            <a:r>
              <a:rPr lang="es-MX" dirty="0" err="1">
                <a:latin typeface="Segoe UI" panose="020B0502040204020203" pitchFamily="34" charset="0"/>
                <a:cs typeface="Segoe UI" panose="020B0502040204020203" pitchFamily="34" charset="0"/>
              </a:rPr>
              <a:t>Setosa</a:t>
            </a:r>
            <a:r>
              <a:rPr lang="es-MX" dirty="0">
                <a:latin typeface="Segoe UI" panose="020B0502040204020203" pitchFamily="34" charset="0"/>
                <a:cs typeface="Segoe UI" panose="020B0502040204020203" pitchFamily="34" charset="0"/>
              </a:rPr>
              <a:t>, </a:t>
            </a:r>
            <a:r>
              <a:rPr lang="es-MX" dirty="0" err="1">
                <a:latin typeface="Segoe UI" panose="020B0502040204020203" pitchFamily="34" charset="0"/>
                <a:cs typeface="Segoe UI" panose="020B0502040204020203" pitchFamily="34" charset="0"/>
              </a:rPr>
              <a:t>Versicolor</a:t>
            </a:r>
            <a:r>
              <a:rPr lang="es-MX" dirty="0">
                <a:latin typeface="Segoe UI" panose="020B0502040204020203" pitchFamily="34" charset="0"/>
                <a:cs typeface="Segoe UI" panose="020B0502040204020203" pitchFamily="34" charset="0"/>
              </a:rPr>
              <a:t>, </a:t>
            </a:r>
            <a:r>
              <a:rPr lang="es-MX" dirty="0" err="1">
                <a:latin typeface="Segoe UI" panose="020B0502040204020203" pitchFamily="34" charset="0"/>
                <a:cs typeface="Segoe UI" panose="020B0502040204020203" pitchFamily="34" charset="0"/>
              </a:rPr>
              <a:t>Virginica</a:t>
            </a:r>
            <a:r>
              <a:rPr lang="es-MX" dirty="0">
                <a:latin typeface="Segoe UI" panose="020B0502040204020203" pitchFamily="34" charset="0"/>
                <a:cs typeface="Segoe UI" panose="020B0502040204020203" pitchFamily="34" charset="0"/>
              </a:rPr>
              <a:t>).</a:t>
            </a:r>
          </a:p>
        </p:txBody>
      </p:sp>
      <mc:AlternateContent xmlns:mc="http://schemas.openxmlformats.org/markup-compatibility/2006" xmlns:p14="http://schemas.microsoft.com/office/powerpoint/2010/main">
        <mc:Choice Requires="p14">
          <p:contentPart p14:bwMode="auto" r:id="rId17">
            <p14:nvContentPartPr>
              <p14:cNvPr id="18" name="Entrada de lápiz 17">
                <a:extLst>
                  <a:ext uri="{FF2B5EF4-FFF2-40B4-BE49-F238E27FC236}">
                    <a16:creationId xmlns:a16="http://schemas.microsoft.com/office/drawing/2014/main" id="{EACEA4D2-AD7C-30AD-5586-91A6F5493670}"/>
                  </a:ext>
                </a:extLst>
              </p14:cNvPr>
              <p14:cNvContentPartPr/>
              <p14:nvPr/>
            </p14:nvContentPartPr>
            <p14:xfrm>
              <a:off x="654526" y="3758926"/>
              <a:ext cx="2364480" cy="360"/>
            </p14:xfrm>
          </p:contentPart>
        </mc:Choice>
        <mc:Fallback xmlns="">
          <p:pic>
            <p:nvPicPr>
              <p:cNvPr id="18" name="Entrada de lápiz 17">
                <a:extLst>
                  <a:ext uri="{FF2B5EF4-FFF2-40B4-BE49-F238E27FC236}">
                    <a16:creationId xmlns:a16="http://schemas.microsoft.com/office/drawing/2014/main" id="{EACEA4D2-AD7C-30AD-5586-91A6F5493670}"/>
                  </a:ext>
                </a:extLst>
              </p:cNvPr>
              <p:cNvPicPr/>
              <p:nvPr/>
            </p:nvPicPr>
            <p:blipFill>
              <a:blip r:embed="rId18"/>
              <a:stretch>
                <a:fillRect/>
              </a:stretch>
            </p:blipFill>
            <p:spPr>
              <a:xfrm>
                <a:off x="600886" y="3651286"/>
                <a:ext cx="2472120" cy="216000"/>
              </a:xfrm>
              <a:prstGeom prst="rect">
                <a:avLst/>
              </a:prstGeom>
            </p:spPr>
          </p:pic>
        </mc:Fallback>
      </mc:AlternateContent>
    </p:spTree>
    <p:extLst>
      <p:ext uri="{BB962C8B-B14F-4D97-AF65-F5344CB8AC3E}">
        <p14:creationId xmlns:p14="http://schemas.microsoft.com/office/powerpoint/2010/main" val="8117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1115BF5-E733-BA41-C974-00BE11DA524B}"/>
              </a:ext>
            </a:extLst>
          </p:cNvPr>
          <p:cNvPicPr>
            <a:picLocks noChangeAspect="1"/>
          </p:cNvPicPr>
          <p:nvPr/>
        </p:nvPicPr>
        <p:blipFill>
          <a:blip r:embed="rId2"/>
          <a:stretch>
            <a:fillRect/>
          </a:stretch>
        </p:blipFill>
        <p:spPr>
          <a:xfrm>
            <a:off x="7416801" y="145484"/>
            <a:ext cx="4545742" cy="6374992"/>
          </a:xfrm>
          <a:prstGeom prst="rect">
            <a:avLst/>
          </a:prstGeom>
        </p:spPr>
      </p:pic>
      <p:sp>
        <p:nvSpPr>
          <p:cNvPr id="4" name="CuadroTexto 3">
            <a:extLst>
              <a:ext uri="{FF2B5EF4-FFF2-40B4-BE49-F238E27FC236}">
                <a16:creationId xmlns:a16="http://schemas.microsoft.com/office/drawing/2014/main" id="{4AC4F5A7-3E4D-4108-F876-1E8F12724656}"/>
              </a:ext>
            </a:extLst>
          </p:cNvPr>
          <p:cNvSpPr txBox="1"/>
          <p:nvPr/>
        </p:nvSpPr>
        <p:spPr>
          <a:xfrm>
            <a:off x="593718" y="439490"/>
            <a:ext cx="5486400" cy="1754326"/>
          </a:xfrm>
          <a:prstGeom prst="rect">
            <a:avLst/>
          </a:prstGeom>
          <a:noFill/>
        </p:spPr>
        <p:txBody>
          <a:bodyPr wrap="square" rtlCol="0">
            <a:spAutoFit/>
          </a:bodyPr>
          <a:lstStyle/>
          <a:p>
            <a:r>
              <a:rPr lang="es-MX" dirty="0">
                <a:latin typeface="Segoe UI" panose="020B0502040204020203" pitchFamily="34" charset="0"/>
                <a:cs typeface="Segoe UI" panose="020B0502040204020203" pitchFamily="34" charset="0"/>
              </a:rPr>
              <a:t>Predicciones: todo coincide correctamente. Las características de las flores en los datos de entrada y </a:t>
            </a:r>
            <a:r>
              <a:rPr lang="es-MX">
                <a:latin typeface="Segoe UI" panose="020B0502040204020203" pitchFamily="34" charset="0"/>
                <a:cs typeface="Segoe UI" panose="020B0502040204020203" pitchFamily="34" charset="0"/>
              </a:rPr>
              <a:t>las predicciones.</a:t>
            </a:r>
            <a:endParaRPr lang="es-MX" dirty="0">
              <a:latin typeface="Segoe UI" panose="020B0502040204020203" pitchFamily="34" charset="0"/>
              <a:cs typeface="Segoe UI" panose="020B0502040204020203" pitchFamily="34" charset="0"/>
            </a:endParaRPr>
          </a:p>
          <a:p>
            <a:endParaRPr lang="es-MX" dirty="0">
              <a:latin typeface="Segoe UI" panose="020B0502040204020203" pitchFamily="34" charset="0"/>
              <a:cs typeface="Segoe UI" panose="020B0502040204020203" pitchFamily="34" charset="0"/>
            </a:endParaRPr>
          </a:p>
          <a:p>
            <a:endParaRPr lang="es-MX" dirty="0">
              <a:latin typeface="Segoe UI" panose="020B0502040204020203" pitchFamily="34" charset="0"/>
              <a:cs typeface="Segoe UI" panose="020B0502040204020203" pitchFamily="34" charset="0"/>
            </a:endParaRPr>
          </a:p>
          <a:p>
            <a:endParaRPr lang="es-MX"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75868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66A9AE5-69DF-4153-B35A-94BDEF32E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9B5318-27A8-4E50-80D9-B92D4F28E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5248656"/>
          </a:xfrm>
          <a:prstGeom prst="rect">
            <a:avLst/>
          </a:prstGeom>
          <a:solidFill>
            <a:schemeClr val="bg1"/>
          </a:solidFill>
          <a:ln w="2540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descr="Imagen de la pantalla de un celular de un mensaje en letras blancas&#10;&#10;El contenido generado por IA puede ser incorrecto.">
            <a:extLst>
              <a:ext uri="{FF2B5EF4-FFF2-40B4-BE49-F238E27FC236}">
                <a16:creationId xmlns:a16="http://schemas.microsoft.com/office/drawing/2014/main" id="{8E54C010-EE46-84BF-6FBE-0FB7A3E87FE2}"/>
              </a:ext>
            </a:extLst>
          </p:cNvPr>
          <p:cNvPicPr>
            <a:picLocks noChangeAspect="1"/>
          </p:cNvPicPr>
          <p:nvPr/>
        </p:nvPicPr>
        <p:blipFill>
          <a:blip r:embed="rId2"/>
          <a:stretch>
            <a:fillRect/>
          </a:stretch>
        </p:blipFill>
        <p:spPr>
          <a:xfrm>
            <a:off x="1127929" y="1839770"/>
            <a:ext cx="9936142" cy="3178460"/>
          </a:xfrm>
          <a:prstGeom prst="rect">
            <a:avLst/>
          </a:prstGeom>
        </p:spPr>
      </p:pic>
    </p:spTree>
    <p:extLst>
      <p:ext uri="{BB962C8B-B14F-4D97-AF65-F5344CB8AC3E}">
        <p14:creationId xmlns:p14="http://schemas.microsoft.com/office/powerpoint/2010/main" val="76628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86512B1-55EC-6F07-72FE-9E5F27E7D21F}"/>
              </a:ext>
            </a:extLst>
          </p:cNvPr>
          <p:cNvPicPr>
            <a:picLocks noChangeAspect="1"/>
          </p:cNvPicPr>
          <p:nvPr/>
        </p:nvPicPr>
        <p:blipFill>
          <a:blip r:embed="rId2"/>
          <a:stretch>
            <a:fillRect/>
          </a:stretch>
        </p:blipFill>
        <p:spPr>
          <a:xfrm>
            <a:off x="1760804" y="820712"/>
            <a:ext cx="9442349" cy="2207302"/>
          </a:xfrm>
          <a:prstGeom prst="rect">
            <a:avLst/>
          </a:prstGeom>
        </p:spPr>
      </p:pic>
      <p:sp>
        <p:nvSpPr>
          <p:cNvPr id="36" name="CuadroTexto 35">
            <a:extLst>
              <a:ext uri="{FF2B5EF4-FFF2-40B4-BE49-F238E27FC236}">
                <a16:creationId xmlns:a16="http://schemas.microsoft.com/office/drawing/2014/main" id="{8015A7E9-C208-3A80-6250-7B92B8613154}"/>
              </a:ext>
            </a:extLst>
          </p:cNvPr>
          <p:cNvSpPr txBox="1"/>
          <p:nvPr/>
        </p:nvSpPr>
        <p:spPr>
          <a:xfrm>
            <a:off x="547077" y="3185225"/>
            <a:ext cx="2427453" cy="3272691"/>
          </a:xfrm>
          <a:prstGeom prst="rect">
            <a:avLst/>
          </a:prstGeom>
          <a:noFill/>
        </p:spPr>
        <p:txBody>
          <a:bodyPr wrap="square">
            <a:spAutoFit/>
          </a:bodyPr>
          <a:lstStyle/>
          <a:p>
            <a:pPr algn="just">
              <a:spcBef>
                <a:spcPts val="750"/>
              </a:spcBef>
              <a:spcAft>
                <a:spcPts val="750"/>
              </a:spcAft>
            </a:pPr>
            <a:r>
              <a:rPr lang="es-MX" sz="1400" b="1" i="0" dirty="0">
                <a:effectLst/>
                <a:latin typeface="Segoe UI" panose="020B0502040204020203" pitchFamily="34" charset="0"/>
              </a:rPr>
              <a:t>Número de entradas</a:t>
            </a:r>
            <a:r>
              <a:rPr lang="es-MX" sz="1400" b="0" i="0" dirty="0">
                <a:effectLst/>
                <a:latin typeface="Segoe UI" panose="020B0502040204020203" pitchFamily="34" charset="0"/>
              </a:rPr>
              <a:t>: </a:t>
            </a:r>
          </a:p>
          <a:p>
            <a:pPr algn="just">
              <a:spcBef>
                <a:spcPts val="750"/>
              </a:spcBef>
              <a:spcAft>
                <a:spcPts val="750"/>
              </a:spcAft>
            </a:pPr>
            <a:r>
              <a:rPr lang="es-MX" sz="1400" b="0" i="0" dirty="0">
                <a:effectLst/>
                <a:latin typeface="Segoe UI" panose="020B0502040204020203" pitchFamily="34" charset="0"/>
              </a:rPr>
              <a:t>Este parámetro define el número de características que se utilizan como entrada para la red neurona que son:</a:t>
            </a:r>
          </a:p>
          <a:p>
            <a:pPr algn="just">
              <a:spcBef>
                <a:spcPts val="750"/>
              </a:spcBef>
              <a:spcAft>
                <a:spcPts val="750"/>
              </a:spcAft>
              <a:buFont typeface="Arial" panose="020B0604020202020204" pitchFamily="34" charset="0"/>
              <a:buChar char="•"/>
            </a:pPr>
            <a:r>
              <a:rPr lang="es-MX" sz="1400" b="0" i="0" dirty="0">
                <a:effectLst/>
                <a:latin typeface="Segoe UI" panose="020B0502040204020203" pitchFamily="34" charset="0"/>
              </a:rPr>
              <a:t>Largo del sépalo</a:t>
            </a:r>
          </a:p>
          <a:p>
            <a:pPr algn="just">
              <a:spcBef>
                <a:spcPts val="750"/>
              </a:spcBef>
              <a:spcAft>
                <a:spcPts val="750"/>
              </a:spcAft>
              <a:buFont typeface="Arial" panose="020B0604020202020204" pitchFamily="34" charset="0"/>
              <a:buChar char="•"/>
            </a:pPr>
            <a:r>
              <a:rPr lang="es-MX" sz="1400" b="0" i="0" dirty="0">
                <a:effectLst/>
                <a:latin typeface="Segoe UI" panose="020B0502040204020203" pitchFamily="34" charset="0"/>
              </a:rPr>
              <a:t>Ancho del sépalo</a:t>
            </a:r>
          </a:p>
          <a:p>
            <a:pPr algn="just">
              <a:spcBef>
                <a:spcPts val="750"/>
              </a:spcBef>
              <a:spcAft>
                <a:spcPts val="750"/>
              </a:spcAft>
              <a:buFont typeface="Arial" panose="020B0604020202020204" pitchFamily="34" charset="0"/>
              <a:buChar char="•"/>
            </a:pPr>
            <a:r>
              <a:rPr lang="es-MX" sz="1400" b="0" i="0" dirty="0">
                <a:effectLst/>
                <a:latin typeface="Segoe UI" panose="020B0502040204020203" pitchFamily="34" charset="0"/>
              </a:rPr>
              <a:t>Largo del pétalo</a:t>
            </a:r>
          </a:p>
          <a:p>
            <a:pPr algn="just">
              <a:spcBef>
                <a:spcPts val="750"/>
              </a:spcBef>
              <a:spcAft>
                <a:spcPts val="750"/>
              </a:spcAft>
              <a:buFont typeface="Arial" panose="020B0604020202020204" pitchFamily="34" charset="0"/>
              <a:buChar char="•"/>
            </a:pPr>
            <a:r>
              <a:rPr lang="es-MX" sz="1400" b="0" i="0" dirty="0">
                <a:effectLst/>
                <a:latin typeface="Segoe UI" panose="020B0502040204020203" pitchFamily="34" charset="0"/>
              </a:rPr>
              <a:t>Ancho del pétalo</a:t>
            </a:r>
          </a:p>
        </p:txBody>
      </p:sp>
      <p:sp>
        <p:nvSpPr>
          <p:cNvPr id="38" name="CuadroTexto 37">
            <a:extLst>
              <a:ext uri="{FF2B5EF4-FFF2-40B4-BE49-F238E27FC236}">
                <a16:creationId xmlns:a16="http://schemas.microsoft.com/office/drawing/2014/main" id="{D9B2A509-1464-E692-A934-5C836189941A}"/>
              </a:ext>
            </a:extLst>
          </p:cNvPr>
          <p:cNvSpPr txBox="1"/>
          <p:nvPr/>
        </p:nvSpPr>
        <p:spPr>
          <a:xfrm>
            <a:off x="3200401" y="3185225"/>
            <a:ext cx="2539999" cy="2451953"/>
          </a:xfrm>
          <a:prstGeom prst="rect">
            <a:avLst/>
          </a:prstGeom>
          <a:noFill/>
        </p:spPr>
        <p:txBody>
          <a:bodyPr wrap="square">
            <a:spAutoFit/>
          </a:bodyPr>
          <a:lstStyle/>
          <a:p>
            <a:pPr algn="just">
              <a:spcBef>
                <a:spcPts val="750"/>
              </a:spcBef>
              <a:spcAft>
                <a:spcPts val="750"/>
              </a:spcAft>
            </a:pPr>
            <a:r>
              <a:rPr lang="es-MX" sz="1400" b="1" i="0" dirty="0">
                <a:effectLst/>
                <a:latin typeface="Segoe UI" panose="020B0502040204020203" pitchFamily="34" charset="0"/>
              </a:rPr>
              <a:t>Neuronas en la capa oculta</a:t>
            </a:r>
            <a:r>
              <a:rPr lang="es-MX" sz="1400" b="0" i="0" dirty="0">
                <a:effectLst/>
                <a:latin typeface="Segoe UI" panose="020B0502040204020203" pitchFamily="34" charset="0"/>
              </a:rPr>
              <a:t>: </a:t>
            </a:r>
          </a:p>
          <a:p>
            <a:pPr algn="just">
              <a:spcBef>
                <a:spcPts val="750"/>
              </a:spcBef>
              <a:spcAft>
                <a:spcPts val="750"/>
              </a:spcAft>
            </a:pPr>
            <a:r>
              <a:rPr lang="es-MX" sz="1400" b="0" i="0" dirty="0">
                <a:effectLst/>
                <a:latin typeface="Segoe UI" panose="020B0502040204020203" pitchFamily="34" charset="0"/>
              </a:rPr>
              <a:t>Este parámetro define el número de neuronas en la capa oculta de la red neuronal.  toma las entradas, las multiplica por los pesos, suma los sesgos y aplica una función de activación (sigmoide) para producir una salida.</a:t>
            </a:r>
          </a:p>
        </p:txBody>
      </p:sp>
      <p:sp>
        <p:nvSpPr>
          <p:cNvPr id="40" name="CuadroTexto 39">
            <a:extLst>
              <a:ext uri="{FF2B5EF4-FFF2-40B4-BE49-F238E27FC236}">
                <a16:creationId xmlns:a16="http://schemas.microsoft.com/office/drawing/2014/main" id="{3AC6BBDB-DBAF-69E6-ED8C-8FC17F501F7B}"/>
              </a:ext>
            </a:extLst>
          </p:cNvPr>
          <p:cNvSpPr txBox="1"/>
          <p:nvPr/>
        </p:nvSpPr>
        <p:spPr>
          <a:xfrm>
            <a:off x="5740400" y="3185225"/>
            <a:ext cx="3327400" cy="3816429"/>
          </a:xfrm>
          <a:prstGeom prst="rect">
            <a:avLst/>
          </a:prstGeom>
          <a:noFill/>
        </p:spPr>
        <p:txBody>
          <a:bodyPr wrap="square">
            <a:spAutoFit/>
          </a:bodyPr>
          <a:lstStyle/>
          <a:p>
            <a:pPr lvl="1" algn="just">
              <a:spcBef>
                <a:spcPts val="750"/>
              </a:spcBef>
              <a:spcAft>
                <a:spcPts val="750"/>
              </a:spcAft>
            </a:pPr>
            <a:r>
              <a:rPr lang="es-MX" sz="1400" b="1" i="0" dirty="0">
                <a:effectLst/>
                <a:latin typeface="Segoe UI" panose="020B0502040204020203" pitchFamily="34" charset="0"/>
                <a:cs typeface="Segoe UI" panose="020B0502040204020203" pitchFamily="34" charset="0"/>
              </a:rPr>
              <a:t>Neuronas en la capa de salida</a:t>
            </a:r>
            <a:r>
              <a:rPr lang="es-MX" sz="1400" b="0" i="0" dirty="0">
                <a:effectLst/>
                <a:latin typeface="Segoe UI" panose="020B0502040204020203" pitchFamily="34" charset="0"/>
                <a:cs typeface="Segoe UI" panose="020B0502040204020203" pitchFamily="34" charset="0"/>
              </a:rPr>
              <a:t>: </a:t>
            </a:r>
          </a:p>
          <a:p>
            <a:pPr lvl="1" algn="just">
              <a:spcBef>
                <a:spcPts val="750"/>
              </a:spcBef>
              <a:spcAft>
                <a:spcPts val="750"/>
              </a:spcAft>
            </a:pPr>
            <a:r>
              <a:rPr lang="es-MX" sz="1400" b="0" i="0" dirty="0">
                <a:effectLst/>
                <a:latin typeface="Segoe UI" panose="020B0502040204020203" pitchFamily="34" charset="0"/>
                <a:cs typeface="Segoe UI" panose="020B0502040204020203" pitchFamily="34" charset="0"/>
              </a:rPr>
              <a:t>Este parámetro define el número de neuronas en la capa de salida de la red neuronal. En este caso, hay tres neuronas en la capa de salida porque estamos clasificando las flores en tres especies diferentes:</a:t>
            </a:r>
          </a:p>
          <a:p>
            <a:pPr marL="1143000" lvl="2" indent="-228600" algn="l">
              <a:spcBef>
                <a:spcPts val="750"/>
              </a:spcBef>
              <a:spcAft>
                <a:spcPts val="750"/>
              </a:spcAft>
              <a:buFont typeface="+mj-lt"/>
              <a:buAutoNum type="arabicPeriod"/>
            </a:pPr>
            <a:r>
              <a:rPr lang="es-MX" sz="1400" b="0" i="0" dirty="0">
                <a:effectLst/>
                <a:latin typeface="Segoe UI" panose="020B0502040204020203" pitchFamily="34" charset="0"/>
                <a:cs typeface="Segoe UI" panose="020B0502040204020203" pitchFamily="34" charset="0"/>
              </a:rPr>
              <a:t>Iris </a:t>
            </a:r>
            <a:r>
              <a:rPr lang="es-MX" sz="1400" b="0" i="0" dirty="0" err="1">
                <a:effectLst/>
                <a:latin typeface="Segoe UI" panose="020B0502040204020203" pitchFamily="34" charset="0"/>
                <a:cs typeface="Segoe UI" panose="020B0502040204020203" pitchFamily="34" charset="0"/>
              </a:rPr>
              <a:t>setosa</a:t>
            </a:r>
            <a:endParaRPr lang="es-MX" sz="1400" b="0" i="0" dirty="0">
              <a:effectLst/>
              <a:latin typeface="Segoe UI" panose="020B0502040204020203" pitchFamily="34" charset="0"/>
              <a:cs typeface="Segoe UI" panose="020B0502040204020203" pitchFamily="34" charset="0"/>
            </a:endParaRPr>
          </a:p>
          <a:p>
            <a:pPr marL="1143000" lvl="2" indent="-228600" algn="l">
              <a:spcBef>
                <a:spcPts val="750"/>
              </a:spcBef>
              <a:spcAft>
                <a:spcPts val="750"/>
              </a:spcAft>
              <a:buFont typeface="+mj-lt"/>
              <a:buAutoNum type="arabicPeriod"/>
            </a:pPr>
            <a:r>
              <a:rPr lang="es-MX" sz="1400" b="0" i="0" dirty="0">
                <a:effectLst/>
                <a:latin typeface="Segoe UI" panose="020B0502040204020203" pitchFamily="34" charset="0"/>
                <a:cs typeface="Segoe UI" panose="020B0502040204020203" pitchFamily="34" charset="0"/>
              </a:rPr>
              <a:t>Iris </a:t>
            </a:r>
            <a:r>
              <a:rPr lang="es-MX" sz="1400" b="0" i="0" dirty="0" err="1">
                <a:effectLst/>
                <a:latin typeface="Segoe UI" panose="020B0502040204020203" pitchFamily="34" charset="0"/>
                <a:cs typeface="Segoe UI" panose="020B0502040204020203" pitchFamily="34" charset="0"/>
              </a:rPr>
              <a:t>versicolor</a:t>
            </a:r>
            <a:endParaRPr lang="es-MX" sz="1400" b="0" i="0" dirty="0">
              <a:effectLst/>
              <a:latin typeface="Segoe UI" panose="020B0502040204020203" pitchFamily="34" charset="0"/>
              <a:cs typeface="Segoe UI" panose="020B0502040204020203" pitchFamily="34" charset="0"/>
            </a:endParaRPr>
          </a:p>
          <a:p>
            <a:pPr marL="1143000" lvl="2" indent="-228600" algn="l">
              <a:spcBef>
                <a:spcPts val="750"/>
              </a:spcBef>
              <a:spcAft>
                <a:spcPts val="750"/>
              </a:spcAft>
              <a:buFont typeface="+mj-lt"/>
              <a:buAutoNum type="arabicPeriod"/>
            </a:pPr>
            <a:r>
              <a:rPr lang="es-MX" sz="1400" b="0" i="0" dirty="0">
                <a:effectLst/>
                <a:latin typeface="Segoe UI" panose="020B0502040204020203" pitchFamily="34" charset="0"/>
                <a:cs typeface="Segoe UI" panose="020B0502040204020203" pitchFamily="34" charset="0"/>
              </a:rPr>
              <a:t>Iris </a:t>
            </a:r>
            <a:r>
              <a:rPr lang="es-MX" sz="1400" b="0" i="0" dirty="0" err="1">
                <a:effectLst/>
                <a:latin typeface="Segoe UI" panose="020B0502040204020203" pitchFamily="34" charset="0"/>
                <a:cs typeface="Segoe UI" panose="020B0502040204020203" pitchFamily="34" charset="0"/>
              </a:rPr>
              <a:t>virginica</a:t>
            </a:r>
            <a:endParaRPr lang="es-MX" sz="1400" b="0" i="0" dirty="0">
              <a:effectLst/>
              <a:latin typeface="Segoe UI" panose="020B0502040204020203" pitchFamily="34" charset="0"/>
              <a:cs typeface="Segoe UI" panose="020B0502040204020203" pitchFamily="34" charset="0"/>
            </a:endParaRPr>
          </a:p>
          <a:p>
            <a:pPr algn="just">
              <a:buNone/>
            </a:pPr>
            <a:br>
              <a:rPr lang="es-MX" sz="1400" dirty="0">
                <a:latin typeface="Segoe UI" panose="020B0502040204020203" pitchFamily="34" charset="0"/>
                <a:cs typeface="Segoe UI" panose="020B0502040204020203" pitchFamily="34" charset="0"/>
              </a:rPr>
            </a:br>
            <a:endParaRPr lang="es-MX" sz="1400" dirty="0">
              <a:latin typeface="Segoe UI" panose="020B0502040204020203" pitchFamily="34" charset="0"/>
              <a:cs typeface="Segoe UI" panose="020B0502040204020203" pitchFamily="34" charset="0"/>
            </a:endParaRPr>
          </a:p>
        </p:txBody>
      </p:sp>
      <p:sp>
        <p:nvSpPr>
          <p:cNvPr id="42" name="CuadroTexto 41">
            <a:extLst>
              <a:ext uri="{FF2B5EF4-FFF2-40B4-BE49-F238E27FC236}">
                <a16:creationId xmlns:a16="http://schemas.microsoft.com/office/drawing/2014/main" id="{A58AD9C7-E5CD-140E-AB2D-75921CB57EBF}"/>
              </a:ext>
            </a:extLst>
          </p:cNvPr>
          <p:cNvSpPr txBox="1"/>
          <p:nvPr/>
        </p:nvSpPr>
        <p:spPr>
          <a:xfrm>
            <a:off x="9214740" y="3185225"/>
            <a:ext cx="2552700" cy="2462213"/>
          </a:xfrm>
          <a:prstGeom prst="rect">
            <a:avLst/>
          </a:prstGeom>
          <a:noFill/>
        </p:spPr>
        <p:txBody>
          <a:bodyPr wrap="square">
            <a:spAutoFit/>
          </a:bodyPr>
          <a:lstStyle/>
          <a:p>
            <a:pPr algn="just"/>
            <a:r>
              <a:rPr lang="es-MX" sz="1400" b="1" dirty="0">
                <a:latin typeface="Segoe UI" panose="020B0502040204020203" pitchFamily="34" charset="0"/>
                <a:cs typeface="Segoe UI" panose="020B0502040204020203" pitchFamily="34" charset="0"/>
              </a:rPr>
              <a:t>Número de datos de entrenamiento: </a:t>
            </a:r>
          </a:p>
          <a:p>
            <a:pPr algn="just"/>
            <a:endParaRPr lang="es-MX" sz="1400" dirty="0">
              <a:latin typeface="Segoe UI" panose="020B0502040204020203" pitchFamily="34" charset="0"/>
              <a:cs typeface="Segoe UI" panose="020B0502040204020203" pitchFamily="34" charset="0"/>
            </a:endParaRPr>
          </a:p>
          <a:p>
            <a:pPr algn="just"/>
            <a:r>
              <a:rPr lang="es-MX" sz="1400" dirty="0">
                <a:latin typeface="Segoe UI" panose="020B0502040204020203" pitchFamily="34" charset="0"/>
                <a:cs typeface="Segoe UI" panose="020B0502040204020203" pitchFamily="34" charset="0"/>
              </a:rPr>
              <a:t>Este parámetro define el número de observaciones del conjunto de datos que se utilizan para entrenar la red neuronal. En este caso, se están utilizando 30 observaciones de las flores Iris.</a:t>
            </a:r>
          </a:p>
        </p:txBody>
      </p:sp>
    </p:spTree>
    <p:extLst>
      <p:ext uri="{BB962C8B-B14F-4D97-AF65-F5344CB8AC3E}">
        <p14:creationId xmlns:p14="http://schemas.microsoft.com/office/powerpoint/2010/main" val="152628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A86B9B7-0D02-39B5-73DE-CB024FFF938B}"/>
              </a:ext>
            </a:extLst>
          </p:cNvPr>
          <p:cNvPicPr>
            <a:picLocks noChangeAspect="1"/>
          </p:cNvPicPr>
          <p:nvPr/>
        </p:nvPicPr>
        <p:blipFill>
          <a:blip r:embed="rId2"/>
          <a:stretch>
            <a:fillRect/>
          </a:stretch>
        </p:blipFill>
        <p:spPr>
          <a:xfrm>
            <a:off x="335010" y="516872"/>
            <a:ext cx="6541941" cy="2003838"/>
          </a:xfrm>
          <a:prstGeom prst="rect">
            <a:avLst/>
          </a:prstGeom>
        </p:spPr>
      </p:pic>
      <p:sp>
        <p:nvSpPr>
          <p:cNvPr id="4" name="Rectangle 1">
            <a:extLst>
              <a:ext uri="{FF2B5EF4-FFF2-40B4-BE49-F238E27FC236}">
                <a16:creationId xmlns:a16="http://schemas.microsoft.com/office/drawing/2014/main" id="{CCACAE9E-FB04-9910-ED25-1E1AA2815003}"/>
              </a:ext>
            </a:extLst>
          </p:cNvPr>
          <p:cNvSpPr>
            <a:spLocks noChangeArrowheads="1"/>
          </p:cNvSpPr>
          <p:nvPr/>
        </p:nvSpPr>
        <p:spPr bwMode="auto">
          <a:xfrm>
            <a:off x="7185286" y="342509"/>
            <a:ext cx="4353567"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La </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Función de activación sigmoide </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transforma el valor de entrada x en un valor entre 0 y 1. Esto es útil para modelar probabilidades.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La función devuelve un valor y que está en el rango de 0 a 1. Este valor representa la activación de la neurona y se utiliza para modelar probabilidades.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endParaRPr>
          </a:p>
        </p:txBody>
      </p:sp>
      <p:pic>
        <p:nvPicPr>
          <p:cNvPr id="8" name="Imagen 7">
            <a:extLst>
              <a:ext uri="{FF2B5EF4-FFF2-40B4-BE49-F238E27FC236}">
                <a16:creationId xmlns:a16="http://schemas.microsoft.com/office/drawing/2014/main" id="{BA294D4F-9531-AE78-D42F-36345CB29480}"/>
              </a:ext>
            </a:extLst>
          </p:cNvPr>
          <p:cNvPicPr>
            <a:picLocks noChangeAspect="1"/>
          </p:cNvPicPr>
          <p:nvPr/>
        </p:nvPicPr>
        <p:blipFill>
          <a:blip r:embed="rId3"/>
          <a:stretch>
            <a:fillRect/>
          </a:stretch>
        </p:blipFill>
        <p:spPr>
          <a:xfrm>
            <a:off x="136375" y="3897550"/>
            <a:ext cx="7367048" cy="2003837"/>
          </a:xfrm>
          <a:prstGeom prst="rect">
            <a:avLst/>
          </a:prstGeom>
        </p:spPr>
      </p:pic>
      <p:sp>
        <p:nvSpPr>
          <p:cNvPr id="10" name="CuadroTexto 9">
            <a:extLst>
              <a:ext uri="{FF2B5EF4-FFF2-40B4-BE49-F238E27FC236}">
                <a16:creationId xmlns:a16="http://schemas.microsoft.com/office/drawing/2014/main" id="{55F5D8BB-F6FE-59A8-F0DB-A0A26A009920}"/>
              </a:ext>
            </a:extLst>
          </p:cNvPr>
          <p:cNvSpPr txBox="1"/>
          <p:nvPr/>
        </p:nvSpPr>
        <p:spPr>
          <a:xfrm>
            <a:off x="7185286" y="2520710"/>
            <a:ext cx="4671704" cy="3282950"/>
          </a:xfrm>
          <a:prstGeom prst="rect">
            <a:avLst/>
          </a:prstGeom>
          <a:noFill/>
        </p:spPr>
        <p:txBody>
          <a:bodyPr wrap="square">
            <a:spAutoFit/>
          </a:bodyPr>
          <a:lstStyle/>
          <a:p>
            <a:pPr algn="just">
              <a:spcBef>
                <a:spcPts val="750"/>
              </a:spcBef>
              <a:spcAft>
                <a:spcPts val="750"/>
              </a:spcAft>
            </a:pPr>
            <a:r>
              <a:rPr lang="es-MX" sz="1400" b="0" i="0" dirty="0">
                <a:effectLst/>
                <a:latin typeface="Segoe UI" panose="020B0502040204020203" pitchFamily="34" charset="0"/>
              </a:rPr>
              <a:t>La derivada de la función sigmoide se utiliza durante el proceso de </a:t>
            </a:r>
            <a:r>
              <a:rPr lang="es-MX" sz="1400" b="0" i="0" dirty="0" err="1">
                <a:effectLst/>
                <a:latin typeface="Segoe UI" panose="020B0502040204020203" pitchFamily="34" charset="0"/>
              </a:rPr>
              <a:t>retropropagación</a:t>
            </a:r>
            <a:r>
              <a:rPr lang="es-MX" sz="1400" b="0" i="0" dirty="0">
                <a:effectLst/>
                <a:latin typeface="Segoe UI" panose="020B0502040204020203" pitchFamily="34" charset="0"/>
              </a:rPr>
              <a:t> en el entrenamiento de la red neuronal. </a:t>
            </a:r>
          </a:p>
          <a:p>
            <a:pPr algn="just">
              <a:spcBef>
                <a:spcPts val="750"/>
              </a:spcBef>
              <a:spcAft>
                <a:spcPts val="750"/>
              </a:spcAft>
            </a:pPr>
            <a:r>
              <a:rPr lang="es-MX" sz="1400" b="0" i="0" dirty="0">
                <a:effectLst/>
                <a:latin typeface="Segoe UI" panose="020B0502040204020203" pitchFamily="34" charset="0"/>
              </a:rPr>
              <a:t>Entrada: Un valor x (puede ser un número, vector o matriz).</a:t>
            </a:r>
          </a:p>
          <a:p>
            <a:pPr algn="just">
              <a:spcBef>
                <a:spcPts val="750"/>
              </a:spcBef>
              <a:spcAft>
                <a:spcPts val="750"/>
              </a:spcAft>
            </a:pPr>
            <a:r>
              <a:rPr lang="es-MX" sz="1400" b="0" i="0" dirty="0">
                <a:effectLst/>
                <a:latin typeface="Segoe UI" panose="020B0502040204020203" pitchFamily="34" charset="0"/>
              </a:rPr>
              <a:t>Proceso: Aplica la función sigmoide a x y calcula el producto de σ(x)σ(x) y (1−σ(x))(1−σ(x)).</a:t>
            </a:r>
          </a:p>
          <a:p>
            <a:pPr algn="just">
              <a:spcBef>
                <a:spcPts val="750"/>
              </a:spcBef>
              <a:spcAft>
                <a:spcPts val="750"/>
              </a:spcAft>
            </a:pPr>
            <a:r>
              <a:rPr lang="es-MX" sz="1400" b="0" i="0" dirty="0">
                <a:effectLst/>
                <a:latin typeface="Segoe UI" panose="020B0502040204020203" pitchFamily="34" charset="0"/>
              </a:rPr>
              <a:t>Salida: Devuelve la derivada de la función sigmoide aplicada a x.</a:t>
            </a:r>
          </a:p>
          <a:p>
            <a:pPr algn="just">
              <a:spcBef>
                <a:spcPts val="750"/>
              </a:spcBef>
              <a:spcAft>
                <a:spcPts val="750"/>
              </a:spcAft>
            </a:pPr>
            <a:r>
              <a:rPr lang="es-MX" sz="1400" b="0" i="0" dirty="0">
                <a:effectLst/>
                <a:latin typeface="Segoe UI" panose="020B0502040204020203" pitchFamily="34" charset="0"/>
              </a:rPr>
              <a:t>Ayuda a calcular los gradientes necesarios para ajustar los pesos y sesgos de la red.</a:t>
            </a:r>
          </a:p>
        </p:txBody>
      </p:sp>
    </p:spTree>
    <p:extLst>
      <p:ext uri="{BB962C8B-B14F-4D97-AF65-F5344CB8AC3E}">
        <p14:creationId xmlns:p14="http://schemas.microsoft.com/office/powerpoint/2010/main" val="3931851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190B867-5EB9-B227-D2B9-614B1F8954D9}"/>
              </a:ext>
            </a:extLst>
          </p:cNvPr>
          <p:cNvPicPr>
            <a:picLocks noChangeAspect="1"/>
          </p:cNvPicPr>
          <p:nvPr/>
        </p:nvPicPr>
        <p:blipFill>
          <a:blip r:embed="rId2"/>
          <a:srcRect b="67289"/>
          <a:stretch/>
        </p:blipFill>
        <p:spPr>
          <a:xfrm>
            <a:off x="950675" y="245559"/>
            <a:ext cx="10045304" cy="765154"/>
          </a:xfrm>
          <a:prstGeom prst="rect">
            <a:avLst/>
          </a:prstGeom>
        </p:spPr>
      </p:pic>
      <p:sp>
        <p:nvSpPr>
          <p:cNvPr id="4" name="Rectangle 1">
            <a:extLst>
              <a:ext uri="{FF2B5EF4-FFF2-40B4-BE49-F238E27FC236}">
                <a16:creationId xmlns:a16="http://schemas.microsoft.com/office/drawing/2014/main" id="{145893EA-FA01-4B2C-4512-741C7504349A}"/>
              </a:ext>
            </a:extLst>
          </p:cNvPr>
          <p:cNvSpPr>
            <a:spLocks noChangeArrowheads="1"/>
          </p:cNvSpPr>
          <p:nvPr/>
        </p:nvSpPr>
        <p:spPr bwMode="auto">
          <a:xfrm>
            <a:off x="950675" y="1052966"/>
            <a:ext cx="9929432" cy="1041254"/>
          </a:xfrm>
          <a:prstGeom prst="rect">
            <a:avLst/>
          </a:prstGeom>
          <a:noFill/>
          <a:ln>
            <a:noFill/>
          </a:ln>
          <a:effectLst/>
        </p:spPr>
        <p:txBody>
          <a:bodyPr vert="horz" wrap="square" lIns="0" tIns="88872" rIns="91440" bIns="88872"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W1</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 Matriz de pesos para la capa oculta.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rand(</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n_entradas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Genera una matriz de tamaño </a:t>
            </a:r>
            <a:r>
              <a:rPr kumimoji="0" lang="es-MX" altLang="es-MX" sz="1400" b="0" i="0" u="none" strike="noStrike" cap="none" normalizeH="0" baseline="0" dirty="0" err="1">
                <a:ln>
                  <a:noFill/>
                </a:ln>
                <a:effectLst/>
                <a:latin typeface="Segoe UI" panose="020B0502040204020203" pitchFamily="34" charset="0"/>
                <a:cs typeface="Segoe UI" panose="020B0502040204020203" pitchFamily="34" charset="0"/>
              </a:rPr>
              <a:t>n_entradas</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 x </a:t>
            </a:r>
            <a:r>
              <a:rPr kumimoji="0" lang="es-MX" altLang="es-MX" sz="1400" b="0"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 con valores aleatorios entre 0 y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n_entradas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Número de características de entrada (4 en este caso).</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0" i="0" u="none" strike="noStrike" cap="none" normalizeH="0" baseline="0" dirty="0">
                <a:ln>
                  <a:noFill/>
                </a:ln>
                <a:effectLst/>
                <a:latin typeface="Segoe UI" panose="020B0502040204020203" pitchFamily="34" charset="0"/>
                <a:cs typeface="Segoe UI" panose="020B0502040204020203" pitchFamily="34" charset="0"/>
              </a:rPr>
              <a:t>: Número de neuronas en la capa oculta (10 en este caso).</a:t>
            </a:r>
          </a:p>
        </p:txBody>
      </p:sp>
      <p:pic>
        <p:nvPicPr>
          <p:cNvPr id="7" name="Imagen 6">
            <a:extLst>
              <a:ext uri="{FF2B5EF4-FFF2-40B4-BE49-F238E27FC236}">
                <a16:creationId xmlns:a16="http://schemas.microsoft.com/office/drawing/2014/main" id="{0F536924-211F-0286-B06A-D15218176FF9}"/>
              </a:ext>
            </a:extLst>
          </p:cNvPr>
          <p:cNvPicPr>
            <a:picLocks noChangeAspect="1"/>
          </p:cNvPicPr>
          <p:nvPr/>
        </p:nvPicPr>
        <p:blipFill>
          <a:blip r:embed="rId3"/>
          <a:srcRect t="34238" b="48975"/>
          <a:stretch/>
        </p:blipFill>
        <p:spPr>
          <a:xfrm>
            <a:off x="950675" y="2335451"/>
            <a:ext cx="9922631" cy="387870"/>
          </a:xfrm>
          <a:prstGeom prst="rect">
            <a:avLst/>
          </a:prstGeom>
        </p:spPr>
      </p:pic>
      <p:sp>
        <p:nvSpPr>
          <p:cNvPr id="9" name="Rectangle 1">
            <a:extLst>
              <a:ext uri="{FF2B5EF4-FFF2-40B4-BE49-F238E27FC236}">
                <a16:creationId xmlns:a16="http://schemas.microsoft.com/office/drawing/2014/main" id="{C40FD299-E534-1750-FB2E-BE247A569073}"/>
              </a:ext>
            </a:extLst>
          </p:cNvPr>
          <p:cNvSpPr>
            <a:spLocks noChangeArrowheads="1"/>
          </p:cNvSpPr>
          <p:nvPr/>
        </p:nvSpPr>
        <p:spPr bwMode="auto">
          <a:xfrm>
            <a:off x="950675" y="2705473"/>
            <a:ext cx="9929432" cy="610367"/>
          </a:xfrm>
          <a:prstGeom prst="rect">
            <a:avLst/>
          </a:prstGeom>
          <a:noFill/>
          <a:ln>
            <a:noFill/>
          </a:ln>
          <a:effectLst/>
        </p:spPr>
        <p:txBody>
          <a:bodyPr vert="horz" wrap="square" lIns="0" tIns="88872" rIns="91440" bIns="88872"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b1: </a:t>
            </a:r>
            <a:r>
              <a:rPr kumimoji="0" lang="es-MX" altLang="es-MX" sz="1400" i="0" u="none" strike="noStrike" cap="none" normalizeH="0" baseline="0" dirty="0">
                <a:ln>
                  <a:noFill/>
                </a:ln>
                <a:effectLst/>
                <a:latin typeface="Segoe UI" panose="020B0502040204020203" pitchFamily="34" charset="0"/>
                <a:cs typeface="Segoe UI" panose="020B0502040204020203" pitchFamily="34" charset="0"/>
              </a:rPr>
              <a:t>Vector de sesgos para la capa oculta.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rand(1,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a:t>
            </a:r>
            <a:r>
              <a:rPr kumimoji="0" lang="es-MX" altLang="es-MX" sz="1400" i="0" u="none" strike="noStrike" cap="none" normalizeH="0" baseline="0" dirty="0">
                <a:ln>
                  <a:noFill/>
                </a:ln>
                <a:effectLst/>
                <a:latin typeface="Segoe UI" panose="020B0502040204020203" pitchFamily="34" charset="0"/>
                <a:cs typeface="Segoe UI" panose="020B0502040204020203" pitchFamily="34" charset="0"/>
              </a:rPr>
              <a:t> Genera un vector de tamaño 1 x </a:t>
            </a:r>
            <a:r>
              <a:rPr kumimoji="0" lang="es-MX" altLang="es-MX" sz="1400"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i="0" u="none" strike="noStrike" cap="none" normalizeH="0" baseline="0" dirty="0">
                <a:ln>
                  <a:noFill/>
                </a:ln>
                <a:effectLst/>
                <a:latin typeface="Segoe UI" panose="020B0502040204020203" pitchFamily="34" charset="0"/>
                <a:cs typeface="Segoe UI" panose="020B0502040204020203" pitchFamily="34" charset="0"/>
              </a:rPr>
              <a:t> con valores aleatorios entre 0 y 1</a:t>
            </a:r>
          </a:p>
        </p:txBody>
      </p:sp>
      <p:pic>
        <p:nvPicPr>
          <p:cNvPr id="12" name="Imagen 11">
            <a:extLst>
              <a:ext uri="{FF2B5EF4-FFF2-40B4-BE49-F238E27FC236}">
                <a16:creationId xmlns:a16="http://schemas.microsoft.com/office/drawing/2014/main" id="{520DD08A-B421-6123-3465-5FDECF4DFD9C}"/>
              </a:ext>
            </a:extLst>
          </p:cNvPr>
          <p:cNvPicPr>
            <a:picLocks noChangeAspect="1"/>
          </p:cNvPicPr>
          <p:nvPr/>
        </p:nvPicPr>
        <p:blipFill>
          <a:blip r:embed="rId3"/>
          <a:srcRect t="51664" b="32504"/>
          <a:stretch/>
        </p:blipFill>
        <p:spPr>
          <a:xfrm>
            <a:off x="835328" y="3557072"/>
            <a:ext cx="10521344" cy="387871"/>
          </a:xfrm>
          <a:prstGeom prst="rect">
            <a:avLst/>
          </a:prstGeom>
        </p:spPr>
      </p:pic>
      <p:sp>
        <p:nvSpPr>
          <p:cNvPr id="13" name="Rectangle 1">
            <a:extLst>
              <a:ext uri="{FF2B5EF4-FFF2-40B4-BE49-F238E27FC236}">
                <a16:creationId xmlns:a16="http://schemas.microsoft.com/office/drawing/2014/main" id="{5CDACC11-4F7D-73CA-E290-D0C608C42F66}"/>
              </a:ext>
            </a:extLst>
          </p:cNvPr>
          <p:cNvSpPr>
            <a:spLocks noChangeArrowheads="1"/>
          </p:cNvSpPr>
          <p:nvPr/>
        </p:nvSpPr>
        <p:spPr bwMode="auto">
          <a:xfrm>
            <a:off x="950675" y="3916755"/>
            <a:ext cx="9929432" cy="1041254"/>
          </a:xfrm>
          <a:prstGeom prst="rect">
            <a:avLst/>
          </a:prstGeom>
          <a:noFill/>
          <a:ln>
            <a:noFill/>
          </a:ln>
          <a:effectLst/>
        </p:spPr>
        <p:txBody>
          <a:bodyPr vert="horz" wrap="square" lIns="0" tIns="88872" rIns="91440" bIns="88872"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W2: Matriz de pesos para la capa de salida.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rand(</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n_salidas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Genera una matriz de tamaño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x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n_salidas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con valores aleatorios entre 0 y 1.</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n_ocultas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Número de neuronas en la capa oculta (10 en este caso).</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n_salidas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Número de neuronas en la capa de salida (3 en este caso).</a:t>
            </a:r>
          </a:p>
        </p:txBody>
      </p:sp>
      <p:pic>
        <p:nvPicPr>
          <p:cNvPr id="15" name="Imagen 14">
            <a:extLst>
              <a:ext uri="{FF2B5EF4-FFF2-40B4-BE49-F238E27FC236}">
                <a16:creationId xmlns:a16="http://schemas.microsoft.com/office/drawing/2014/main" id="{A563A292-2575-EF5E-7340-8301FC9B805A}"/>
              </a:ext>
            </a:extLst>
          </p:cNvPr>
          <p:cNvPicPr>
            <a:picLocks noChangeAspect="1"/>
          </p:cNvPicPr>
          <p:nvPr/>
        </p:nvPicPr>
        <p:blipFill>
          <a:blip r:embed="rId3"/>
          <a:srcRect t="60996" b="12570"/>
          <a:stretch/>
        </p:blipFill>
        <p:spPr>
          <a:xfrm>
            <a:off x="942008" y="5211313"/>
            <a:ext cx="9916088" cy="610367"/>
          </a:xfrm>
          <a:prstGeom prst="rect">
            <a:avLst/>
          </a:prstGeom>
        </p:spPr>
      </p:pic>
      <p:sp>
        <p:nvSpPr>
          <p:cNvPr id="16" name="Rectangle 1">
            <a:extLst>
              <a:ext uri="{FF2B5EF4-FFF2-40B4-BE49-F238E27FC236}">
                <a16:creationId xmlns:a16="http://schemas.microsoft.com/office/drawing/2014/main" id="{961D481E-A60E-FD5A-5FC4-14F4250BA9FE}"/>
              </a:ext>
            </a:extLst>
          </p:cNvPr>
          <p:cNvSpPr>
            <a:spLocks noChangeArrowheads="1"/>
          </p:cNvSpPr>
          <p:nvPr/>
        </p:nvSpPr>
        <p:spPr bwMode="auto">
          <a:xfrm>
            <a:off x="928664" y="5813160"/>
            <a:ext cx="9929432" cy="610367"/>
          </a:xfrm>
          <a:prstGeom prst="rect">
            <a:avLst/>
          </a:prstGeom>
          <a:noFill/>
          <a:ln>
            <a:noFill/>
          </a:ln>
          <a:effectLst/>
        </p:spPr>
        <p:txBody>
          <a:bodyPr vert="horz" wrap="square" lIns="0" tIns="88872" rIns="91440" bIns="88872"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b2: Vector de sesgos para la capa de salida.</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rand(1,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n_salidas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Genera un vector de tamaño 1 x </a:t>
            </a:r>
            <a:r>
              <a:rPr kumimoji="0" lang="es-MX" altLang="es-MX" sz="1400" b="1" i="0" u="none" strike="noStrike" cap="none" normalizeH="0" baseline="0" dirty="0" err="1">
                <a:ln>
                  <a:noFill/>
                </a:ln>
                <a:effectLst/>
                <a:latin typeface="Segoe UI" panose="020B0502040204020203" pitchFamily="34" charset="0"/>
                <a:cs typeface="Segoe UI" panose="020B0502040204020203" pitchFamily="34" charset="0"/>
              </a:rPr>
              <a:t>n_salidas</a:t>
            </a:r>
            <a:r>
              <a:rPr kumimoji="0" lang="es-MX" altLang="es-MX" sz="1400" b="1" i="0" u="none" strike="noStrike" cap="none" normalizeH="0" baseline="0" dirty="0">
                <a:ln>
                  <a:noFill/>
                </a:ln>
                <a:effectLst/>
                <a:latin typeface="Segoe UI" panose="020B0502040204020203" pitchFamily="34" charset="0"/>
                <a:cs typeface="Segoe UI" panose="020B0502040204020203" pitchFamily="34" charset="0"/>
              </a:rPr>
              <a:t> con valores aleatorios entre 0 y 1.</a:t>
            </a:r>
          </a:p>
        </p:txBody>
      </p:sp>
    </p:spTree>
    <p:extLst>
      <p:ext uri="{BB962C8B-B14F-4D97-AF65-F5344CB8AC3E}">
        <p14:creationId xmlns:p14="http://schemas.microsoft.com/office/powerpoint/2010/main" val="42262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1657363-2B22-6481-D83D-3FC5283AF2C2}"/>
              </a:ext>
            </a:extLst>
          </p:cNvPr>
          <p:cNvPicPr>
            <a:picLocks noChangeAspect="1"/>
          </p:cNvPicPr>
          <p:nvPr/>
        </p:nvPicPr>
        <p:blipFill>
          <a:blip r:embed="rId2"/>
          <a:stretch>
            <a:fillRect/>
          </a:stretch>
        </p:blipFill>
        <p:spPr>
          <a:xfrm>
            <a:off x="1428098" y="304555"/>
            <a:ext cx="9335803" cy="3505689"/>
          </a:xfrm>
          <a:prstGeom prst="rect">
            <a:avLst/>
          </a:prstGeom>
        </p:spPr>
      </p:pic>
      <p:sp>
        <p:nvSpPr>
          <p:cNvPr id="6" name="CuadroTexto 5">
            <a:extLst>
              <a:ext uri="{FF2B5EF4-FFF2-40B4-BE49-F238E27FC236}">
                <a16:creationId xmlns:a16="http://schemas.microsoft.com/office/drawing/2014/main" id="{50F1E76B-6140-4BA4-7325-1D514BBE732D}"/>
              </a:ext>
            </a:extLst>
          </p:cNvPr>
          <p:cNvSpPr txBox="1"/>
          <p:nvPr/>
        </p:nvSpPr>
        <p:spPr>
          <a:xfrm>
            <a:off x="1428098" y="4641056"/>
            <a:ext cx="9335803" cy="1169551"/>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En esta sección, </a:t>
            </a:r>
            <a:r>
              <a:rPr lang="es-MX" sz="1400" b="1" dirty="0">
                <a:latin typeface="Segoe UI" panose="020B0502040204020203" pitchFamily="34" charset="0"/>
                <a:cs typeface="Segoe UI" panose="020B0502040204020203" pitchFamily="34" charset="0"/>
              </a:rPr>
              <a:t>IRIS_DATA </a:t>
            </a:r>
            <a:r>
              <a:rPr lang="es-MX" sz="1400" dirty="0">
                <a:latin typeface="Segoe UI" panose="020B0502040204020203" pitchFamily="34" charset="0"/>
                <a:cs typeface="Segoe UI" panose="020B0502040204020203" pitchFamily="34" charset="0"/>
              </a:rPr>
              <a:t>contiene las características de las flores (longitud y ancho del sépalo, longitud y ancho del pétalo) y </a:t>
            </a:r>
          </a:p>
          <a:p>
            <a:pPr algn="just"/>
            <a:endParaRPr lang="es-MX" sz="1400" dirty="0">
              <a:latin typeface="Segoe UI" panose="020B0502040204020203" pitchFamily="34" charset="0"/>
              <a:cs typeface="Segoe UI" panose="020B0502040204020203" pitchFamily="34" charset="0"/>
            </a:endParaRPr>
          </a:p>
          <a:p>
            <a:pPr algn="just"/>
            <a:r>
              <a:rPr lang="es-MX" sz="1400" b="1" dirty="0">
                <a:latin typeface="Segoe UI" panose="020B0502040204020203" pitchFamily="34" charset="0"/>
                <a:cs typeface="Segoe UI" panose="020B0502040204020203" pitchFamily="34" charset="0"/>
              </a:rPr>
              <a:t>Y_DATA </a:t>
            </a:r>
            <a:r>
              <a:rPr lang="es-MX" sz="1400" dirty="0">
                <a:latin typeface="Segoe UI" panose="020B0502040204020203" pitchFamily="34" charset="0"/>
                <a:cs typeface="Segoe UI" panose="020B0502040204020203" pitchFamily="34" charset="0"/>
              </a:rPr>
              <a:t>contiene las etiquetas correspondientes a las clases de las flores (</a:t>
            </a:r>
            <a:r>
              <a:rPr lang="es-MX" sz="1400" dirty="0" err="1">
                <a:latin typeface="Segoe UI" panose="020B0502040204020203" pitchFamily="34" charset="0"/>
                <a:cs typeface="Segoe UI" panose="020B0502040204020203" pitchFamily="34" charset="0"/>
              </a:rPr>
              <a:t>Setosa</a:t>
            </a:r>
            <a:r>
              <a:rPr lang="es-MX" sz="1400" dirty="0">
                <a:latin typeface="Segoe UI" panose="020B0502040204020203" pitchFamily="34" charset="0"/>
                <a:cs typeface="Segoe UI" panose="020B0502040204020203" pitchFamily="34" charset="0"/>
              </a:rPr>
              <a:t>, </a:t>
            </a:r>
            <a:r>
              <a:rPr lang="es-MX" sz="1400" dirty="0" err="1">
                <a:latin typeface="Segoe UI" panose="020B0502040204020203" pitchFamily="34" charset="0"/>
                <a:cs typeface="Segoe UI" panose="020B0502040204020203" pitchFamily="34" charset="0"/>
              </a:rPr>
              <a:t>Versicolor</a:t>
            </a:r>
            <a:r>
              <a:rPr lang="es-MX" sz="1400" dirty="0">
                <a:latin typeface="Segoe UI" panose="020B0502040204020203" pitchFamily="34" charset="0"/>
                <a:cs typeface="Segoe UI" panose="020B0502040204020203" pitchFamily="34" charset="0"/>
              </a:rPr>
              <a:t>, </a:t>
            </a:r>
            <a:r>
              <a:rPr lang="es-MX" sz="1400" dirty="0" err="1">
                <a:latin typeface="Segoe UI" panose="020B0502040204020203" pitchFamily="34" charset="0"/>
                <a:cs typeface="Segoe UI" panose="020B0502040204020203" pitchFamily="34" charset="0"/>
              </a:rPr>
              <a:t>Virginica</a:t>
            </a:r>
            <a:r>
              <a:rPr lang="es-MX" sz="1400" dirty="0">
                <a:latin typeface="Segoe UI" panose="020B0502040204020203" pitchFamily="34" charset="0"/>
                <a:cs typeface="Segoe UI" panose="020B0502040204020203" pitchFamily="34" charset="0"/>
              </a:rPr>
              <a:t>) en formato de codificación </a:t>
            </a:r>
            <a:r>
              <a:rPr lang="es-MX" sz="1400" dirty="0" err="1">
                <a:latin typeface="Segoe UI" panose="020B0502040204020203" pitchFamily="34" charset="0"/>
                <a:cs typeface="Segoe UI" panose="020B0502040204020203" pitchFamily="34" charset="0"/>
              </a:rPr>
              <a:t>one-hot</a:t>
            </a:r>
            <a:r>
              <a:rPr lang="es-MX" sz="14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53412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7667B8D-0A67-8BE1-B492-580D14F1C006}"/>
              </a:ext>
            </a:extLst>
          </p:cNvPr>
          <p:cNvPicPr>
            <a:picLocks noChangeAspect="1"/>
          </p:cNvPicPr>
          <p:nvPr/>
        </p:nvPicPr>
        <p:blipFill>
          <a:blip r:embed="rId2"/>
          <a:stretch>
            <a:fillRect/>
          </a:stretch>
        </p:blipFill>
        <p:spPr>
          <a:xfrm>
            <a:off x="587482" y="327558"/>
            <a:ext cx="4469189" cy="2156561"/>
          </a:xfrm>
          <a:prstGeom prst="rect">
            <a:avLst/>
          </a:prstGeom>
        </p:spPr>
      </p:pic>
      <p:pic>
        <p:nvPicPr>
          <p:cNvPr id="5" name="Imagen 4">
            <a:extLst>
              <a:ext uri="{FF2B5EF4-FFF2-40B4-BE49-F238E27FC236}">
                <a16:creationId xmlns:a16="http://schemas.microsoft.com/office/drawing/2014/main" id="{C8352422-9CB2-0374-6D46-832E3DBA0540}"/>
              </a:ext>
            </a:extLst>
          </p:cNvPr>
          <p:cNvPicPr>
            <a:picLocks noChangeAspect="1"/>
          </p:cNvPicPr>
          <p:nvPr/>
        </p:nvPicPr>
        <p:blipFill>
          <a:blip r:embed="rId3"/>
          <a:stretch>
            <a:fillRect/>
          </a:stretch>
        </p:blipFill>
        <p:spPr>
          <a:xfrm>
            <a:off x="6967329" y="327557"/>
            <a:ext cx="4440813" cy="2156561"/>
          </a:xfrm>
          <a:prstGeom prst="rect">
            <a:avLst/>
          </a:prstGeom>
        </p:spPr>
      </p:pic>
      <p:sp>
        <p:nvSpPr>
          <p:cNvPr id="7" name="CuadroTexto 6">
            <a:extLst>
              <a:ext uri="{FF2B5EF4-FFF2-40B4-BE49-F238E27FC236}">
                <a16:creationId xmlns:a16="http://schemas.microsoft.com/office/drawing/2014/main" id="{BF191C70-EE93-C9A6-EF71-2FA1E63A20A4}"/>
              </a:ext>
            </a:extLst>
          </p:cNvPr>
          <p:cNvSpPr txBox="1"/>
          <p:nvPr/>
        </p:nvSpPr>
        <p:spPr>
          <a:xfrm>
            <a:off x="544411" y="2828835"/>
            <a:ext cx="4355991" cy="954107"/>
          </a:xfrm>
          <a:prstGeom prst="rect">
            <a:avLst/>
          </a:prstGeom>
          <a:noFill/>
        </p:spPr>
        <p:txBody>
          <a:bodyPr wrap="square">
            <a:spAutoFit/>
          </a:bodyPr>
          <a:lstStyle/>
          <a:p>
            <a:pPr algn="just"/>
            <a:r>
              <a:rPr lang="es-MX" sz="1400" b="1" dirty="0">
                <a:latin typeface="Segoe UI" panose="020B0502040204020203" pitchFamily="34" charset="0"/>
                <a:cs typeface="Segoe UI" panose="020B0502040204020203" pitchFamily="34" charset="0"/>
              </a:rPr>
              <a:t> X </a:t>
            </a:r>
            <a:r>
              <a:rPr lang="es-MX" sz="1400" dirty="0">
                <a:latin typeface="Segoe UI" panose="020B0502040204020203" pitchFamily="34" charset="0"/>
                <a:cs typeface="Segoe UI" panose="020B0502040204020203" pitchFamily="34" charset="0"/>
              </a:rPr>
              <a:t>se asigna a IRIS_DATA, que contiene las características de las flores IRIS, y</a:t>
            </a:r>
          </a:p>
          <a:p>
            <a:pPr algn="just"/>
            <a:r>
              <a:rPr lang="es-MX" sz="1400" b="1" dirty="0">
                <a:latin typeface="Segoe UI" panose="020B0502040204020203" pitchFamily="34" charset="0"/>
                <a:cs typeface="Segoe UI" panose="020B0502040204020203" pitchFamily="34" charset="0"/>
              </a:rPr>
              <a:t>Y</a:t>
            </a:r>
            <a:r>
              <a:rPr lang="es-MX" sz="1400" dirty="0">
                <a:latin typeface="Segoe UI" panose="020B0502040204020203" pitchFamily="34" charset="0"/>
                <a:cs typeface="Segoe UI" panose="020B0502040204020203" pitchFamily="34" charset="0"/>
              </a:rPr>
              <a:t> se asigna a </a:t>
            </a:r>
            <a:r>
              <a:rPr lang="es-MX" sz="1400" b="1" dirty="0">
                <a:latin typeface="Segoe UI" panose="020B0502040204020203" pitchFamily="34" charset="0"/>
                <a:cs typeface="Segoe UI" panose="020B0502040204020203" pitchFamily="34" charset="0"/>
              </a:rPr>
              <a:t>Y_DATA</a:t>
            </a:r>
            <a:r>
              <a:rPr lang="es-MX" sz="1400" dirty="0">
                <a:latin typeface="Segoe UI" panose="020B0502040204020203" pitchFamily="34" charset="0"/>
                <a:cs typeface="Segoe UI" panose="020B0502040204020203" pitchFamily="34" charset="0"/>
              </a:rPr>
              <a:t>, que contiene las etiquetas correspondientes</a:t>
            </a:r>
          </a:p>
        </p:txBody>
      </p:sp>
      <p:sp>
        <p:nvSpPr>
          <p:cNvPr id="9" name="CuadroTexto 8">
            <a:extLst>
              <a:ext uri="{FF2B5EF4-FFF2-40B4-BE49-F238E27FC236}">
                <a16:creationId xmlns:a16="http://schemas.microsoft.com/office/drawing/2014/main" id="{78F0E384-E2F6-98CB-7A2A-8952BA095FAB}"/>
              </a:ext>
            </a:extLst>
          </p:cNvPr>
          <p:cNvSpPr txBox="1"/>
          <p:nvPr/>
        </p:nvSpPr>
        <p:spPr>
          <a:xfrm>
            <a:off x="483453" y="4013924"/>
            <a:ext cx="4416949" cy="523220"/>
          </a:xfrm>
          <a:prstGeom prst="rect">
            <a:avLst/>
          </a:prstGeom>
          <a:noFill/>
        </p:spPr>
        <p:txBody>
          <a:bodyPr wrap="square">
            <a:spAutoFit/>
          </a:bodyPr>
          <a:lstStyle/>
          <a:p>
            <a:r>
              <a:rPr lang="es-MX" sz="1400" dirty="0">
                <a:latin typeface="Segoe UI" panose="020B0502040204020203" pitchFamily="34" charset="0"/>
                <a:cs typeface="Segoe UI" panose="020B0502040204020203" pitchFamily="34" charset="0"/>
              </a:rPr>
              <a:t> Muestra los datos de entrada en la consola.</a:t>
            </a:r>
          </a:p>
          <a:p>
            <a:endParaRPr lang="es-MX" sz="1400" dirty="0">
              <a:latin typeface="Segoe UI" panose="020B0502040204020203" pitchFamily="34" charset="0"/>
              <a:cs typeface="Segoe UI" panose="020B0502040204020203" pitchFamily="34" charset="0"/>
            </a:endParaRPr>
          </a:p>
        </p:txBody>
      </p:sp>
      <p:sp>
        <p:nvSpPr>
          <p:cNvPr id="11" name="CuadroTexto 10">
            <a:extLst>
              <a:ext uri="{FF2B5EF4-FFF2-40B4-BE49-F238E27FC236}">
                <a16:creationId xmlns:a16="http://schemas.microsoft.com/office/drawing/2014/main" id="{D91D8512-DD8C-C6A4-CAE4-9585A3099FB2}"/>
              </a:ext>
            </a:extLst>
          </p:cNvPr>
          <p:cNvSpPr txBox="1"/>
          <p:nvPr/>
        </p:nvSpPr>
        <p:spPr>
          <a:xfrm>
            <a:off x="513931" y="4641830"/>
            <a:ext cx="4416949" cy="1169551"/>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La función </a:t>
            </a:r>
            <a:r>
              <a:rPr lang="es-MX" sz="1400" b="1" dirty="0" err="1">
                <a:latin typeface="Segoe UI" panose="020B0502040204020203" pitchFamily="34" charset="0"/>
                <a:cs typeface="Segoe UI" panose="020B0502040204020203" pitchFamily="34" charset="0"/>
              </a:rPr>
              <a:t>cat</a:t>
            </a:r>
            <a:r>
              <a:rPr lang="es-MX" sz="1400" b="1" dirty="0">
                <a:latin typeface="Segoe UI" panose="020B0502040204020203" pitchFamily="34" charset="0"/>
                <a:cs typeface="Segoe UI" panose="020B0502040204020203" pitchFamily="34" charset="0"/>
              </a:rPr>
              <a:t>(2, X, Y) </a:t>
            </a:r>
            <a:r>
              <a:rPr lang="es-MX" sz="1400" dirty="0">
                <a:latin typeface="Segoe UI" panose="020B0502040204020203" pitchFamily="34" charset="0"/>
                <a:cs typeface="Segoe UI" panose="020B0502040204020203" pitchFamily="34" charset="0"/>
              </a:rPr>
              <a:t>concatena las matrices X y </a:t>
            </a:r>
            <a:r>
              <a:rPr lang="es-MX" sz="1400" dirty="0" err="1">
                <a:latin typeface="Segoe UI" panose="020B0502040204020203" pitchFamily="34" charset="0"/>
                <a:cs typeface="Segoe UI" panose="020B0502040204020203" pitchFamily="34" charset="0"/>
              </a:rPr>
              <a:t>Y</a:t>
            </a:r>
            <a:r>
              <a:rPr lang="es-MX" sz="1400" dirty="0">
                <a:latin typeface="Segoe UI" panose="020B0502040204020203" pitchFamily="34" charset="0"/>
                <a:cs typeface="Segoe UI" panose="020B0502040204020203" pitchFamily="34" charset="0"/>
              </a:rPr>
              <a:t> horizontalmente (a lo largo de las columnas), de modo que cada fila de la salida muestra las características de una flor junto con su etiqueta correspondiente.</a:t>
            </a:r>
          </a:p>
        </p:txBody>
      </p:sp>
      <p:sp>
        <p:nvSpPr>
          <p:cNvPr id="13" name="CuadroTexto 12">
            <a:extLst>
              <a:ext uri="{FF2B5EF4-FFF2-40B4-BE49-F238E27FC236}">
                <a16:creationId xmlns:a16="http://schemas.microsoft.com/office/drawing/2014/main" id="{A2F1282A-2912-D0C1-598C-B5305B290656}"/>
              </a:ext>
            </a:extLst>
          </p:cNvPr>
          <p:cNvSpPr txBox="1"/>
          <p:nvPr/>
        </p:nvSpPr>
        <p:spPr>
          <a:xfrm>
            <a:off x="6967328" y="2828835"/>
            <a:ext cx="4478173" cy="2462213"/>
          </a:xfrm>
          <a:prstGeom prst="rect">
            <a:avLst/>
          </a:prstGeom>
          <a:noFill/>
        </p:spPr>
        <p:txBody>
          <a:bodyPr wrap="square">
            <a:spAutoFit/>
          </a:bodyPr>
          <a:lstStyle/>
          <a:p>
            <a:pPr algn="just"/>
            <a:r>
              <a:rPr lang="es-MX" sz="1400" b="1" dirty="0" err="1">
                <a:latin typeface="Segoe UI" panose="020B0502040204020203" pitchFamily="34" charset="0"/>
                <a:cs typeface="Segoe UI" panose="020B0502040204020203" pitchFamily="34" charset="0"/>
              </a:rPr>
              <a:t>tasa_aprendizaje</a:t>
            </a:r>
            <a:r>
              <a:rPr lang="es-MX" sz="1400" b="1" dirty="0">
                <a:latin typeface="Segoe UI" panose="020B0502040204020203" pitchFamily="34" charset="0"/>
                <a:cs typeface="Segoe UI" panose="020B0502040204020203" pitchFamily="34" charset="0"/>
              </a:rPr>
              <a:t>: </a:t>
            </a:r>
            <a:r>
              <a:rPr lang="es-MX" sz="1400" dirty="0">
                <a:latin typeface="Segoe UI" panose="020B0502040204020203" pitchFamily="34" charset="0"/>
                <a:cs typeface="Segoe UI" panose="020B0502040204020203" pitchFamily="34" charset="0"/>
              </a:rPr>
              <a:t>Este </a:t>
            </a:r>
            <a:r>
              <a:rPr lang="es-MX" sz="1400" dirty="0" err="1">
                <a:latin typeface="Segoe UI" panose="020B0502040204020203" pitchFamily="34" charset="0"/>
                <a:cs typeface="Segoe UI" panose="020B0502040204020203" pitchFamily="34" charset="0"/>
              </a:rPr>
              <a:t>hiperparámetro</a:t>
            </a:r>
            <a:r>
              <a:rPr lang="es-MX" sz="1400" dirty="0">
                <a:latin typeface="Segoe UI" panose="020B0502040204020203" pitchFamily="34" charset="0"/>
                <a:cs typeface="Segoe UI" panose="020B0502040204020203" pitchFamily="34" charset="0"/>
              </a:rPr>
              <a:t> controla la velocidad con la que la red neuronal ajusta sus pesos durante el entrenamiento. Una tasa de aprendizaje de 0.1 significa que los pesos se ajustarán en cada iteración en un 10% de la magnitud del gradiente calculado.</a:t>
            </a:r>
          </a:p>
          <a:p>
            <a:pPr algn="just"/>
            <a:endParaRPr lang="es-MX" sz="1400" dirty="0">
              <a:latin typeface="Segoe UI" panose="020B0502040204020203" pitchFamily="34" charset="0"/>
              <a:cs typeface="Segoe UI" panose="020B0502040204020203" pitchFamily="34" charset="0"/>
            </a:endParaRPr>
          </a:p>
          <a:p>
            <a:pPr algn="just"/>
            <a:r>
              <a:rPr lang="es-MX" sz="1400" b="1" dirty="0" err="1">
                <a:latin typeface="Segoe UI" panose="020B0502040204020203" pitchFamily="34" charset="0"/>
                <a:cs typeface="Segoe UI" panose="020B0502040204020203" pitchFamily="34" charset="0"/>
              </a:rPr>
              <a:t>max_iter</a:t>
            </a:r>
            <a:r>
              <a:rPr lang="es-MX" sz="1400" b="1" dirty="0">
                <a:latin typeface="Segoe UI" panose="020B0502040204020203" pitchFamily="34" charset="0"/>
                <a:cs typeface="Segoe UI" panose="020B0502040204020203" pitchFamily="34" charset="0"/>
              </a:rPr>
              <a:t>: </a:t>
            </a:r>
            <a:r>
              <a:rPr lang="es-MX" sz="1400" dirty="0">
                <a:latin typeface="Segoe UI" panose="020B0502040204020203" pitchFamily="34" charset="0"/>
                <a:cs typeface="Segoe UI" panose="020B0502040204020203" pitchFamily="34" charset="0"/>
              </a:rPr>
              <a:t>Este </a:t>
            </a:r>
            <a:r>
              <a:rPr lang="es-MX" sz="1400" dirty="0" err="1">
                <a:latin typeface="Segoe UI" panose="020B0502040204020203" pitchFamily="34" charset="0"/>
                <a:cs typeface="Segoe UI" panose="020B0502040204020203" pitchFamily="34" charset="0"/>
              </a:rPr>
              <a:t>hiperparámetro</a:t>
            </a:r>
            <a:r>
              <a:rPr lang="es-MX" sz="1400" dirty="0">
                <a:latin typeface="Segoe UI" panose="020B0502040204020203" pitchFamily="34" charset="0"/>
                <a:cs typeface="Segoe UI" panose="020B0502040204020203" pitchFamily="34" charset="0"/>
              </a:rPr>
              <a:t> define el número máximo de iteraciones que el algoritmo de entrenamiento realizará. En este caso, el entrenamiento se ejecutará durante 1000 iteraciones.</a:t>
            </a:r>
          </a:p>
        </p:txBody>
      </p:sp>
    </p:spTree>
    <p:extLst>
      <p:ext uri="{BB962C8B-B14F-4D97-AF65-F5344CB8AC3E}">
        <p14:creationId xmlns:p14="http://schemas.microsoft.com/office/powerpoint/2010/main" val="3337869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EB4B91B-FDD3-43FF-5CE0-E6B99B99ACEE}"/>
              </a:ext>
            </a:extLst>
          </p:cNvPr>
          <p:cNvPicPr>
            <a:picLocks noChangeAspect="1"/>
          </p:cNvPicPr>
          <p:nvPr/>
        </p:nvPicPr>
        <p:blipFill>
          <a:blip r:embed="rId2"/>
          <a:stretch>
            <a:fillRect/>
          </a:stretch>
        </p:blipFill>
        <p:spPr>
          <a:xfrm>
            <a:off x="182433" y="1331952"/>
            <a:ext cx="7894767" cy="4194096"/>
          </a:xfrm>
          <a:prstGeom prst="rect">
            <a:avLst/>
          </a:prstGeom>
        </p:spPr>
      </p:pic>
      <p:sp>
        <p:nvSpPr>
          <p:cNvPr id="6" name="CuadroTexto 5">
            <a:extLst>
              <a:ext uri="{FF2B5EF4-FFF2-40B4-BE49-F238E27FC236}">
                <a16:creationId xmlns:a16="http://schemas.microsoft.com/office/drawing/2014/main" id="{390E089D-130D-B36A-2BBB-C229210AB51C}"/>
              </a:ext>
            </a:extLst>
          </p:cNvPr>
          <p:cNvSpPr txBox="1"/>
          <p:nvPr/>
        </p:nvSpPr>
        <p:spPr>
          <a:xfrm>
            <a:off x="4129816" y="606474"/>
            <a:ext cx="6096000" cy="523220"/>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Este bucle se ejecuta </a:t>
            </a:r>
            <a:r>
              <a:rPr lang="es-MX" sz="1400" dirty="0" err="1">
                <a:latin typeface="Segoe UI" panose="020B0502040204020203" pitchFamily="34" charset="0"/>
                <a:cs typeface="Segoe UI" panose="020B0502040204020203" pitchFamily="34" charset="0"/>
              </a:rPr>
              <a:t>max_iter</a:t>
            </a:r>
            <a:r>
              <a:rPr lang="es-MX" sz="1400" dirty="0">
                <a:latin typeface="Segoe UI" panose="020B0502040204020203" pitchFamily="34" charset="0"/>
                <a:cs typeface="Segoe UI" panose="020B0502040204020203" pitchFamily="34" charset="0"/>
              </a:rPr>
              <a:t> veces (en este caso, 1000 veces) para ajustar los pesos de la red neuronal.</a:t>
            </a:r>
          </a:p>
        </p:txBody>
      </p:sp>
      <p:grpSp>
        <p:nvGrpSpPr>
          <p:cNvPr id="11" name="Grupo 10">
            <a:extLst>
              <a:ext uri="{FF2B5EF4-FFF2-40B4-BE49-F238E27FC236}">
                <a16:creationId xmlns:a16="http://schemas.microsoft.com/office/drawing/2014/main" id="{C5B5B18C-8AB7-EC7C-2664-29ECB05C9906}"/>
              </a:ext>
            </a:extLst>
          </p:cNvPr>
          <p:cNvGrpSpPr/>
          <p:nvPr/>
        </p:nvGrpSpPr>
        <p:grpSpPr>
          <a:xfrm>
            <a:off x="3718680" y="929520"/>
            <a:ext cx="411840" cy="823320"/>
            <a:chOff x="3718680" y="929520"/>
            <a:chExt cx="411840" cy="823320"/>
          </a:xfrm>
        </p:grpSpPr>
        <mc:AlternateContent xmlns:mc="http://schemas.openxmlformats.org/markup-compatibility/2006" xmlns:p14="http://schemas.microsoft.com/office/powerpoint/2010/main">
          <mc:Choice Requires="p14">
            <p:contentPart p14:bwMode="auto" r:id="rId3">
              <p14:nvContentPartPr>
                <p14:cNvPr id="7" name="Entrada de lápiz 6">
                  <a:extLst>
                    <a:ext uri="{FF2B5EF4-FFF2-40B4-BE49-F238E27FC236}">
                      <a16:creationId xmlns:a16="http://schemas.microsoft.com/office/drawing/2014/main" id="{A68F5E2B-F4B0-B5BC-0ECC-41601F238F42}"/>
                    </a:ext>
                  </a:extLst>
                </p14:cNvPr>
                <p14:cNvContentPartPr/>
                <p14:nvPr/>
              </p14:nvContentPartPr>
              <p14:xfrm>
                <a:off x="3736320" y="929520"/>
                <a:ext cx="394200" cy="777960"/>
              </p14:xfrm>
            </p:contentPart>
          </mc:Choice>
          <mc:Fallback xmlns="">
            <p:pic>
              <p:nvPicPr>
                <p:cNvPr id="7" name="Entrada de lápiz 6">
                  <a:extLst>
                    <a:ext uri="{FF2B5EF4-FFF2-40B4-BE49-F238E27FC236}">
                      <a16:creationId xmlns:a16="http://schemas.microsoft.com/office/drawing/2014/main" id="{A68F5E2B-F4B0-B5BC-0ECC-41601F238F42}"/>
                    </a:ext>
                  </a:extLst>
                </p:cNvPr>
                <p:cNvPicPr/>
                <p:nvPr/>
              </p:nvPicPr>
              <p:blipFill>
                <a:blip r:embed="rId4"/>
                <a:stretch>
                  <a:fillRect/>
                </a:stretch>
              </p:blipFill>
              <p:spPr>
                <a:xfrm>
                  <a:off x="3727320" y="920520"/>
                  <a:ext cx="411840" cy="79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Entrada de lápiz 7">
                  <a:extLst>
                    <a:ext uri="{FF2B5EF4-FFF2-40B4-BE49-F238E27FC236}">
                      <a16:creationId xmlns:a16="http://schemas.microsoft.com/office/drawing/2014/main" id="{DA725CCF-73B0-9E02-5F2B-049ED11ECC31}"/>
                    </a:ext>
                  </a:extLst>
                </p14:cNvPr>
                <p14:cNvContentPartPr/>
                <p14:nvPr/>
              </p14:nvContentPartPr>
              <p14:xfrm>
                <a:off x="3718680" y="1605240"/>
                <a:ext cx="64800" cy="101520"/>
              </p14:xfrm>
            </p:contentPart>
          </mc:Choice>
          <mc:Fallback xmlns="">
            <p:pic>
              <p:nvPicPr>
                <p:cNvPr id="8" name="Entrada de lápiz 7">
                  <a:extLst>
                    <a:ext uri="{FF2B5EF4-FFF2-40B4-BE49-F238E27FC236}">
                      <a16:creationId xmlns:a16="http://schemas.microsoft.com/office/drawing/2014/main" id="{DA725CCF-73B0-9E02-5F2B-049ED11ECC31}"/>
                    </a:ext>
                  </a:extLst>
                </p:cNvPr>
                <p:cNvPicPr/>
                <p:nvPr/>
              </p:nvPicPr>
              <p:blipFill>
                <a:blip r:embed="rId6"/>
                <a:stretch>
                  <a:fillRect/>
                </a:stretch>
              </p:blipFill>
              <p:spPr>
                <a:xfrm>
                  <a:off x="3709680" y="1596600"/>
                  <a:ext cx="8244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Entrada de lápiz 8">
                  <a:extLst>
                    <a:ext uri="{FF2B5EF4-FFF2-40B4-BE49-F238E27FC236}">
                      <a16:creationId xmlns:a16="http://schemas.microsoft.com/office/drawing/2014/main" id="{30964FB3-FDB4-C96B-3F8B-F1D8F6C14C01}"/>
                    </a:ext>
                  </a:extLst>
                </p14:cNvPr>
                <p14:cNvContentPartPr/>
                <p14:nvPr/>
              </p14:nvContentPartPr>
              <p14:xfrm>
                <a:off x="3718680" y="1752480"/>
                <a:ext cx="196920" cy="360"/>
              </p14:xfrm>
            </p:contentPart>
          </mc:Choice>
          <mc:Fallback xmlns="">
            <p:pic>
              <p:nvPicPr>
                <p:cNvPr id="9" name="Entrada de lápiz 8">
                  <a:extLst>
                    <a:ext uri="{FF2B5EF4-FFF2-40B4-BE49-F238E27FC236}">
                      <a16:creationId xmlns:a16="http://schemas.microsoft.com/office/drawing/2014/main" id="{30964FB3-FDB4-C96B-3F8B-F1D8F6C14C01}"/>
                    </a:ext>
                  </a:extLst>
                </p:cNvPr>
                <p:cNvPicPr/>
                <p:nvPr/>
              </p:nvPicPr>
              <p:blipFill>
                <a:blip r:embed="rId8"/>
                <a:stretch>
                  <a:fillRect/>
                </a:stretch>
              </p:blipFill>
              <p:spPr>
                <a:xfrm>
                  <a:off x="3709680" y="1743840"/>
                  <a:ext cx="214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Entrada de lápiz 9">
                  <a:extLst>
                    <a:ext uri="{FF2B5EF4-FFF2-40B4-BE49-F238E27FC236}">
                      <a16:creationId xmlns:a16="http://schemas.microsoft.com/office/drawing/2014/main" id="{93F5AA8A-B818-EC10-3955-D8335D2B8B6E}"/>
                    </a:ext>
                  </a:extLst>
                </p14:cNvPr>
                <p14:cNvContentPartPr/>
                <p14:nvPr/>
              </p14:nvContentPartPr>
              <p14:xfrm>
                <a:off x="3718680" y="1695960"/>
                <a:ext cx="360" cy="41400"/>
              </p14:xfrm>
            </p:contentPart>
          </mc:Choice>
          <mc:Fallback xmlns="">
            <p:pic>
              <p:nvPicPr>
                <p:cNvPr id="10" name="Entrada de lápiz 9">
                  <a:extLst>
                    <a:ext uri="{FF2B5EF4-FFF2-40B4-BE49-F238E27FC236}">
                      <a16:creationId xmlns:a16="http://schemas.microsoft.com/office/drawing/2014/main" id="{93F5AA8A-B818-EC10-3955-D8335D2B8B6E}"/>
                    </a:ext>
                  </a:extLst>
                </p:cNvPr>
                <p:cNvPicPr/>
                <p:nvPr/>
              </p:nvPicPr>
              <p:blipFill>
                <a:blip r:embed="rId10"/>
                <a:stretch>
                  <a:fillRect/>
                </a:stretch>
              </p:blipFill>
              <p:spPr>
                <a:xfrm>
                  <a:off x="3709680" y="1687320"/>
                  <a:ext cx="18000" cy="5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2" name="Entrada de lápiz 11">
                <a:extLst>
                  <a:ext uri="{FF2B5EF4-FFF2-40B4-BE49-F238E27FC236}">
                    <a16:creationId xmlns:a16="http://schemas.microsoft.com/office/drawing/2014/main" id="{46916892-47AA-5770-AE61-BA784D9F8707}"/>
                  </a:ext>
                </a:extLst>
              </p14:cNvPr>
              <p14:cNvContentPartPr/>
              <p14:nvPr/>
            </p14:nvContentPartPr>
            <p14:xfrm>
              <a:off x="5532000" y="2834280"/>
              <a:ext cx="699840" cy="360"/>
            </p14:xfrm>
          </p:contentPart>
        </mc:Choice>
        <mc:Fallback xmlns="">
          <p:pic>
            <p:nvPicPr>
              <p:cNvPr id="12" name="Entrada de lápiz 11">
                <a:extLst>
                  <a:ext uri="{FF2B5EF4-FFF2-40B4-BE49-F238E27FC236}">
                    <a16:creationId xmlns:a16="http://schemas.microsoft.com/office/drawing/2014/main" id="{46916892-47AA-5770-AE61-BA784D9F8707}"/>
                  </a:ext>
                </a:extLst>
              </p:cNvPr>
              <p:cNvPicPr/>
              <p:nvPr/>
            </p:nvPicPr>
            <p:blipFill>
              <a:blip r:embed="rId12"/>
              <a:stretch>
                <a:fillRect/>
              </a:stretch>
            </p:blipFill>
            <p:spPr>
              <a:xfrm>
                <a:off x="5523000" y="2825280"/>
                <a:ext cx="717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Entrada de lápiz 12">
                <a:extLst>
                  <a:ext uri="{FF2B5EF4-FFF2-40B4-BE49-F238E27FC236}">
                    <a16:creationId xmlns:a16="http://schemas.microsoft.com/office/drawing/2014/main" id="{1869030E-72CA-C1AC-3CEA-A541EB61364A}"/>
                  </a:ext>
                </a:extLst>
              </p14:cNvPr>
              <p14:cNvContentPartPr/>
              <p14:nvPr/>
            </p14:nvContentPartPr>
            <p14:xfrm>
              <a:off x="2652000" y="2773800"/>
              <a:ext cx="912960" cy="48600"/>
            </p14:xfrm>
          </p:contentPart>
        </mc:Choice>
        <mc:Fallback xmlns="">
          <p:pic>
            <p:nvPicPr>
              <p:cNvPr id="13" name="Entrada de lápiz 12">
                <a:extLst>
                  <a:ext uri="{FF2B5EF4-FFF2-40B4-BE49-F238E27FC236}">
                    <a16:creationId xmlns:a16="http://schemas.microsoft.com/office/drawing/2014/main" id="{1869030E-72CA-C1AC-3CEA-A541EB61364A}"/>
                  </a:ext>
                </a:extLst>
              </p:cNvPr>
              <p:cNvPicPr/>
              <p:nvPr/>
            </p:nvPicPr>
            <p:blipFill>
              <a:blip r:embed="rId14"/>
              <a:stretch>
                <a:fillRect/>
              </a:stretch>
            </p:blipFill>
            <p:spPr>
              <a:xfrm>
                <a:off x="2643000" y="2764800"/>
                <a:ext cx="9306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Entrada de lápiz 14">
                <a:extLst>
                  <a:ext uri="{FF2B5EF4-FFF2-40B4-BE49-F238E27FC236}">
                    <a16:creationId xmlns:a16="http://schemas.microsoft.com/office/drawing/2014/main" id="{93AB889E-466E-957A-3E9D-C4B127164998}"/>
                  </a:ext>
                </a:extLst>
              </p14:cNvPr>
              <p14:cNvContentPartPr/>
              <p14:nvPr/>
            </p14:nvContentPartPr>
            <p14:xfrm>
              <a:off x="913920" y="3322080"/>
              <a:ext cx="473400" cy="720"/>
            </p14:xfrm>
          </p:contentPart>
        </mc:Choice>
        <mc:Fallback xmlns="">
          <p:pic>
            <p:nvPicPr>
              <p:cNvPr id="15" name="Entrada de lápiz 14">
                <a:extLst>
                  <a:ext uri="{FF2B5EF4-FFF2-40B4-BE49-F238E27FC236}">
                    <a16:creationId xmlns:a16="http://schemas.microsoft.com/office/drawing/2014/main" id="{93AB889E-466E-957A-3E9D-C4B127164998}"/>
                  </a:ext>
                </a:extLst>
              </p:cNvPr>
              <p:cNvPicPr/>
              <p:nvPr/>
            </p:nvPicPr>
            <p:blipFill>
              <a:blip r:embed="rId16"/>
              <a:stretch>
                <a:fillRect/>
              </a:stretch>
            </p:blipFill>
            <p:spPr>
              <a:xfrm>
                <a:off x="904920" y="3304080"/>
                <a:ext cx="491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Entrada de lápiz 15">
                <a:extLst>
                  <a:ext uri="{FF2B5EF4-FFF2-40B4-BE49-F238E27FC236}">
                    <a16:creationId xmlns:a16="http://schemas.microsoft.com/office/drawing/2014/main" id="{FC809EDA-4734-8A92-03B8-6C86231A909E}"/>
                  </a:ext>
                </a:extLst>
              </p14:cNvPr>
              <p14:cNvContentPartPr/>
              <p14:nvPr/>
            </p14:nvContentPartPr>
            <p14:xfrm>
              <a:off x="1264920" y="3215520"/>
              <a:ext cx="166680" cy="200520"/>
            </p14:xfrm>
          </p:contentPart>
        </mc:Choice>
        <mc:Fallback xmlns="">
          <p:pic>
            <p:nvPicPr>
              <p:cNvPr id="16" name="Entrada de lápiz 15">
                <a:extLst>
                  <a:ext uri="{FF2B5EF4-FFF2-40B4-BE49-F238E27FC236}">
                    <a16:creationId xmlns:a16="http://schemas.microsoft.com/office/drawing/2014/main" id="{FC809EDA-4734-8A92-03B8-6C86231A909E}"/>
                  </a:ext>
                </a:extLst>
              </p:cNvPr>
              <p:cNvPicPr/>
              <p:nvPr/>
            </p:nvPicPr>
            <p:blipFill>
              <a:blip r:embed="rId18"/>
              <a:stretch>
                <a:fillRect/>
              </a:stretch>
            </p:blipFill>
            <p:spPr>
              <a:xfrm>
                <a:off x="1255920" y="3206880"/>
                <a:ext cx="184320" cy="218160"/>
              </a:xfrm>
              <a:prstGeom prst="rect">
                <a:avLst/>
              </a:prstGeom>
            </p:spPr>
          </p:pic>
        </mc:Fallback>
      </mc:AlternateContent>
      <p:sp>
        <p:nvSpPr>
          <p:cNvPr id="19" name="CuadroTexto 18">
            <a:extLst>
              <a:ext uri="{FF2B5EF4-FFF2-40B4-BE49-F238E27FC236}">
                <a16:creationId xmlns:a16="http://schemas.microsoft.com/office/drawing/2014/main" id="{A20ECB87-2130-8D05-E5F2-BA42E8A818C7}"/>
              </a:ext>
            </a:extLst>
          </p:cNvPr>
          <p:cNvSpPr txBox="1"/>
          <p:nvPr/>
        </p:nvSpPr>
        <p:spPr>
          <a:xfrm>
            <a:off x="8087280" y="2665169"/>
            <a:ext cx="3519153" cy="1169551"/>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Aquí, se multiplican las entradas X por los pesos W1 y se suman los sesgos expandidos b1_expanded. Esto da como resultado Z1, que es la entrada ponderada para la capa oculta.</a:t>
            </a:r>
          </a:p>
        </p:txBody>
      </p:sp>
      <mc:AlternateContent xmlns:mc="http://schemas.openxmlformats.org/markup-compatibility/2006" xmlns:p14="http://schemas.microsoft.com/office/powerpoint/2010/main">
        <mc:Choice Requires="p14">
          <p:contentPart p14:bwMode="auto" r:id="rId19">
            <p14:nvContentPartPr>
              <p14:cNvPr id="20" name="Entrada de lápiz 19">
                <a:extLst>
                  <a:ext uri="{FF2B5EF4-FFF2-40B4-BE49-F238E27FC236}">
                    <a16:creationId xmlns:a16="http://schemas.microsoft.com/office/drawing/2014/main" id="{EF2242F8-DD0A-209D-0612-9ED70F75A8C6}"/>
                  </a:ext>
                </a:extLst>
              </p14:cNvPr>
              <p14:cNvContentPartPr/>
              <p14:nvPr/>
            </p14:nvContentPartPr>
            <p14:xfrm>
              <a:off x="1203720" y="3687120"/>
              <a:ext cx="382680" cy="17640"/>
            </p14:xfrm>
          </p:contentPart>
        </mc:Choice>
        <mc:Fallback xmlns="">
          <p:pic>
            <p:nvPicPr>
              <p:cNvPr id="20" name="Entrada de lápiz 19">
                <a:extLst>
                  <a:ext uri="{FF2B5EF4-FFF2-40B4-BE49-F238E27FC236}">
                    <a16:creationId xmlns:a16="http://schemas.microsoft.com/office/drawing/2014/main" id="{EF2242F8-DD0A-209D-0612-9ED70F75A8C6}"/>
                  </a:ext>
                </a:extLst>
              </p:cNvPr>
              <p:cNvPicPr/>
              <p:nvPr/>
            </p:nvPicPr>
            <p:blipFill>
              <a:blip r:embed="rId20"/>
              <a:stretch>
                <a:fillRect/>
              </a:stretch>
            </p:blipFill>
            <p:spPr>
              <a:xfrm>
                <a:off x="1195080" y="3678480"/>
                <a:ext cx="400320" cy="35280"/>
              </a:xfrm>
              <a:prstGeom prst="rect">
                <a:avLst/>
              </a:prstGeom>
            </p:spPr>
          </p:pic>
        </mc:Fallback>
      </mc:AlternateContent>
      <p:grpSp>
        <p:nvGrpSpPr>
          <p:cNvPr id="23" name="Grupo 22">
            <a:extLst>
              <a:ext uri="{FF2B5EF4-FFF2-40B4-BE49-F238E27FC236}">
                <a16:creationId xmlns:a16="http://schemas.microsoft.com/office/drawing/2014/main" id="{3FD72208-8064-00E7-11BC-CA1ED4897A19}"/>
              </a:ext>
            </a:extLst>
          </p:cNvPr>
          <p:cNvGrpSpPr/>
          <p:nvPr/>
        </p:nvGrpSpPr>
        <p:grpSpPr>
          <a:xfrm>
            <a:off x="4693920" y="3402360"/>
            <a:ext cx="3398400" cy="432360"/>
            <a:chOff x="4693920" y="3402360"/>
            <a:chExt cx="3398400" cy="432360"/>
          </a:xfrm>
        </p:grpSpPr>
        <mc:AlternateContent xmlns:mc="http://schemas.openxmlformats.org/markup-compatibility/2006" xmlns:p14="http://schemas.microsoft.com/office/powerpoint/2010/main">
          <mc:Choice Requires="p14">
            <p:contentPart p14:bwMode="auto" r:id="rId21">
              <p14:nvContentPartPr>
                <p14:cNvPr id="21" name="Entrada de lápiz 20">
                  <a:extLst>
                    <a:ext uri="{FF2B5EF4-FFF2-40B4-BE49-F238E27FC236}">
                      <a16:creationId xmlns:a16="http://schemas.microsoft.com/office/drawing/2014/main" id="{A1447380-EECF-27F6-4940-868EAC939897}"/>
                    </a:ext>
                  </a:extLst>
                </p14:cNvPr>
                <p14:cNvContentPartPr/>
                <p14:nvPr/>
              </p14:nvContentPartPr>
              <p14:xfrm>
                <a:off x="4693920" y="3402360"/>
                <a:ext cx="3393360" cy="432360"/>
              </p14:xfrm>
            </p:contentPart>
          </mc:Choice>
          <mc:Fallback xmlns="">
            <p:pic>
              <p:nvPicPr>
                <p:cNvPr id="21" name="Entrada de lápiz 20">
                  <a:extLst>
                    <a:ext uri="{FF2B5EF4-FFF2-40B4-BE49-F238E27FC236}">
                      <a16:creationId xmlns:a16="http://schemas.microsoft.com/office/drawing/2014/main" id="{A1447380-EECF-27F6-4940-868EAC939897}"/>
                    </a:ext>
                  </a:extLst>
                </p:cNvPr>
                <p:cNvPicPr/>
                <p:nvPr/>
              </p:nvPicPr>
              <p:blipFill>
                <a:blip r:embed="rId22"/>
                <a:stretch>
                  <a:fillRect/>
                </a:stretch>
              </p:blipFill>
              <p:spPr>
                <a:xfrm>
                  <a:off x="4684920" y="3393720"/>
                  <a:ext cx="341100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Entrada de lápiz 21">
                  <a:extLst>
                    <a:ext uri="{FF2B5EF4-FFF2-40B4-BE49-F238E27FC236}">
                      <a16:creationId xmlns:a16="http://schemas.microsoft.com/office/drawing/2014/main" id="{A45590EF-51A4-0DA7-E339-A056CA15253B}"/>
                    </a:ext>
                  </a:extLst>
                </p14:cNvPr>
                <p14:cNvContentPartPr/>
                <p14:nvPr/>
              </p14:nvContentPartPr>
              <p14:xfrm>
                <a:off x="8020320" y="3520440"/>
                <a:ext cx="72000" cy="196560"/>
              </p14:xfrm>
            </p:contentPart>
          </mc:Choice>
          <mc:Fallback xmlns="">
            <p:pic>
              <p:nvPicPr>
                <p:cNvPr id="22" name="Entrada de lápiz 21">
                  <a:extLst>
                    <a:ext uri="{FF2B5EF4-FFF2-40B4-BE49-F238E27FC236}">
                      <a16:creationId xmlns:a16="http://schemas.microsoft.com/office/drawing/2014/main" id="{A45590EF-51A4-0DA7-E339-A056CA15253B}"/>
                    </a:ext>
                  </a:extLst>
                </p:cNvPr>
                <p:cNvPicPr/>
                <p:nvPr/>
              </p:nvPicPr>
              <p:blipFill>
                <a:blip r:embed="rId24"/>
                <a:stretch>
                  <a:fillRect/>
                </a:stretch>
              </p:blipFill>
              <p:spPr>
                <a:xfrm>
                  <a:off x="8011680" y="3511440"/>
                  <a:ext cx="89640" cy="214200"/>
                </a:xfrm>
                <a:prstGeom prst="rect">
                  <a:avLst/>
                </a:prstGeom>
              </p:spPr>
            </p:pic>
          </mc:Fallback>
        </mc:AlternateContent>
      </p:grpSp>
      <p:sp>
        <p:nvSpPr>
          <p:cNvPr id="26" name="CuadroTexto 25">
            <a:extLst>
              <a:ext uri="{FF2B5EF4-FFF2-40B4-BE49-F238E27FC236}">
                <a16:creationId xmlns:a16="http://schemas.microsoft.com/office/drawing/2014/main" id="{E6614223-4737-6FBC-E340-DB16264E4498}"/>
              </a:ext>
            </a:extLst>
          </p:cNvPr>
          <p:cNvSpPr txBox="1"/>
          <p:nvPr/>
        </p:nvSpPr>
        <p:spPr>
          <a:xfrm>
            <a:off x="7177816" y="4202579"/>
            <a:ext cx="3393360" cy="738664"/>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La función sigmoide se aplica a Z1 para obtener A1, que son las salidas de la capa oculta.</a:t>
            </a:r>
          </a:p>
        </p:txBody>
      </p:sp>
      <mc:AlternateContent xmlns:mc="http://schemas.openxmlformats.org/markup-compatibility/2006" xmlns:p14="http://schemas.microsoft.com/office/powerpoint/2010/main">
        <mc:Choice Requires="p14">
          <p:contentPart p14:bwMode="auto" r:id="rId25">
            <p14:nvContentPartPr>
              <p14:cNvPr id="29" name="Entrada de lápiz 28">
                <a:extLst>
                  <a:ext uri="{FF2B5EF4-FFF2-40B4-BE49-F238E27FC236}">
                    <a16:creationId xmlns:a16="http://schemas.microsoft.com/office/drawing/2014/main" id="{F31E35CA-E2DB-D768-D570-093F5D1903E8}"/>
                  </a:ext>
                </a:extLst>
              </p14:cNvPr>
              <p14:cNvContentPartPr/>
              <p14:nvPr/>
            </p14:nvContentPartPr>
            <p14:xfrm>
              <a:off x="3718680" y="4099320"/>
              <a:ext cx="3381840" cy="276840"/>
            </p14:xfrm>
          </p:contentPart>
        </mc:Choice>
        <mc:Fallback xmlns="">
          <p:pic>
            <p:nvPicPr>
              <p:cNvPr id="29" name="Entrada de lápiz 28">
                <a:extLst>
                  <a:ext uri="{FF2B5EF4-FFF2-40B4-BE49-F238E27FC236}">
                    <a16:creationId xmlns:a16="http://schemas.microsoft.com/office/drawing/2014/main" id="{F31E35CA-E2DB-D768-D570-093F5D1903E8}"/>
                  </a:ext>
                </a:extLst>
              </p:cNvPr>
              <p:cNvPicPr/>
              <p:nvPr/>
            </p:nvPicPr>
            <p:blipFill>
              <a:blip r:embed="rId26"/>
              <a:stretch>
                <a:fillRect/>
              </a:stretch>
            </p:blipFill>
            <p:spPr>
              <a:xfrm>
                <a:off x="3709680" y="4090320"/>
                <a:ext cx="339948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3" name="Entrada de lápiz 32">
                <a:extLst>
                  <a:ext uri="{FF2B5EF4-FFF2-40B4-BE49-F238E27FC236}">
                    <a16:creationId xmlns:a16="http://schemas.microsoft.com/office/drawing/2014/main" id="{555D702E-2178-E52A-B6E8-3268714A6A93}"/>
                  </a:ext>
                </a:extLst>
              </p14:cNvPr>
              <p14:cNvContentPartPr/>
              <p14:nvPr/>
            </p14:nvContentPartPr>
            <p14:xfrm>
              <a:off x="6872640" y="4175640"/>
              <a:ext cx="222120" cy="222120"/>
            </p14:xfrm>
          </p:contentPart>
        </mc:Choice>
        <mc:Fallback xmlns="">
          <p:pic>
            <p:nvPicPr>
              <p:cNvPr id="33" name="Entrada de lápiz 32">
                <a:extLst>
                  <a:ext uri="{FF2B5EF4-FFF2-40B4-BE49-F238E27FC236}">
                    <a16:creationId xmlns:a16="http://schemas.microsoft.com/office/drawing/2014/main" id="{555D702E-2178-E52A-B6E8-3268714A6A93}"/>
                  </a:ext>
                </a:extLst>
              </p:cNvPr>
              <p:cNvPicPr/>
              <p:nvPr/>
            </p:nvPicPr>
            <p:blipFill>
              <a:blip r:embed="rId28"/>
              <a:stretch>
                <a:fillRect/>
              </a:stretch>
            </p:blipFill>
            <p:spPr>
              <a:xfrm>
                <a:off x="6863640" y="4166640"/>
                <a:ext cx="2397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5" name="Entrada de lápiz 34">
                <a:extLst>
                  <a:ext uri="{FF2B5EF4-FFF2-40B4-BE49-F238E27FC236}">
                    <a16:creationId xmlns:a16="http://schemas.microsoft.com/office/drawing/2014/main" id="{AA83D10D-C1A5-EDB3-4805-6AD172DC2E8D}"/>
                  </a:ext>
                </a:extLst>
              </p14:cNvPr>
              <p14:cNvContentPartPr/>
              <p14:nvPr/>
            </p14:nvContentPartPr>
            <p14:xfrm>
              <a:off x="6802800" y="4388760"/>
              <a:ext cx="268560" cy="140400"/>
            </p14:xfrm>
          </p:contentPart>
        </mc:Choice>
        <mc:Fallback xmlns="">
          <p:pic>
            <p:nvPicPr>
              <p:cNvPr id="35" name="Entrada de lápiz 34">
                <a:extLst>
                  <a:ext uri="{FF2B5EF4-FFF2-40B4-BE49-F238E27FC236}">
                    <a16:creationId xmlns:a16="http://schemas.microsoft.com/office/drawing/2014/main" id="{AA83D10D-C1A5-EDB3-4805-6AD172DC2E8D}"/>
                  </a:ext>
                </a:extLst>
              </p:cNvPr>
              <p:cNvPicPr/>
              <p:nvPr/>
            </p:nvPicPr>
            <p:blipFill>
              <a:blip r:embed="rId30"/>
              <a:stretch>
                <a:fillRect/>
              </a:stretch>
            </p:blipFill>
            <p:spPr>
              <a:xfrm>
                <a:off x="6794160" y="4380120"/>
                <a:ext cx="286200" cy="158040"/>
              </a:xfrm>
              <a:prstGeom prst="rect">
                <a:avLst/>
              </a:prstGeom>
            </p:spPr>
          </p:pic>
        </mc:Fallback>
      </mc:AlternateContent>
      <p:sp>
        <p:nvSpPr>
          <p:cNvPr id="39" name="CuadroTexto 38">
            <a:extLst>
              <a:ext uri="{FF2B5EF4-FFF2-40B4-BE49-F238E27FC236}">
                <a16:creationId xmlns:a16="http://schemas.microsoft.com/office/drawing/2014/main" id="{247E29DE-B2D3-F1ED-9D48-AF854F0C7B9A}"/>
              </a:ext>
            </a:extLst>
          </p:cNvPr>
          <p:cNvSpPr txBox="1"/>
          <p:nvPr/>
        </p:nvSpPr>
        <p:spPr>
          <a:xfrm>
            <a:off x="1894740" y="5885214"/>
            <a:ext cx="8991720" cy="523220"/>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Esta parte del código realiza la propagación hacia adelante, calculando las salidas de cada capa de la red neuronal utilizando las entradas, pesos y sesgos, y aplicando la función de activación sigmoide.</a:t>
            </a:r>
          </a:p>
        </p:txBody>
      </p:sp>
    </p:spTree>
    <p:extLst>
      <p:ext uri="{BB962C8B-B14F-4D97-AF65-F5344CB8AC3E}">
        <p14:creationId xmlns:p14="http://schemas.microsoft.com/office/powerpoint/2010/main" val="1003144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CECC96B-2B1E-B371-8261-5644DEF1517B}"/>
              </a:ext>
            </a:extLst>
          </p:cNvPr>
          <p:cNvSpPr txBox="1"/>
          <p:nvPr/>
        </p:nvSpPr>
        <p:spPr>
          <a:xfrm>
            <a:off x="5547360" y="498455"/>
            <a:ext cx="6096000" cy="738664"/>
          </a:xfrm>
          <a:prstGeom prst="rect">
            <a:avLst/>
          </a:prstGeom>
          <a:noFill/>
        </p:spPr>
        <p:txBody>
          <a:bodyPr wrap="square">
            <a:spAutoFit/>
          </a:bodyPr>
          <a:lstStyle/>
          <a:p>
            <a:pPr algn="just"/>
            <a:r>
              <a:rPr lang="es-MX" sz="1400" dirty="0">
                <a:latin typeface="Segoe UI" panose="020B0502040204020203" pitchFamily="34" charset="0"/>
                <a:cs typeface="Segoe UI" panose="020B0502040204020203" pitchFamily="34" charset="0"/>
              </a:rPr>
              <a:t>Esta línea calcula el error entre las etiquetas reales </a:t>
            </a:r>
            <a:r>
              <a:rPr lang="es-MX" sz="1400" b="1" dirty="0">
                <a:latin typeface="Segoe UI" panose="020B0502040204020203" pitchFamily="34" charset="0"/>
                <a:cs typeface="Segoe UI" panose="020B0502040204020203" pitchFamily="34" charset="0"/>
              </a:rPr>
              <a:t>Y</a:t>
            </a:r>
            <a:r>
              <a:rPr lang="es-MX" sz="1400" dirty="0">
                <a:latin typeface="Segoe UI" panose="020B0502040204020203" pitchFamily="34" charset="0"/>
                <a:cs typeface="Segoe UI" panose="020B0502040204020203" pitchFamily="34" charset="0"/>
              </a:rPr>
              <a:t> </a:t>
            </a:r>
            <a:r>
              <a:rPr lang="es-MX" sz="1400" dirty="0" err="1">
                <a:latin typeface="Segoe UI" panose="020B0502040204020203" pitchFamily="34" charset="0"/>
                <a:cs typeface="Segoe UI" panose="020B0502040204020203" pitchFamily="34" charset="0"/>
              </a:rPr>
              <a:t>y</a:t>
            </a:r>
            <a:r>
              <a:rPr lang="es-MX" sz="1400" dirty="0">
                <a:latin typeface="Segoe UI" panose="020B0502040204020203" pitchFamily="34" charset="0"/>
                <a:cs typeface="Segoe UI" panose="020B0502040204020203" pitchFamily="34" charset="0"/>
              </a:rPr>
              <a:t> las predicciones de la red </a:t>
            </a:r>
            <a:r>
              <a:rPr lang="es-MX" sz="1400" b="1" dirty="0">
                <a:latin typeface="Segoe UI" panose="020B0502040204020203" pitchFamily="34" charset="0"/>
                <a:cs typeface="Segoe UI" panose="020B0502040204020203" pitchFamily="34" charset="0"/>
              </a:rPr>
              <a:t>A2</a:t>
            </a:r>
            <a:r>
              <a:rPr lang="es-MX" sz="1400" dirty="0">
                <a:latin typeface="Segoe UI" panose="020B0502040204020203" pitchFamily="34" charset="0"/>
                <a:cs typeface="Segoe UI" panose="020B0502040204020203" pitchFamily="34" charset="0"/>
              </a:rPr>
              <a:t>. El error se utiliza para ajustar los pesos durante la </a:t>
            </a:r>
            <a:r>
              <a:rPr lang="es-MX" sz="1400" dirty="0" err="1">
                <a:latin typeface="Segoe UI" panose="020B0502040204020203" pitchFamily="34" charset="0"/>
                <a:cs typeface="Segoe UI" panose="020B0502040204020203" pitchFamily="34" charset="0"/>
              </a:rPr>
              <a:t>retropropagación</a:t>
            </a:r>
            <a:r>
              <a:rPr lang="es-MX" sz="1400" dirty="0">
                <a:latin typeface="Segoe UI" panose="020B0502040204020203" pitchFamily="34" charset="0"/>
                <a:cs typeface="Segoe UI" panose="020B0502040204020203" pitchFamily="34" charset="0"/>
              </a:rPr>
              <a:t>.</a:t>
            </a:r>
          </a:p>
        </p:txBody>
      </p:sp>
      <p:pic>
        <p:nvPicPr>
          <p:cNvPr id="5" name="Imagen 4">
            <a:extLst>
              <a:ext uri="{FF2B5EF4-FFF2-40B4-BE49-F238E27FC236}">
                <a16:creationId xmlns:a16="http://schemas.microsoft.com/office/drawing/2014/main" id="{FD903C23-DB46-41DA-61AF-069AD0F207F0}"/>
              </a:ext>
            </a:extLst>
          </p:cNvPr>
          <p:cNvPicPr>
            <a:picLocks noChangeAspect="1"/>
          </p:cNvPicPr>
          <p:nvPr/>
        </p:nvPicPr>
        <p:blipFill>
          <a:blip r:embed="rId2"/>
          <a:stretch>
            <a:fillRect/>
          </a:stretch>
        </p:blipFill>
        <p:spPr>
          <a:xfrm>
            <a:off x="411674" y="355068"/>
            <a:ext cx="4760284" cy="738665"/>
          </a:xfrm>
          <a:prstGeom prst="rect">
            <a:avLst/>
          </a:prstGeom>
        </p:spPr>
      </p:pic>
      <p:pic>
        <p:nvPicPr>
          <p:cNvPr id="7" name="Imagen 6">
            <a:extLst>
              <a:ext uri="{FF2B5EF4-FFF2-40B4-BE49-F238E27FC236}">
                <a16:creationId xmlns:a16="http://schemas.microsoft.com/office/drawing/2014/main" id="{9F40FE08-308A-D2EE-0BCF-14CB73D62816}"/>
              </a:ext>
            </a:extLst>
          </p:cNvPr>
          <p:cNvPicPr>
            <a:picLocks noChangeAspect="1"/>
          </p:cNvPicPr>
          <p:nvPr/>
        </p:nvPicPr>
        <p:blipFill>
          <a:blip r:embed="rId3"/>
          <a:stretch>
            <a:fillRect/>
          </a:stretch>
        </p:blipFill>
        <p:spPr>
          <a:xfrm>
            <a:off x="231668" y="1712466"/>
            <a:ext cx="7216648" cy="2509014"/>
          </a:xfrm>
          <a:prstGeom prst="rect">
            <a:avLst/>
          </a:prstGeom>
        </p:spPr>
      </p:pic>
      <p:sp>
        <p:nvSpPr>
          <p:cNvPr id="9" name="CuadroTexto 8">
            <a:extLst>
              <a:ext uri="{FF2B5EF4-FFF2-40B4-BE49-F238E27FC236}">
                <a16:creationId xmlns:a16="http://schemas.microsoft.com/office/drawing/2014/main" id="{CF2536B7-2CC8-3159-EC07-542285F29EE8}"/>
              </a:ext>
            </a:extLst>
          </p:cNvPr>
          <p:cNvSpPr txBox="1"/>
          <p:nvPr/>
        </p:nvSpPr>
        <p:spPr>
          <a:xfrm>
            <a:off x="4053840" y="1712466"/>
            <a:ext cx="6096000" cy="646331"/>
          </a:xfrm>
          <a:prstGeom prst="rect">
            <a:avLst/>
          </a:prstGeom>
          <a:noFill/>
        </p:spPr>
        <p:txBody>
          <a:bodyPr wrap="square">
            <a:spAutoFit/>
          </a:bodyPr>
          <a:lstStyle/>
          <a:p>
            <a:r>
              <a:rPr lang="es-MX" dirty="0"/>
              <a:t>Cálculo del gradiente de la capa de salida:</a:t>
            </a:r>
          </a:p>
          <a:p>
            <a:endParaRPr lang="es-MX" dirty="0"/>
          </a:p>
        </p:txBody>
      </p:sp>
      <p:sp>
        <p:nvSpPr>
          <p:cNvPr id="11" name="CuadroTexto 10">
            <a:extLst>
              <a:ext uri="{FF2B5EF4-FFF2-40B4-BE49-F238E27FC236}">
                <a16:creationId xmlns:a16="http://schemas.microsoft.com/office/drawing/2014/main" id="{58938C02-FB8F-A4F6-3876-98920A2EB799}"/>
              </a:ext>
            </a:extLst>
          </p:cNvPr>
          <p:cNvSpPr txBox="1"/>
          <p:nvPr/>
        </p:nvSpPr>
        <p:spPr>
          <a:xfrm>
            <a:off x="1219200" y="3059668"/>
            <a:ext cx="6096000" cy="369332"/>
          </a:xfrm>
          <a:prstGeom prst="rect">
            <a:avLst/>
          </a:prstGeom>
          <a:noFill/>
        </p:spPr>
        <p:txBody>
          <a:bodyPr wrap="square">
            <a:spAutoFit/>
          </a:bodyPr>
          <a:lstStyle/>
          <a:p>
            <a:r>
              <a:rPr lang="es-MX" dirty="0"/>
              <a:t>Cálculo del gradiente de la capa oculta</a:t>
            </a:r>
          </a:p>
        </p:txBody>
      </p:sp>
      <p:sp>
        <p:nvSpPr>
          <p:cNvPr id="13" name="CuadroTexto 12">
            <a:extLst>
              <a:ext uri="{FF2B5EF4-FFF2-40B4-BE49-F238E27FC236}">
                <a16:creationId xmlns:a16="http://schemas.microsoft.com/office/drawing/2014/main" id="{351A0A2F-16DA-07E6-721B-BCE006C2F242}"/>
              </a:ext>
            </a:extLst>
          </p:cNvPr>
          <p:cNvSpPr txBox="1"/>
          <p:nvPr/>
        </p:nvSpPr>
        <p:spPr>
          <a:xfrm>
            <a:off x="6995160" y="4855195"/>
            <a:ext cx="3810000" cy="1323439"/>
          </a:xfrm>
          <a:prstGeom prst="rect">
            <a:avLst/>
          </a:prstGeom>
          <a:noFill/>
        </p:spPr>
        <p:txBody>
          <a:bodyPr wrap="square">
            <a:spAutoFit/>
          </a:bodyPr>
          <a:lstStyle/>
          <a:p>
            <a:pPr algn="just"/>
            <a:r>
              <a:rPr lang="es-MX" sz="1600" dirty="0">
                <a:latin typeface="Segoe UI" panose="020B0502040204020203" pitchFamily="34" charset="0"/>
                <a:cs typeface="Segoe UI" panose="020B0502040204020203" pitchFamily="34" charset="0"/>
              </a:rPr>
              <a:t>Los pesos W2 y W1, y los sesgos b2 y b1 se actualizan utilizando los gradientes calculados y la tasa de aprendizaje. </a:t>
            </a:r>
          </a:p>
          <a:p>
            <a:pPr algn="just"/>
            <a:r>
              <a:rPr lang="es-MX" sz="1600" dirty="0">
                <a:latin typeface="Segoe UI" panose="020B0502040204020203" pitchFamily="34" charset="0"/>
                <a:cs typeface="Segoe UI" panose="020B0502040204020203" pitchFamily="34" charset="0"/>
              </a:rPr>
              <a:t>Esto ajusta la red para reducir el error en las siguientes iteraciones.</a:t>
            </a:r>
          </a:p>
        </p:txBody>
      </p:sp>
      <p:pic>
        <p:nvPicPr>
          <p:cNvPr id="15" name="Imagen 14">
            <a:extLst>
              <a:ext uri="{FF2B5EF4-FFF2-40B4-BE49-F238E27FC236}">
                <a16:creationId xmlns:a16="http://schemas.microsoft.com/office/drawing/2014/main" id="{9B8CC30A-8BC5-2D00-0778-C55906B5FB78}"/>
              </a:ext>
            </a:extLst>
          </p:cNvPr>
          <p:cNvPicPr>
            <a:picLocks noChangeAspect="1"/>
          </p:cNvPicPr>
          <p:nvPr/>
        </p:nvPicPr>
        <p:blipFill>
          <a:blip r:embed="rId4"/>
          <a:stretch>
            <a:fillRect/>
          </a:stretch>
        </p:blipFill>
        <p:spPr>
          <a:xfrm>
            <a:off x="478232" y="4499204"/>
            <a:ext cx="5887796" cy="1881534"/>
          </a:xfrm>
          <a:prstGeom prst="rect">
            <a:avLst/>
          </a:prstGeom>
        </p:spPr>
      </p:pic>
    </p:spTree>
    <p:extLst>
      <p:ext uri="{BB962C8B-B14F-4D97-AF65-F5344CB8AC3E}">
        <p14:creationId xmlns:p14="http://schemas.microsoft.com/office/powerpoint/2010/main" val="3252603156"/>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FFD45D25AFC924B8D2267EA84143535" ma:contentTypeVersion="15" ma:contentTypeDescription="Crear nuevo documento." ma:contentTypeScope="" ma:versionID="512d5d5e2b6c4f50d0059793de5a1c73">
  <xsd:schema xmlns:xsd="http://www.w3.org/2001/XMLSchema" xmlns:xs="http://www.w3.org/2001/XMLSchema" xmlns:p="http://schemas.microsoft.com/office/2006/metadata/properties" xmlns:ns3="8eec7604-72f0-4e53-a3b4-1e8865a95a2a" xmlns:ns4="b73eaff7-4e9b-4f50-9c3e-3c91ea5deb88" targetNamespace="http://schemas.microsoft.com/office/2006/metadata/properties" ma:root="true" ma:fieldsID="fa0ac398209fb288956efced77c01f1d" ns3:_="" ns4:_="">
    <xsd:import namespace="8eec7604-72f0-4e53-a3b4-1e8865a95a2a"/>
    <xsd:import namespace="b73eaff7-4e9b-4f50-9c3e-3c91ea5deb88"/>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_activity" minOccurs="0"/>
                <xsd:element ref="ns3:MediaServiceSearchProperties"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ec7604-72f0-4e53-a3b4-1e8865a95a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activity" ma:index="12" nillable="true" ma:displayName="_activity" ma:hidden="true" ma:internalName="_activity">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3eaff7-4e9b-4f50-9c3e-3c91ea5deb88"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element name="SharingHintHash" ma:index="20"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eec7604-72f0-4e53-a3b4-1e8865a95a2a" xsi:nil="true"/>
  </documentManagement>
</p:properties>
</file>

<file path=customXml/itemProps1.xml><?xml version="1.0" encoding="utf-8"?>
<ds:datastoreItem xmlns:ds="http://schemas.openxmlformats.org/officeDocument/2006/customXml" ds:itemID="{AB4BCD52-9342-49F7-879D-6285A94896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ec7604-72f0-4e53-a3b4-1e8865a95a2a"/>
    <ds:schemaRef ds:uri="b73eaff7-4e9b-4f50-9c3e-3c91ea5deb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68690F-EF08-45B7-871F-57BBAA654154}">
  <ds:schemaRefs>
    <ds:schemaRef ds:uri="http://schemas.microsoft.com/sharepoint/v3/contenttype/forms"/>
  </ds:schemaRefs>
</ds:datastoreItem>
</file>

<file path=customXml/itemProps3.xml><?xml version="1.0" encoding="utf-8"?>
<ds:datastoreItem xmlns:ds="http://schemas.openxmlformats.org/officeDocument/2006/customXml" ds:itemID="{278A15F8-410C-467C-87F4-6032946F14DD}">
  <ds:schemaRefs>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b73eaff7-4e9b-4f50-9c3e-3c91ea5deb88"/>
    <ds:schemaRef ds:uri="http://purl.org/dc/dcmitype/"/>
    <ds:schemaRef ds:uri="http://schemas.microsoft.com/office/infopath/2007/PartnerControls"/>
    <ds:schemaRef ds:uri="8eec7604-72f0-4e53-a3b4-1e8865a95a2a"/>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TM10001115[[fn=Paquete]]</Template>
  <TotalTime>206</TotalTime>
  <Words>1185</Words>
  <Application>Microsoft Office PowerPoint</Application>
  <PresentationFormat>Panorámica</PresentationFormat>
  <Paragraphs>78</Paragraphs>
  <Slides>12</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Aharoni</vt:lpstr>
      <vt:lpstr>Amasis MT Pro</vt:lpstr>
      <vt:lpstr>Aptos</vt:lpstr>
      <vt:lpstr>Arial</vt:lpstr>
      <vt:lpstr>Gill Sans MT</vt:lpstr>
      <vt:lpstr>Segoe UI</vt:lpstr>
      <vt:lpstr>Wingdings</vt:lpstr>
      <vt:lpstr>Paquete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VALERIA DE LOS ANGELES CRUZ MAY</dc:creator>
  <cp:lastModifiedBy>VALERIA DE LOS ANGELES CRUZ MAY</cp:lastModifiedBy>
  <cp:revision>2</cp:revision>
  <dcterms:created xsi:type="dcterms:W3CDTF">2025-03-16T23:20:37Z</dcterms:created>
  <dcterms:modified xsi:type="dcterms:W3CDTF">2025-03-20T03:09:14Z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0x010100CFFD45D25AFC924B8D2267EA84143535</vt:lpwstr>
  </property>
</Properties>
</file>