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How to avoid data disaster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03920" y="3888000"/>
            <a:ext cx="6399720" cy="175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</a:rPr>
              <a:t>Valeria Bo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</a:rPr>
              <a:t>Sergio Martinez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Blank spaces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000000"/>
                </a:solidFill>
                <a:latin typeface="Calibri"/>
              </a:rPr>
              <a:t>Be careful about extra spaces within cells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Blank cell is different then a cell that contains a single space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male” is different from “</a:t>
            </a:r>
            <a:r>
              <a:rPr lang="en-GB" sz="3200">
                <a:solidFill>
                  <a:srgbClr val="ffff99"/>
                </a:solidFill>
                <a:latin typeface="Calibri"/>
              </a:rPr>
              <a:t> 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male ” 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These can be a headache later on!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Example 2</a:t>
            </a:r>
            <a:endParaRPr/>
          </a:p>
        </p:txBody>
      </p:sp>
      <p:graphicFrame>
        <p:nvGraphicFramePr>
          <p:cNvPr id="93" name="Table 2"/>
          <p:cNvGraphicFramePr/>
          <p:nvPr/>
        </p:nvGraphicFramePr>
        <p:xfrm>
          <a:off x="457200" y="1981080"/>
          <a:ext cx="8228520" cy="29656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2480"/>
              </a:tblGrid>
              <a:tr h="360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Patient ID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2015-06-14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76.5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2015-06-18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120.3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109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2015-06-20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Example 2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Fill in all cells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Problems when sorting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Empty cell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Missing value?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Value meant to be repeated multiple times?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Missing value -&gt; NA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Example 2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Make sure it’s clear that the data is </a:t>
            </a:r>
            <a:r>
              <a:rPr b="1" lang="en-GB" sz="3200">
                <a:solidFill>
                  <a:srgbClr val="ff3333"/>
                </a:solidFill>
                <a:latin typeface="Calibri"/>
              </a:rPr>
              <a:t>missing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 and</a:t>
            </a:r>
            <a:r>
              <a:rPr lang="en-GB" sz="3200">
                <a:solidFill>
                  <a:srgbClr val="ff3333"/>
                </a:solidFill>
                <a:latin typeface="Calibri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ff3333"/>
                </a:solidFill>
                <a:latin typeface="Calibri"/>
              </a:rPr>
              <a:t>not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ff3333"/>
                </a:solidFill>
                <a:latin typeface="Calibri"/>
              </a:rPr>
              <a:t>unintentionally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ff3333"/>
                </a:solidFill>
                <a:latin typeface="Calibri"/>
              </a:rPr>
              <a:t>left blank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Example 2</a:t>
            </a:r>
            <a:endParaRPr/>
          </a:p>
        </p:txBody>
      </p:sp>
      <p:graphicFrame>
        <p:nvGraphicFramePr>
          <p:cNvPr id="99" name="Table 2"/>
          <p:cNvGraphicFramePr/>
          <p:nvPr/>
        </p:nvGraphicFramePr>
        <p:xfrm>
          <a:off x="457200" y="1981080"/>
          <a:ext cx="8228520" cy="29656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2480"/>
              </a:tblGrid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Patient ID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2015-06-14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2015-06-14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76.5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2015-06-18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2015-06-18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120.3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2015-06-18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109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2015-06-20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  <a:endParaRPr/>
                    </a:p>
                  </a:txBody>
                  <a:tcPr/>
                </a:tc>
              </a:tr>
              <a:tr h="3700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2015-06-20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Example 3</a:t>
            </a:r>
            <a:endParaRPr/>
          </a:p>
        </p:txBody>
      </p:sp>
      <p:pic>
        <p:nvPicPr>
          <p:cNvPr id="101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920" y="2500560"/>
            <a:ext cx="8965080" cy="159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Example 3</a:t>
            </a:r>
            <a:endParaRPr/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17600" y="1235160"/>
            <a:ext cx="6151320" cy="559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More…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Don’t put too much information in 1 cell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1 cell = 1 information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Don’t include units such as “30 g”. 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g” in the column 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0 (below threshold)” 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write notes in a separate column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More…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ff3333"/>
                </a:solidFill>
                <a:latin typeface="Calibri"/>
              </a:rPr>
              <a:t>Make it rectangle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Create a data dictionary – separate file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Avoid using “,” or “;” or tab 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Do not manually modify values – copies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2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More..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TextShape 3"/>
          <p:cNvSpPr txBox="1"/>
          <p:nvPr/>
        </p:nvSpPr>
        <p:spPr>
          <a:xfrm>
            <a:off x="618840" y="2110320"/>
            <a:ext cx="6279840" cy="1813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No calculations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No font colour or highlighting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computer doesn’t recognize it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Data Files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Format: .txt, .csv, .xls, …</a:t>
            </a:r>
            <a:endParaRPr/>
          </a:p>
          <a:p>
            <a:pPr>
              <a:lnSpc>
                <a:spcPct val="2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Data?</a:t>
            </a:r>
            <a:endParaRPr/>
          </a:p>
          <a:p>
            <a:pPr lvl="1"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Tables, lists, …</a:t>
            </a:r>
            <a:endParaRPr/>
          </a:p>
          <a:p>
            <a:pPr lvl="1"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Numbers, names, dates, …</a:t>
            </a:r>
            <a:endParaRPr/>
          </a:p>
          <a:p>
            <a:pPr lvl="1"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Graphs, images, 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Good vs Bad Name</a:t>
            </a:r>
            <a:endParaRPr/>
          </a:p>
        </p:txBody>
      </p:sp>
      <p:graphicFrame>
        <p:nvGraphicFramePr>
          <p:cNvPr id="112" name="Table 2"/>
          <p:cNvGraphicFramePr/>
          <p:nvPr/>
        </p:nvGraphicFramePr>
        <p:xfrm>
          <a:off x="457200" y="2695680"/>
          <a:ext cx="8228520" cy="18532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2480"/>
              </a:tblGrid>
              <a:tr h="360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Good Name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Good alternative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Bad name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MaxTemp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max_temp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Maximum Temperature (C)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Quantity_mg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Quamg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M/F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Weight_kg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Write-protect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Mac: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Right-click on the file in Finder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Select “Get Info”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Sharing and permission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Priviledge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Read only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Write-protect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Windows: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Right-click on the file in windows explorer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Properties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General tab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Attributes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Select the box for “read only” and click ok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Data validation 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Excel data validation feature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Select a column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In the menu bar, choose Data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Validation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Integer or decimal number - range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List of possible values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Limited length text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Save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Always keep a copy of your data files in a plain text format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Tab delimited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, or ; separated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Such as </a:t>
            </a:r>
            <a:r>
              <a:rPr lang="en-GB" sz="3200">
                <a:solidFill>
                  <a:srgbClr val="ff0000"/>
                </a:solidFill>
                <a:latin typeface="Calibri"/>
              </a:rPr>
              <a:t>.csv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Be careful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When identifiers are long integers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1000000 -&gt; 1e06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Do not fill blank cells with 0s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0s are data!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84652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Practise 1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IDs</a:t>
            </a:r>
            <a:endParaRPr/>
          </a:p>
        </p:txBody>
      </p:sp>
      <p:pic>
        <p:nvPicPr>
          <p:cNvPr id="12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45000" y="1512000"/>
            <a:ext cx="1840320" cy="444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5440" y="790200"/>
            <a:ext cx="5341320" cy="532620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6013080" y="790200"/>
            <a:ext cx="2672640" cy="533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Calibri"/>
              </a:rPr>
              <a:t>Column titles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Calibri"/>
              </a:rPr>
              <a:t>Missing values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324680" y="1600200"/>
            <a:ext cx="436104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Name consistency</a:t>
            </a:r>
            <a:endParaRPr/>
          </a:p>
        </p:txBody>
      </p:sp>
      <p:pic>
        <p:nvPicPr>
          <p:cNvPr id="12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22440" y="753120"/>
            <a:ext cx="3299400" cy="554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Always, always </a:t>
            </a:r>
            <a:r>
              <a:rPr b="1" lang="en-GB" sz="4400">
                <a:solidFill>
                  <a:srgbClr val="ff0000"/>
                </a:solidFill>
                <a:latin typeface="Calibri"/>
              </a:rPr>
              <a:t>RAW</a:t>
            </a:r>
            <a:r>
              <a:rPr lang="en-GB" sz="4400">
                <a:solidFill>
                  <a:srgbClr val="000000"/>
                </a:solidFill>
                <a:latin typeface="Calibri"/>
              </a:rPr>
              <a:t> data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3200">
                <a:solidFill>
                  <a:srgbClr val="000000"/>
                </a:solidFill>
                <a:latin typeface="Calibri"/>
              </a:rPr>
              <a:t>NOT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Processed 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Filtered 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Manipulated 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endParaRPr/>
          </a:p>
          <a:p>
            <a:pPr>
              <a:lnSpc>
                <a:spcPct val="15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either electronically or manually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96520" y="887400"/>
            <a:ext cx="3589200" cy="523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ID1/ID2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Separate columns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N/A/N/A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NA/NA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Separate columns</a:t>
            </a:r>
            <a:endParaRPr/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9120" y="887400"/>
            <a:ext cx="4511160" cy="499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66680" y="5030640"/>
            <a:ext cx="7009200" cy="13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/” or “N/A” or “NULL”?</a:t>
            </a:r>
            <a:endParaRPr/>
          </a:p>
        </p:txBody>
      </p:sp>
      <p:pic>
        <p:nvPicPr>
          <p:cNvPr id="13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315720"/>
            <a:ext cx="7009200" cy="44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86272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Practise 2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Why? Because…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Maintain </a:t>
            </a:r>
            <a:r>
              <a:rPr lang="en-GB" sz="3200">
                <a:solidFill>
                  <a:srgbClr val="ff3333"/>
                </a:solidFill>
                <a:latin typeface="Calibri"/>
              </a:rPr>
              <a:t>consistency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Data format, codes (M,F)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Separator: , ; tab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Reduce </a:t>
            </a:r>
            <a:r>
              <a:rPr lang="en-GB" sz="3200">
                <a:solidFill>
                  <a:srgbClr val="ff3333"/>
                </a:solidFill>
                <a:latin typeface="Calibri"/>
              </a:rPr>
              <a:t>human errors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Copy / Paste / Cut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Delete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Addition unwanted characters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Why? Because…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Reduce </a:t>
            </a:r>
            <a:r>
              <a:rPr lang="en-GB" sz="3200">
                <a:solidFill>
                  <a:srgbClr val="ff3333"/>
                </a:solidFill>
                <a:latin typeface="Calibri"/>
              </a:rPr>
              <a:t>machine errors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Cell formats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Save file with a different extension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Example 1</a:t>
            </a:r>
            <a:endParaRPr/>
          </a:p>
        </p:txBody>
      </p:sp>
      <p:graphicFrame>
        <p:nvGraphicFramePr>
          <p:cNvPr id="83" name="Table 2"/>
          <p:cNvGraphicFramePr/>
          <p:nvPr/>
        </p:nvGraphicFramePr>
        <p:xfrm>
          <a:off x="457200" y="1981080"/>
          <a:ext cx="8228520" cy="29656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2480"/>
              </a:tblGrid>
              <a:tr h="3621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latin typeface="Calibri"/>
                        </a:rPr>
                        <a:t>Patient ID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latin typeface="Calibri"/>
                        </a:rPr>
                        <a:t>Sex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latin typeface="Calibri"/>
                        </a:rPr>
                        <a:t>Date of birth</a:t>
                      </a:r>
                      <a:endParaRPr/>
                    </a:p>
                  </a:txBody>
                  <a:tcPr/>
                </a:tc>
              </a:tr>
              <a:tr h="3621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01-01-2013</a:t>
                      </a:r>
                      <a:endParaRPr/>
                    </a:p>
                  </a:txBody>
                  <a:tcPr/>
                </a:tc>
              </a:tr>
              <a:tr h="3621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04-18-1998</a:t>
                      </a:r>
                      <a:endParaRPr/>
                    </a:p>
                  </a:txBody>
                  <a:tcPr/>
                </a:tc>
              </a:tr>
              <a:tr h="3621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Male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1</a:t>
                      </a:r>
                      <a:r>
                        <a:rPr lang="en-GB" baseline="30000">
                          <a:latin typeface="Calibri"/>
                        </a:rPr>
                        <a:t>st</a:t>
                      </a:r>
                      <a:r>
                        <a:rPr lang="en-GB">
                          <a:latin typeface="Calibri"/>
                        </a:rPr>
                        <a:t> April 2004</a:t>
                      </a:r>
                      <a:endParaRPr/>
                    </a:p>
                  </a:txBody>
                  <a:tcPr/>
                </a:tc>
              </a:tr>
              <a:tr h="3621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Female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NA</a:t>
                      </a:r>
                      <a:endParaRPr/>
                    </a:p>
                  </a:txBody>
                  <a:tcPr/>
                </a:tc>
              </a:tr>
              <a:tr h="3621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2010/03/12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610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latin typeface="Calibri"/>
                        </a:rPr>
                        <a:t>10012012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Example 1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872000"/>
            <a:ext cx="8228520" cy="42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Consistency: F, female, f, fem, 2, …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Single common format for all dates</a:t>
            </a:r>
            <a:endParaRPr/>
          </a:p>
          <a:p>
            <a:pPr>
              <a:lnSpc>
                <a:spcPct val="15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YYYY-MM-DD or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YYYYMMDD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Consistency about missing values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NA(not available), NULL,     , ...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Example 1 - modified</a:t>
            </a:r>
            <a:endParaRPr/>
          </a:p>
        </p:txBody>
      </p:sp>
      <p:graphicFrame>
        <p:nvGraphicFramePr>
          <p:cNvPr id="87" name="Table 2"/>
          <p:cNvGraphicFramePr/>
          <p:nvPr/>
        </p:nvGraphicFramePr>
        <p:xfrm>
          <a:off x="457200" y="2399760"/>
          <a:ext cx="8228520" cy="29656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2480"/>
              </a:tblGrid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Patient ID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Sex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Date of birth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2013-01-01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1998-04-18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2004-04-01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2010-03-12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/>
                    </a:p>
                  </a:txBody>
                  <a:tcPr/>
                </a:tc>
              </a:tr>
              <a:tr h="3700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2012-01-10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 bit more about consistency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60000"/>
              </a:lnSpc>
            </a:pPr>
            <a:endParaRPr/>
          </a:p>
          <a:p>
            <a:pPr>
              <a:lnSpc>
                <a:spcPct val="16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Realistic and easy to understand </a:t>
            </a:r>
            <a:r>
              <a:rPr lang="en-GB" sz="2800">
                <a:solidFill>
                  <a:srgbClr val="6666ff"/>
                </a:solidFill>
                <a:latin typeface="Calibri"/>
              </a:rPr>
              <a:t>Variable names</a:t>
            </a:r>
            <a:endParaRPr/>
          </a:p>
          <a:p>
            <a:pPr>
              <a:lnSpc>
                <a:spcPct val="160000"/>
              </a:lnSpc>
              <a:buFont typeface="Arial"/>
              <a:buChar char="•"/>
            </a:pPr>
            <a:r>
              <a:rPr lang="en-GB" sz="2800">
                <a:solidFill>
                  <a:srgbClr val="6666ff"/>
                </a:solidFill>
                <a:latin typeface="Calibri"/>
              </a:rPr>
              <a:t>File names</a:t>
            </a:r>
            <a:endParaRPr/>
          </a:p>
          <a:p>
            <a:pPr>
              <a:lnSpc>
                <a:spcPct val="16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Unique and consistent variable names</a:t>
            </a:r>
            <a:endParaRPr/>
          </a:p>
          <a:p>
            <a:pPr>
              <a:lnSpc>
                <a:spcPct val="160000"/>
              </a:lnSpc>
            </a:pPr>
            <a:r>
              <a:rPr lang="en-GB" sz="2800">
                <a:latin typeface="Calibri"/>
              </a:rPr>
              <a:t>  </a:t>
            </a:r>
            <a:r>
              <a:rPr lang="en-GB" sz="2800">
                <a:solidFill>
                  <a:srgbClr val="6666ff"/>
                </a:solidFill>
                <a:latin typeface="Calibri"/>
              </a:rPr>
              <a:t>Multiple tables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