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18/01/16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5C34026-97B5-4CE9-9F4B-B113FD1F914A}" type="slidenum">
              <a:rPr lang="en-GB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18/01/16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0B41F4F-8DC5-40FE-981C-11518575E294}" type="slidenum">
              <a:rPr lang="en-GB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How to avoid data disaster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8b8b8b"/>
                </a:solidFill>
                <a:latin typeface="Calibri"/>
              </a:rPr>
              <a:t>Valeria Bo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 2</a:t>
            </a:r>
            <a:endParaRPr/>
          </a:p>
        </p:txBody>
      </p:sp>
      <p:graphicFrame>
        <p:nvGraphicFramePr>
          <p:cNvPr id="97" name="Table 2"/>
          <p:cNvGraphicFramePr/>
          <p:nvPr/>
        </p:nvGraphicFramePr>
        <p:xfrm>
          <a:off x="457200" y="1981080"/>
          <a:ext cx="8229240" cy="2966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Patient 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2015-06-14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76.5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2015-06-18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120.3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109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2015-06-20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105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 2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Fill in all cells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Problems when sorting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empty cell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Missing value?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Value meant to be repeated multiple times?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Missing value -&gt; NA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Make sure it’s clear that the data is missing and not unintentionally left blank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 2</a:t>
            </a:r>
            <a:endParaRPr/>
          </a:p>
        </p:txBody>
      </p:sp>
      <p:graphicFrame>
        <p:nvGraphicFramePr>
          <p:cNvPr id="101" name="Table 2"/>
          <p:cNvGraphicFramePr/>
          <p:nvPr/>
        </p:nvGraphicFramePr>
        <p:xfrm>
          <a:off x="457200" y="1981080"/>
          <a:ext cx="8229240" cy="2966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Patient 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2015-06-14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2015-06-14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76.5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2015-06-18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2015-06-18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120.3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2015-06-18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109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2015-06-20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105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2015-06-20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 3</a:t>
            </a:r>
            <a:endParaRPr/>
          </a:p>
        </p:txBody>
      </p:sp>
      <p:pic>
        <p:nvPicPr>
          <p:cNvPr id="103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920" y="1672560"/>
            <a:ext cx="8965800" cy="159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 3</a:t>
            </a:r>
            <a:endParaRPr/>
          </a:p>
        </p:txBody>
      </p:sp>
      <p:pic>
        <p:nvPicPr>
          <p:cNvPr id="10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17600" y="1235160"/>
            <a:ext cx="6152040" cy="559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More…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Don’t put too much information in 1 cell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1 cell = 1 thing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Don’t include units such as “30 g”.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g” in the column name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0 (below threshold)”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write notes in a separate column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More…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Make it rectangle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data dictionary – separate file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Avoid using “,” or “;” or tab 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Do no manually modify values – copies</a:t>
            </a:r>
            <a:endParaRPr/>
          </a:p>
          <a:p>
            <a:pPr>
              <a:lnSpc>
                <a:spcPct val="2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More..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 calculations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 font colour or highlighting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computer doesn’t recognize it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Good vs Bad Name</a:t>
            </a:r>
            <a:endParaRPr/>
          </a:p>
        </p:txBody>
      </p:sp>
      <p:graphicFrame>
        <p:nvGraphicFramePr>
          <p:cNvPr id="113" name="Table 2"/>
          <p:cNvGraphicFramePr/>
          <p:nvPr/>
        </p:nvGraphicFramePr>
        <p:xfrm>
          <a:off x="457200" y="2695680"/>
          <a:ext cx="8229240" cy="18540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Good 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Good alternative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Bad name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MaxTemp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max_temp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Maximum Temperature (C)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Quantity_mg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Quamg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M/F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Weight_kg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w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Write-protect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Mac: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Right-click on the file in Finder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Select “Get Info”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Sharing and permission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Priviledge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Read only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.txt, .csv, .xls, …</a:t>
            </a:r>
            <a:endParaRPr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Tables, lists, …</a:t>
            </a:r>
            <a:endParaRPr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Numbers, names, dates, …</a:t>
            </a:r>
            <a:endParaRPr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Graphs, figures, images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Write-protect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Windows: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Right-click on the file in windows explorer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Properties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General tab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Attributes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Select the box for “read only” and click ok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 validation 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Excel data validation feature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Selct a column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 the menu bar, choose Data and then Validation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Whole or decimal number on some range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 of possible values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Limited length text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Save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Always keep a copy of your data files in a plain text format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Tab delimited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, or ; separated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Such as </a:t>
            </a:r>
            <a:r>
              <a:rPr lang="en-US" sz="3200">
                <a:solidFill>
                  <a:srgbClr val="ff0000"/>
                </a:solidFill>
                <a:latin typeface="Calibri"/>
              </a:rPr>
              <a:t>.csv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Be careful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When identifiers are long integers</a:t>
            </a:r>
            <a:endParaRPr/>
          </a:p>
          <a:p>
            <a:pPr lvl="1">
              <a:lnSpc>
                <a:spcPct val="15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1000000 -&gt; 1e06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Do not fill blank cells with 0s</a:t>
            </a:r>
            <a:endParaRPr/>
          </a:p>
          <a:p>
            <a:pPr lvl="1">
              <a:lnSpc>
                <a:spcPct val="15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0s are data!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8465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Practise 1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IDs</a:t>
            </a:r>
            <a:endParaRPr/>
          </a:p>
        </p:txBody>
      </p:sp>
      <p:pic>
        <p:nvPicPr>
          <p:cNvPr id="12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45000" y="1512000"/>
            <a:ext cx="1841040" cy="444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5440" y="790200"/>
            <a:ext cx="5342040" cy="5326920"/>
          </a:xfrm>
          <a:prstGeom prst="rect">
            <a:avLst/>
          </a:prstGeom>
          <a:ln>
            <a:noFill/>
          </a:ln>
        </p:spPr>
      </p:pic>
      <p:sp>
        <p:nvSpPr>
          <p:cNvPr id="128" name="TextShape 1"/>
          <p:cNvSpPr txBox="1"/>
          <p:nvPr/>
        </p:nvSpPr>
        <p:spPr>
          <a:xfrm>
            <a:off x="6013080" y="790200"/>
            <a:ext cx="2673360" cy="533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Column titles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Missing values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324680" y="1600200"/>
            <a:ext cx="43617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Name consistency</a:t>
            </a:r>
            <a:endParaRPr/>
          </a:p>
        </p:txBody>
      </p:sp>
      <p:pic>
        <p:nvPicPr>
          <p:cNvPr id="13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22440" y="753120"/>
            <a:ext cx="3300120" cy="554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96520" y="887400"/>
            <a:ext cx="3589920" cy="5238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ID1/ID2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Separate columns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N/A/N/A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NA/NA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Separate columns</a:t>
            </a:r>
            <a:endParaRPr/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9120" y="887400"/>
            <a:ext cx="4511880" cy="499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066680" y="5030640"/>
            <a:ext cx="7009920" cy="13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/” or “N/A” or “NULL”?</a:t>
            </a:r>
            <a:endParaRPr/>
          </a:p>
        </p:txBody>
      </p:sp>
      <p:pic>
        <p:nvPicPr>
          <p:cNvPr id="13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315720"/>
            <a:ext cx="7009920" cy="445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Always, always </a:t>
            </a:r>
            <a:r>
              <a:rPr b="1" lang="en-US" sz="4400">
                <a:solidFill>
                  <a:srgbClr val="ff0000"/>
                </a:solidFill>
                <a:latin typeface="Calibri"/>
              </a:rPr>
              <a:t>RAW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 data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5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 lvl="1">
              <a:lnSpc>
                <a:spcPct val="15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Processed </a:t>
            </a:r>
            <a:endParaRPr/>
          </a:p>
          <a:p>
            <a:pPr lvl="1">
              <a:lnSpc>
                <a:spcPct val="15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Filtered </a:t>
            </a:r>
            <a:endParaRPr/>
          </a:p>
          <a:p>
            <a:pPr lvl="1">
              <a:lnSpc>
                <a:spcPct val="15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Manipulated 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either electronically or manually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8627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Practise 2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Why? Because…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Maintain consistency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Reduce human errors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Copy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Delete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Addition unwanted characters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Reduce machine errors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Cell formats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Save file with a different extension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 1</a:t>
            </a:r>
            <a:endParaRPr/>
          </a:p>
        </p:txBody>
      </p:sp>
      <p:graphicFrame>
        <p:nvGraphicFramePr>
          <p:cNvPr id="87" name="Table 2"/>
          <p:cNvGraphicFramePr/>
          <p:nvPr/>
        </p:nvGraphicFramePr>
        <p:xfrm>
          <a:off x="457200" y="1981080"/>
          <a:ext cx="8229240" cy="2966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2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Patient 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Sex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Date of birth</a:t>
                      </a:r>
                      <a:endParaRPr/>
                    </a:p>
                  </a:txBody>
                  <a:tcPr/>
                </a:tc>
              </a:tr>
              <a:tr h="362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01-01-2013</a:t>
                      </a:r>
                      <a:endParaRPr/>
                    </a:p>
                  </a:txBody>
                  <a:tcPr/>
                </a:tc>
              </a:tr>
              <a:tr h="362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04-18-1998</a:t>
                      </a:r>
                      <a:endParaRPr/>
                    </a:p>
                  </a:txBody>
                  <a:tcPr/>
                </a:tc>
              </a:tr>
              <a:tr h="362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GB" baseline="30000">
                          <a:solidFill>
                            <a:srgbClr val="000000"/>
                          </a:solidFill>
                          <a:latin typeface="Calibri"/>
                        </a:rPr>
                        <a:t>st</a:t>
                      </a: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 April 2004</a:t>
                      </a:r>
                      <a:endParaRPr/>
                    </a:p>
                  </a:txBody>
                  <a:tcPr/>
                </a:tc>
              </a:tr>
              <a:tr h="362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/>
                    </a:p>
                  </a:txBody>
                  <a:tcPr/>
                </a:tc>
              </a:tr>
              <a:tr h="362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2010/03/12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61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10012012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 1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Consistency: F, female, f, fem, 2, …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Fixed code for missing values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Single common format for all dates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YYYY-MM-DD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Consistency about missing values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 1 - modified</a:t>
            </a:r>
            <a:endParaRPr/>
          </a:p>
        </p:txBody>
      </p:sp>
      <p:graphicFrame>
        <p:nvGraphicFramePr>
          <p:cNvPr id="91" name="Table 2"/>
          <p:cNvGraphicFramePr/>
          <p:nvPr/>
        </p:nvGraphicFramePr>
        <p:xfrm>
          <a:off x="457200" y="2399760"/>
          <a:ext cx="8229240" cy="2966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Patient 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Sex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Date of birth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2013-01-01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1998-04-18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2004-04-01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2010-03-12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2012-01-10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 bit more about consistency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6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Unique and consistent variable names</a:t>
            </a:r>
            <a:endParaRPr/>
          </a:p>
          <a:p>
            <a:pPr lvl="1">
              <a:lnSpc>
                <a:spcPct val="16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Multiple tables</a:t>
            </a:r>
            <a:endParaRPr/>
          </a:p>
          <a:p>
            <a:pPr>
              <a:lnSpc>
                <a:spcPct val="16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Variable names</a:t>
            </a:r>
            <a:endParaRPr/>
          </a:p>
          <a:p>
            <a:pPr>
              <a:lnSpc>
                <a:spcPct val="16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File names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Extra spaces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Be careful about extra spaces within cells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Blank cell is different then a cell that contains a single space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male” is different from “ male ” (that is, with spaces at the beginning and end)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These can be a headache later 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