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24"/>
  </p:notesMasterIdLst>
  <p:handoutMasterIdLst>
    <p:handoutMasterId r:id="rId25"/>
  </p:handoutMasterIdLst>
  <p:sldIdLst>
    <p:sldId id="265" r:id="rId5"/>
    <p:sldId id="299" r:id="rId6"/>
    <p:sldId id="270" r:id="rId7"/>
    <p:sldId id="272" r:id="rId8"/>
    <p:sldId id="300" r:id="rId9"/>
    <p:sldId id="301" r:id="rId10"/>
    <p:sldId id="27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13" r:id="rId19"/>
    <p:sldId id="310" r:id="rId20"/>
    <p:sldId id="311" r:id="rId21"/>
    <p:sldId id="290" r:id="rId22"/>
    <p:sldId id="287" r:id="rId23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843" autoAdjust="0"/>
  </p:normalViewPr>
  <p:slideViewPr>
    <p:cSldViewPr snapToGrid="0" showGuides="1">
      <p:cViewPr varScale="1">
        <p:scale>
          <a:sx n="92" d="100"/>
          <a:sy n="92" d="100"/>
        </p:scale>
        <p:origin x="84" y="4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00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DDCB7EC-CEDA-42D5-8A0A-747B258F7B12}" type="datetime1">
              <a:rPr lang="ru-RU" smtClean="0"/>
              <a:t>18.05.2024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78FE58C-C1A6-4C4C-90C2-B7F5B0504B2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87BBAA-8962-46BE-8131-E6CE08071E10}" type="datetime1">
              <a:rPr lang="ru-RU" smtClean="0"/>
              <a:pPr/>
              <a:t>18.05.2024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10E1E9A-E921-4174-A0FC-51868D7AC56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9188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2AAF71-7088-4082-A4B5-5D2286FF71AE}" type="datetime1">
              <a:rPr lang="ru-RU" noProof="0" smtClean="0"/>
              <a:t>18.05.2024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64670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562100" y="1825625"/>
            <a:ext cx="9791700" cy="4351338"/>
          </a:xfrm>
        </p:spPr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05DDED-C00D-420D-BCCC-88709E63D747}" type="datetime1">
              <a:rPr lang="ru-RU" noProof="0" smtClean="0"/>
              <a:t>18.05.2024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82188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562100" y="365125"/>
            <a:ext cx="7010400" cy="5811838"/>
          </a:xfrm>
        </p:spPr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DCCF59-F12C-4B22-A0B5-0569E7EBF814}" type="datetime1">
              <a:rPr lang="ru-RU" noProof="0" smtClean="0"/>
              <a:t>18.05.2024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38883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8" name="Текст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130E92-8550-4A93-A5ED-7A5CF78928CB}" type="datetime1">
              <a:rPr lang="ru-RU" noProof="0" smtClean="0"/>
              <a:t>18.05.2024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50B887-75E0-4C5B-AF37-E33049182621}" type="datetime1">
              <a:rPr lang="ru-RU" noProof="0" smtClean="0"/>
              <a:t>18.05.2024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19879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41658" y="1709738"/>
            <a:ext cx="10105791" cy="2862262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41658" y="4589463"/>
            <a:ext cx="10105791" cy="1500187"/>
          </a:xfrm>
        </p:spPr>
        <p:txBody>
          <a:bodyPr rtlCol="0"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379668-2161-488D-96B8-6A859D0F15B4}" type="datetime1">
              <a:rPr lang="ru-RU" noProof="0" smtClean="0"/>
              <a:t>18.05.2024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06768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69700" y="1825625"/>
            <a:ext cx="4754880" cy="4351338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605325" y="1825625"/>
            <a:ext cx="4754880" cy="4351338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939C50-7762-4792-95E1-E7874CF6E4AE}" type="datetime1">
              <a:rPr lang="ru-RU" noProof="0" smtClean="0"/>
              <a:t>18.05.2024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063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24100" y="274638"/>
            <a:ext cx="9023350" cy="114300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62100" y="1489075"/>
            <a:ext cx="4754880" cy="641350"/>
          </a:xfrm>
          <a:noFill/>
          <a:ln>
            <a:noFill/>
          </a:ln>
        </p:spPr>
        <p:txBody>
          <a:bodyPr rtlCol="0" anchor="b"/>
          <a:lstStyle>
            <a:lvl1pPr marL="0" indent="0">
              <a:buNone/>
              <a:defRPr sz="2400" b="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62100" y="2193925"/>
            <a:ext cx="4754880" cy="3978275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598920" y="1489075"/>
            <a:ext cx="4754880" cy="641350"/>
          </a:xfrm>
          <a:noFill/>
          <a:ln>
            <a:noFill/>
          </a:ln>
        </p:spPr>
        <p:txBody>
          <a:bodyPr rtlCol="0" anchor="b"/>
          <a:lstStyle>
            <a:lvl1pPr marL="0" indent="0">
              <a:buNone/>
              <a:defRPr sz="2400" b="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598920" y="2193925"/>
            <a:ext cx="4754880" cy="3978275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901220-6B3C-4719-8281-16AA8BA3EF64}" type="datetime1">
              <a:rPr lang="ru-RU" noProof="0" smtClean="0"/>
              <a:t>18.05.2024</a:t>
            </a:fld>
            <a:endParaRPr lang="ru-RU" noProof="0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23166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D7245F-B3C7-4358-926A-1EE496656B67}" type="datetime1">
              <a:rPr lang="ru-RU" noProof="0" smtClean="0"/>
              <a:t>18.05.2024</a:t>
            </a:fld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1058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D0A9D0-FD05-4374-8990-9A13D81CB546}" type="datetime1">
              <a:rPr lang="ru-RU" noProof="0" smtClean="0"/>
              <a:t>18.05.2024</a:t>
            </a:fld>
            <a:endParaRPr lang="ru-RU" noProof="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2151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78905" y="987425"/>
            <a:ext cx="5676483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970C57-C6EC-43E3-AE3A-40D83CDB2BD6}" type="datetime1">
              <a:rPr lang="ru-RU" noProof="0" smtClean="0"/>
              <a:t>18.05.2024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19871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8" name="Текст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724B01-8CDF-43F1-A896-03E2F79CCBAE}" type="datetime1">
              <a:rPr lang="ru-RU" noProof="0" smtClean="0"/>
              <a:t>18.05.2024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61935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62100" y="1825625"/>
            <a:ext cx="9791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562100" y="6356350"/>
            <a:ext cx="2552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C3194B10-7A25-4893-8C5C-B707DE59842E}" type="datetime1">
              <a:rPr lang="ru-RU" noProof="0" smtClean="0"/>
              <a:t>18.05.2024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71B7BAC7-FE87-40F6-AA24-4F4685D1B022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21936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1464" userDrawn="1">
          <p15:clr>
            <a:srgbClr val="F26B43"/>
          </p15:clr>
        </p15:guide>
        <p15:guide id="3" pos="7152" userDrawn="1">
          <p15:clr>
            <a:srgbClr val="F26B43"/>
          </p15:clr>
        </p15:guide>
        <p15:guide id="4" pos="984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package" Target="../embeddings/Microsoft_Visio_Drawing.vsdx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93026" y="997527"/>
            <a:ext cx="9144000" cy="4083899"/>
          </a:xfrm>
        </p:spPr>
        <p:txBody>
          <a:bodyPr rtlCol="0">
            <a:no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ОТЧЕТ</a:t>
            </a: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УЧЕБНОЙ ПРАКТИКЕ</a:t>
            </a: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3200" b="1" dirty="0"/>
            </a:br>
            <a:r>
              <a:rPr lang="ru-RU" sz="3200" b="1" dirty="0"/>
              <a:t>ПМ.02. Осуществление интеграции программных модулей</a:t>
            </a:r>
            <a:br>
              <a:rPr lang="ru-RU" sz="3200" b="1" dirty="0"/>
            </a:br>
            <a:br>
              <a:rPr lang="ru-RU" sz="3200" b="1" dirty="0"/>
            </a:b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858643" y="5498592"/>
            <a:ext cx="3374873" cy="1359408"/>
          </a:xfrm>
        </p:spPr>
        <p:txBody>
          <a:bodyPr rtlCol="0">
            <a:noAutofit/>
          </a:bodyPr>
          <a:lstStyle/>
          <a:p>
            <a:pPr algn="l"/>
            <a:r>
              <a:rPr lang="ru-RU" sz="1400" dirty="0"/>
              <a:t>Студентки  очного отделения:</a:t>
            </a:r>
          </a:p>
          <a:p>
            <a:pPr algn="l"/>
            <a:r>
              <a:rPr lang="ru-RU" sz="1400" dirty="0"/>
              <a:t> </a:t>
            </a:r>
            <a:r>
              <a:rPr lang="ru-RU" sz="1400" dirty="0" err="1"/>
              <a:t>Поглазовой</a:t>
            </a:r>
            <a:r>
              <a:rPr lang="ru-RU" sz="1400" dirty="0"/>
              <a:t> Валерии Владимировны</a:t>
            </a:r>
          </a:p>
          <a:p>
            <a:pPr algn="l"/>
            <a:r>
              <a:rPr lang="ru-RU" sz="1400" dirty="0"/>
              <a:t>Руководитель практики от колледжа:</a:t>
            </a:r>
            <a:endParaRPr lang="en-US" sz="1400" dirty="0"/>
          </a:p>
          <a:p>
            <a:pPr algn="l"/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Махнев Александр Анатольевич</a:t>
            </a:r>
            <a:endParaRPr lang="ru-RU" sz="11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09600" y="0"/>
            <a:ext cx="7010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Кировское областное государственное профессиональное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образовательное бюджетное учреждение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«Слободской колледж педагогики и социальных отношений»</a:t>
            </a:r>
          </a:p>
        </p:txBody>
      </p:sp>
    </p:spTree>
    <p:extLst>
      <p:ext uri="{BB962C8B-B14F-4D97-AF65-F5344CB8AC3E}">
        <p14:creationId xmlns:p14="http://schemas.microsoft.com/office/powerpoint/2010/main" val="9230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Рисунок 3">
            <a:extLst>
              <a:ext uri="{FF2B5EF4-FFF2-40B4-BE49-F238E27FC236}">
                <a16:creationId xmlns:a16="http://schemas.microsoft.com/office/drawing/2014/main" id="{457D1148-2989-620B-B573-A5A08157B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237" y="733714"/>
            <a:ext cx="4614862" cy="353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Рисунок 1">
            <a:extLst>
              <a:ext uri="{FF2B5EF4-FFF2-40B4-BE49-F238E27FC236}">
                <a16:creationId xmlns:a16="http://schemas.microsoft.com/office/drawing/2014/main" id="{5F67941F-FA1C-BF66-7243-D90443721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9" b="3603"/>
          <a:stretch>
            <a:fillRect/>
          </a:stretch>
        </p:blipFill>
        <p:spPr bwMode="auto">
          <a:xfrm>
            <a:off x="6114184" y="871827"/>
            <a:ext cx="5368925" cy="325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1E84FF-2B12-887B-33B7-33C701003F5C}"/>
              </a:ext>
            </a:extLst>
          </p:cNvPr>
          <p:cNvSpPr txBox="1"/>
          <p:nvPr/>
        </p:nvSpPr>
        <p:spPr>
          <a:xfrm>
            <a:off x="1218334" y="4264314"/>
            <a:ext cx="6094268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Формирование заказа 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5FF2F6-CB33-EEFB-A77E-DD78058CF419}"/>
              </a:ext>
            </a:extLst>
          </p:cNvPr>
          <p:cNvSpPr txBox="1"/>
          <p:nvPr/>
        </p:nvSpPr>
        <p:spPr>
          <a:xfrm>
            <a:off x="6096000" y="4264314"/>
            <a:ext cx="6094268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Генерация штрих-кода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7181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Рисунок 4">
            <a:extLst>
              <a:ext uri="{FF2B5EF4-FFF2-40B4-BE49-F238E27FC236}">
                <a16:creationId xmlns:a16="http://schemas.microsoft.com/office/drawing/2014/main" id="{5D922EF2-7E66-EC8E-ADC0-65683B980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07" y="350560"/>
            <a:ext cx="5943600" cy="341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FB89AB-B2B4-A789-BC6B-73FCCBA08159}"/>
              </a:ext>
            </a:extLst>
          </p:cNvPr>
          <p:cNvSpPr txBox="1"/>
          <p:nvPr/>
        </p:nvSpPr>
        <p:spPr>
          <a:xfrm>
            <a:off x="532535" y="3836616"/>
            <a:ext cx="6094268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Добавление пациента</a:t>
            </a:r>
            <a:endParaRPr lang="ru-RU" dirty="0"/>
          </a:p>
        </p:txBody>
      </p:sp>
      <p:pic>
        <p:nvPicPr>
          <p:cNvPr id="3076" name="Рисунок 5">
            <a:extLst>
              <a:ext uri="{FF2B5EF4-FFF2-40B4-BE49-F238E27FC236}">
                <a16:creationId xmlns:a16="http://schemas.microsoft.com/office/drawing/2014/main" id="{4AF51307-CF7F-C69A-0060-C5F74EE19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478" y="2151485"/>
            <a:ext cx="5932487" cy="337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BC1DA2-8B4D-4ECD-CF80-3593C038AC50}"/>
              </a:ext>
            </a:extLst>
          </p:cNvPr>
          <p:cNvSpPr txBox="1"/>
          <p:nvPr/>
        </p:nvSpPr>
        <p:spPr>
          <a:xfrm>
            <a:off x="5769552" y="5594678"/>
            <a:ext cx="6094268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Работа с пациентами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090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Рисунок 1">
            <a:extLst>
              <a:ext uri="{FF2B5EF4-FFF2-40B4-BE49-F238E27FC236}">
                <a16:creationId xmlns:a16="http://schemas.microsoft.com/office/drawing/2014/main" id="{602345EC-84B7-1996-0E23-6217C848D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0" y="69850"/>
            <a:ext cx="5943600" cy="335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C124C3-2B5A-2D46-A4FA-80A586330EF8}"/>
              </a:ext>
            </a:extLst>
          </p:cNvPr>
          <p:cNvSpPr txBox="1"/>
          <p:nvPr/>
        </p:nvSpPr>
        <p:spPr>
          <a:xfrm>
            <a:off x="77500" y="3429000"/>
            <a:ext cx="6094268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Главное окно лаборанта-исследователя </a:t>
            </a:r>
            <a:endParaRPr lang="ru-RU" dirty="0"/>
          </a:p>
        </p:txBody>
      </p:sp>
      <p:pic>
        <p:nvPicPr>
          <p:cNvPr id="4100" name="Рисунок 1">
            <a:extLst>
              <a:ext uri="{FF2B5EF4-FFF2-40B4-BE49-F238E27FC236}">
                <a16:creationId xmlns:a16="http://schemas.microsoft.com/office/drawing/2014/main" id="{6AB27AA6-E549-6312-9EC1-B49366B43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459" y="629682"/>
            <a:ext cx="5624513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007BB4-E264-083F-67AE-7E63F652D59F}"/>
              </a:ext>
            </a:extLst>
          </p:cNvPr>
          <p:cNvSpPr txBox="1"/>
          <p:nvPr/>
        </p:nvSpPr>
        <p:spPr>
          <a:xfrm>
            <a:off x="7600518" y="69850"/>
            <a:ext cx="6094268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Редактирование</a:t>
            </a:r>
            <a:endParaRPr lang="ru-RU" dirty="0"/>
          </a:p>
        </p:txBody>
      </p:sp>
      <p:pic>
        <p:nvPicPr>
          <p:cNvPr id="4102" name="Рисунок 1">
            <a:extLst>
              <a:ext uri="{FF2B5EF4-FFF2-40B4-BE49-F238E27FC236}">
                <a16:creationId xmlns:a16="http://schemas.microsoft.com/office/drawing/2014/main" id="{245B3A84-6416-90B3-5581-8FC5953D8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572" y="3406775"/>
            <a:ext cx="5943600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316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Рисунок 1">
            <a:extLst>
              <a:ext uri="{FF2B5EF4-FFF2-40B4-BE49-F238E27FC236}">
                <a16:creationId xmlns:a16="http://schemas.microsoft.com/office/drawing/2014/main" id="{19D18F74-E90F-EB9B-25DB-04FBC6F17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81" y="346075"/>
            <a:ext cx="5943600" cy="340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C4504D-5393-28A7-7806-84D229B039BB}"/>
              </a:ext>
            </a:extLst>
          </p:cNvPr>
          <p:cNvSpPr txBox="1"/>
          <p:nvPr/>
        </p:nvSpPr>
        <p:spPr>
          <a:xfrm>
            <a:off x="555481" y="3748088"/>
            <a:ext cx="6094268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Главное окно бухгалтера </a:t>
            </a:r>
            <a:endParaRPr lang="ru-RU" dirty="0"/>
          </a:p>
        </p:txBody>
      </p:sp>
      <p:pic>
        <p:nvPicPr>
          <p:cNvPr id="5123" name="Рисунок 1">
            <a:extLst>
              <a:ext uri="{FF2B5EF4-FFF2-40B4-BE49-F238E27FC236}">
                <a16:creationId xmlns:a16="http://schemas.microsoft.com/office/drawing/2014/main" id="{5D43FF70-150F-19FF-88F2-D6083EC08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899" y="2663247"/>
            <a:ext cx="5943600" cy="332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1A9927-959A-DE0E-AB11-F4920058A043}"/>
              </a:ext>
            </a:extLst>
          </p:cNvPr>
          <p:cNvSpPr txBox="1"/>
          <p:nvPr/>
        </p:nvSpPr>
        <p:spPr>
          <a:xfrm>
            <a:off x="5904635" y="5880594"/>
            <a:ext cx="6094268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Окно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формирования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счетов страховой компании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838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Рисунок 1">
            <a:extLst>
              <a:ext uri="{FF2B5EF4-FFF2-40B4-BE49-F238E27FC236}">
                <a16:creationId xmlns:a16="http://schemas.microsoft.com/office/drawing/2014/main" id="{31EF07B0-ABC9-EFD2-3023-E24BA312E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882072"/>
            <a:ext cx="5943600" cy="332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B0AA40-023C-7CA4-2D7D-050F0C8E7B16}"/>
              </a:ext>
            </a:extLst>
          </p:cNvPr>
          <p:cNvSpPr txBox="1"/>
          <p:nvPr/>
        </p:nvSpPr>
        <p:spPr>
          <a:xfrm>
            <a:off x="3286125" y="4209472"/>
            <a:ext cx="6094268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Главное окно администратора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7006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6EC94D-3511-3978-09F8-E546EBCD4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ОТЛАДКА</a:t>
            </a:r>
            <a:r>
              <a:rPr lang="ru-RU" dirty="0"/>
              <a:t> </a:t>
            </a:r>
            <a:r>
              <a:rPr lang="ru-RU" sz="3600" dirty="0"/>
              <a:t>ПРОГРАММНОГО МОДУЛЯ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BFD54E-6A44-02F3-A296-B9AA1D120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 отладке программного продукта «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MedLab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 были использованы следующие методы обработки исключений: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Try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catch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:</a:t>
            </a:r>
          </a:p>
          <a:p>
            <a:endParaRPr lang="ru-RU" dirty="0"/>
          </a:p>
        </p:txBody>
      </p:sp>
      <p:pic>
        <p:nvPicPr>
          <p:cNvPr id="9222" name="Рисунок 1">
            <a:extLst>
              <a:ext uri="{FF2B5EF4-FFF2-40B4-BE49-F238E27FC236}">
                <a16:creationId xmlns:a16="http://schemas.microsoft.com/office/drawing/2014/main" id="{C23FDF07-AE38-CCDA-F0C4-992F263CC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331" y="2353108"/>
            <a:ext cx="4118841" cy="3937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ACBBDC-6045-9ABC-FB76-A15228A33101}"/>
              </a:ext>
            </a:extLst>
          </p:cNvPr>
          <p:cNvSpPr txBox="1"/>
          <p:nvPr/>
        </p:nvSpPr>
        <p:spPr>
          <a:xfrm>
            <a:off x="730828" y="3675752"/>
            <a:ext cx="6094268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indent="450215" algn="just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Обработка исключений с помощью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foreach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(сохранение изменений в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DataGrid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):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9224" name="Рисунок 1">
            <a:extLst>
              <a:ext uri="{FF2B5EF4-FFF2-40B4-BE49-F238E27FC236}">
                <a16:creationId xmlns:a16="http://schemas.microsoft.com/office/drawing/2014/main" id="{65BA9DC0-404B-CB24-DC87-98A55A4D2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012" y="4367212"/>
            <a:ext cx="5549900" cy="196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311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5CF6FD-3B73-D5A4-2566-09E62C76D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5285" y="-147956"/>
            <a:ext cx="9029700" cy="1325563"/>
          </a:xfrm>
        </p:spPr>
        <p:txBody>
          <a:bodyPr/>
          <a:lstStyle/>
          <a:p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РАЗРАБОТКА ТЕСТОВЫХ НАБОРОВ И ТЕСТОВЫХ СЦЕНАРИЕВ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4D9485-FDB0-B00B-7F1D-5A531F223A81}"/>
              </a:ext>
            </a:extLst>
          </p:cNvPr>
          <p:cNvSpPr txBox="1"/>
          <p:nvPr/>
        </p:nvSpPr>
        <p:spPr>
          <a:xfrm>
            <a:off x="7211677" y="3894811"/>
            <a:ext cx="3893993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обавление контактов</a:t>
            </a:r>
            <a:endParaRPr lang="ru-RU" dirty="0"/>
          </a:p>
        </p:txBody>
      </p:sp>
      <p:pic>
        <p:nvPicPr>
          <p:cNvPr id="7171" name="Рисунок 1">
            <a:extLst>
              <a:ext uri="{FF2B5EF4-FFF2-40B4-BE49-F238E27FC236}">
                <a16:creationId xmlns:a16="http://schemas.microsoft.com/office/drawing/2014/main" id="{02C649CE-4978-5A06-248A-E6185E0C6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62" y="873243"/>
            <a:ext cx="5943600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CC9801-D6CA-9518-F43E-5D78774345C9}"/>
              </a:ext>
            </a:extLst>
          </p:cNvPr>
          <p:cNvSpPr txBox="1"/>
          <p:nvPr/>
        </p:nvSpPr>
        <p:spPr>
          <a:xfrm>
            <a:off x="523428" y="4343954"/>
            <a:ext cx="6094268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Интерфейс</a:t>
            </a:r>
            <a:endParaRPr lang="ru-RU" dirty="0"/>
          </a:p>
        </p:txBody>
      </p:sp>
      <p:pic>
        <p:nvPicPr>
          <p:cNvPr id="7172" name="Рисунок 1">
            <a:extLst>
              <a:ext uri="{FF2B5EF4-FFF2-40B4-BE49-F238E27FC236}">
                <a16:creationId xmlns:a16="http://schemas.microsoft.com/office/drawing/2014/main" id="{99423A23-32D2-A750-84FB-AFC2F37D5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316" y="4480749"/>
            <a:ext cx="4252926" cy="204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B003A80-88DD-6732-37FA-625B13178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5248" y="979607"/>
            <a:ext cx="3893994" cy="252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525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Рисунок 1">
            <a:extLst>
              <a:ext uri="{FF2B5EF4-FFF2-40B4-BE49-F238E27FC236}">
                <a16:creationId xmlns:a16="http://schemas.microsoft.com/office/drawing/2014/main" id="{F9E965DF-6B03-7584-0B93-20152BC3A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759" y="4132552"/>
            <a:ext cx="3816350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Рисунок 1">
            <a:extLst>
              <a:ext uri="{FF2B5EF4-FFF2-40B4-BE49-F238E27FC236}">
                <a16:creationId xmlns:a16="http://schemas.microsoft.com/office/drawing/2014/main" id="{7E559137-7610-1A20-EF72-3FCDE019C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010" y="1776372"/>
            <a:ext cx="6475412" cy="180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618410-ECDE-3099-48EF-601C133BEEDC}"/>
              </a:ext>
            </a:extLst>
          </p:cNvPr>
          <p:cNvSpPr txBox="1"/>
          <p:nvPr/>
        </p:nvSpPr>
        <p:spPr>
          <a:xfrm>
            <a:off x="2971800" y="3644096"/>
            <a:ext cx="6094268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Контакты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D6DED4-3418-AF19-8C75-FD76289C4854}"/>
              </a:ext>
            </a:extLst>
          </p:cNvPr>
          <p:cNvSpPr txBox="1"/>
          <p:nvPr/>
        </p:nvSpPr>
        <p:spPr>
          <a:xfrm>
            <a:off x="3048866" y="5772501"/>
            <a:ext cx="6094268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Группа контактов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460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05584" y="133478"/>
            <a:ext cx="9029700" cy="848820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99666" y="1253331"/>
            <a:ext cx="839266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Учебная практика проходила с 6 мая по 18 апреля в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Слободском колледже педагогики и социальных отношений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Учебная практика позволила мне применить теоретические знания на практике, что помогло мне лучше понять их применение в реальных рабочих ситуациях. Благодаря работе над практическими проектами я приобрела ценный опыт в решении реальных проблем и разработке инновационных решений.</a:t>
            </a: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целом, учебная практика была полезным и познавательным опытом. Благодаря работе мне удалось применить полученные знания и умения, а также приобрести новые навыки.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45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23393" y="2367347"/>
            <a:ext cx="9146628" cy="1325563"/>
          </a:xfrm>
        </p:spPr>
        <p:txBody>
          <a:bodyPr>
            <a:normAutofit/>
          </a:bodyPr>
          <a:lstStyle/>
          <a:p>
            <a:pPr algn="ctr"/>
            <a:r>
              <a:rPr lang="ru-RU" sz="48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19816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7F0E4B-83DE-08E0-7EAA-46E0E71B0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Анализ предметной области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0C3FFD-282A-6C0C-03AC-7747DDA85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Медицинская лаборатория предоставляет специализированные услуги по проведению исследований биоматериалов для поликлиник города.  Было сделано множество диаграмм и техническое задание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indent="0" algn="just">
              <a:spcAft>
                <a:spcPts val="800"/>
              </a:spcAft>
              <a:buNone/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Пользователи ИС: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Лаборант может принять биоматериал, сформировать отчеты;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Лаборант-исследователь может работать с анализатором;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Бухгалтер может просмотреть отчеты, сформировать счет страховой компании;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Администратор может сформировать отчеты, проконтролировать всех</a:t>
            </a:r>
          </a:p>
          <a:p>
            <a:pPr marL="457200" algn="just">
              <a:lnSpc>
                <a:spcPct val="150000"/>
              </a:lnSpc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пользователей по истории входа, работать с данными о расходных материалах, используемых в лаборатории.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18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1076" y="243568"/>
            <a:ext cx="9029700" cy="667657"/>
          </a:xfrm>
        </p:spPr>
        <p:txBody>
          <a:bodyPr>
            <a:no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базы данных в нотации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Crow’s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Foot</a:t>
            </a:r>
            <a:b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E04E7B7-01A4-5A1D-D27C-3AA1E60A9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F7FF582-3C9A-887A-7599-829593147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1804" y="645637"/>
            <a:ext cx="1539674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4613E3DE-05E8-35B2-8E85-55097B1FBE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6731993"/>
              </p:ext>
            </p:extLst>
          </p:nvPr>
        </p:nvGraphicFramePr>
        <p:xfrm>
          <a:off x="2661804" y="645638"/>
          <a:ext cx="6868391" cy="6098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8173734" imgH="20288340" progId="Visio.Drawing.15">
                  <p:embed/>
                </p:oleObj>
              </mc:Choice>
              <mc:Fallback>
                <p:oleObj name="Visio" r:id="rId2" imgW="18173734" imgH="20288340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2555" t="-1143" b="34744"/>
                      <a:stretch>
                        <a:fillRect/>
                      </a:stretch>
                    </p:blipFill>
                    <p:spPr bwMode="auto">
                      <a:xfrm>
                        <a:off x="2661804" y="645638"/>
                        <a:ext cx="6868391" cy="60985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43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8333" y="145669"/>
            <a:ext cx="9791700" cy="1325563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вариантов использования</a:t>
            </a:r>
            <a:br>
              <a:rPr lang="ru-RU" dirty="0"/>
            </a:br>
            <a:endParaRPr lang="ru-R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D4CC38-D40A-045A-5C36-3A4E7D6FA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8599" y="1048448"/>
            <a:ext cx="16074874" cy="47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F3F094-E7E2-6FD4-43FA-513C04FE4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1166" y="898026"/>
            <a:ext cx="161581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7F78E11-41D3-8879-DA50-ACE56EF00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166" y="898026"/>
            <a:ext cx="7784458" cy="565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227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560F5A-1D67-704F-B2E4-2835AB318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273" y="-250970"/>
            <a:ext cx="9029700" cy="1325563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деятельности</a:t>
            </a:r>
            <a:endParaRPr lang="ru-RU" sz="36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60621AF-7B98-838D-59AA-EFB830B0F7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3279" y="859270"/>
            <a:ext cx="3684430" cy="5586918"/>
          </a:xfrm>
        </p:spPr>
      </p:pic>
    </p:spTree>
    <p:extLst>
      <p:ext uri="{BB962C8B-B14F-4D97-AF65-F5344CB8AC3E}">
        <p14:creationId xmlns:p14="http://schemas.microsoft.com/office/powerpoint/2010/main" val="272945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779E52-BBD5-1C6F-B40B-D7851B760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4264" y="-133639"/>
            <a:ext cx="9029700" cy="1325563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последовательности</a:t>
            </a:r>
            <a:endParaRPr lang="ru-RU" sz="40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374C883-CD29-8BB0-63F5-E6AF17014E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4489" y="828098"/>
            <a:ext cx="6773420" cy="5664766"/>
          </a:xfrm>
        </p:spPr>
      </p:pic>
    </p:spTree>
    <p:extLst>
      <p:ext uri="{BB962C8B-B14F-4D97-AF65-F5344CB8AC3E}">
        <p14:creationId xmlns:p14="http://schemas.microsoft.com/office/powerpoint/2010/main" val="115570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58897" y="0"/>
            <a:ext cx="9029700" cy="933450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базы данных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A3838E3-FAAA-F4C2-2765-196FA4CD6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803" y="775420"/>
            <a:ext cx="8106641" cy="594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03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2C2E56-A434-E2B0-B348-CA9927CED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181" y="1839191"/>
            <a:ext cx="4700155" cy="1325563"/>
          </a:xfrm>
        </p:spPr>
        <p:txBody>
          <a:bodyPr>
            <a:normAutofit/>
          </a:bodyPr>
          <a:lstStyle/>
          <a:p>
            <a:r>
              <a:rPr lang="ru-RU" sz="3600" dirty="0"/>
              <a:t>Диаграмма Аптеки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нотации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Crow’s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Foot</a:t>
            </a:r>
            <a:endParaRPr lang="ru-RU" sz="36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AF60E79-D095-241B-8A00-447012D57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336" y="318817"/>
            <a:ext cx="5600700" cy="622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69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43ADDA-D06F-467C-21A6-81FD69E5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0127" y="-92075"/>
            <a:ext cx="9029700" cy="1325563"/>
          </a:xfrm>
        </p:spPr>
        <p:txBody>
          <a:bodyPr>
            <a:normAutofit/>
          </a:bodyPr>
          <a:lstStyle/>
          <a:p>
            <a:r>
              <a:rPr lang="ru-RU" sz="3600" dirty="0"/>
              <a:t>Программы</a:t>
            </a:r>
          </a:p>
        </p:txBody>
      </p:sp>
      <p:pic>
        <p:nvPicPr>
          <p:cNvPr id="1026" name="Рисунок 1">
            <a:extLst>
              <a:ext uri="{FF2B5EF4-FFF2-40B4-BE49-F238E27FC236}">
                <a16:creationId xmlns:a16="http://schemas.microsoft.com/office/drawing/2014/main" id="{28F6DFC1-31A6-6C45-DFF0-F89DA9AEF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75" y="1233488"/>
            <a:ext cx="4060825" cy="324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E87FEC-1C37-2600-3416-D88F1039F467}"/>
              </a:ext>
            </a:extLst>
          </p:cNvPr>
          <p:cNvSpPr txBox="1"/>
          <p:nvPr/>
        </p:nvSpPr>
        <p:spPr>
          <a:xfrm>
            <a:off x="937779" y="4476750"/>
            <a:ext cx="6094268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Окно авторизации </a:t>
            </a:r>
            <a:endParaRPr lang="ru-RU" dirty="0"/>
          </a:p>
        </p:txBody>
      </p:sp>
      <p:pic>
        <p:nvPicPr>
          <p:cNvPr id="1027" name="Рисунок 2">
            <a:extLst>
              <a:ext uri="{FF2B5EF4-FFF2-40B4-BE49-F238E27FC236}">
                <a16:creationId xmlns:a16="http://schemas.microsoft.com/office/drawing/2014/main" id="{0562DC2E-32B5-6832-A015-EF273A991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340" y="929554"/>
            <a:ext cx="5932487" cy="327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D74BE8-796F-15DD-6C90-D6386BA8AAA7}"/>
              </a:ext>
            </a:extLst>
          </p:cNvPr>
          <p:cNvSpPr txBox="1"/>
          <p:nvPr/>
        </p:nvSpPr>
        <p:spPr>
          <a:xfrm>
            <a:off x="7032047" y="4204566"/>
            <a:ext cx="6094268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Главное окно лаборанта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834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Шаблон в оформлении «Облачный шкипер»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3665955_TF03460508.potx" id="{5DFBD78C-123E-43C4-B1D8-C87BD0916EA4}" vid="{61EFFEBC-D632-4584-AAF5-CCDDDB225785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DD01B8-816B-49B7-8C81-03AB51D87C54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253D857-4181-4777-8893-6E45A690F9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Слайды в оформлении «Облачный шкипер»</Template>
  <TotalTime>310</TotalTime>
  <Words>312</Words>
  <Application>Microsoft Office PowerPoint</Application>
  <PresentationFormat>Широкоэкранный</PresentationFormat>
  <Paragraphs>50</Paragraphs>
  <Slides>19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6" baseType="lpstr">
      <vt:lpstr>Arial</vt:lpstr>
      <vt:lpstr>Calibri</vt:lpstr>
      <vt:lpstr>Cambria</vt:lpstr>
      <vt:lpstr>Symbol</vt:lpstr>
      <vt:lpstr>Times New Roman</vt:lpstr>
      <vt:lpstr>Шаблон в оформлении «Облачный шкипер»</vt:lpstr>
      <vt:lpstr>Visio</vt:lpstr>
      <vt:lpstr>ОТЧЕТ ПО УЧЕБНОЙ ПРАКТИКЕ  ПМ.02. Осуществление интеграции программных модулей  </vt:lpstr>
      <vt:lpstr>Анализ предметной области</vt:lpstr>
      <vt:lpstr>Схема базы данных в нотации Crow’s Foot </vt:lpstr>
      <vt:lpstr>Диаграмма вариантов использования </vt:lpstr>
      <vt:lpstr>Диаграмма деятельности</vt:lpstr>
      <vt:lpstr>Диаграмма последовательности</vt:lpstr>
      <vt:lpstr>Диаграмма базы данных</vt:lpstr>
      <vt:lpstr>Диаграмма Аптеки в нотации Crow’s Foot</vt:lpstr>
      <vt:lpstr>Программы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ОТЛАДКА ПРОГРАММНОГО МОДУЛЯ</vt:lpstr>
      <vt:lpstr>РАЗРАБОТКА ТЕСТОВЫХ НАБОРОВ И ТЕСТОВЫХ СЦЕНАРИЕВ</vt:lpstr>
      <vt:lpstr>Презентация PowerPoint</vt:lpstr>
      <vt:lpstr>Заключение 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ПО ПРОИЗВОДСТВЕННОЙ ПРАКТИКЕ ПМ.11. РАЗРАБОТКА, АДМИНИСТРИРОВАНИЕ И ЗАЩИТА БАЗ ДАННЫХ ТЕМА: «РАЗРАБОТКА БАЗЫ ДАННЫХ ДЛЯ УЧЕТА КОМПЬЮТЕРНОГО ОБОРУДОВАНИЯ ШКОЛЫ №7»</dc:title>
  <dc:creator>GOG</dc:creator>
  <cp:lastModifiedBy>Kab19-05</cp:lastModifiedBy>
  <cp:revision>35</cp:revision>
  <dcterms:created xsi:type="dcterms:W3CDTF">2023-06-28T03:53:04Z</dcterms:created>
  <dcterms:modified xsi:type="dcterms:W3CDTF">2024-05-18T07:10:31Z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