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7"/>
  </p:notesMasterIdLst>
  <p:handoutMasterIdLst>
    <p:handoutMasterId r:id="rId38"/>
  </p:handoutMasterIdLst>
  <p:sldIdLst>
    <p:sldId id="265" r:id="rId5"/>
    <p:sldId id="291" r:id="rId6"/>
    <p:sldId id="292" r:id="rId7"/>
    <p:sldId id="293" r:id="rId8"/>
    <p:sldId id="295" r:id="rId9"/>
    <p:sldId id="316" r:id="rId10"/>
    <p:sldId id="29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15" r:id="rId34"/>
    <p:sldId id="290" r:id="rId35"/>
    <p:sldId id="287" r:id="rId3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95843" autoAdjust="0"/>
  </p:normalViewPr>
  <p:slideViewPr>
    <p:cSldViewPr snapToGrid="0" showGuides="1">
      <p:cViewPr>
        <p:scale>
          <a:sx n="50" d="100"/>
          <a:sy n="50" d="100"/>
        </p:scale>
        <p:origin x="-3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0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DCB7EC-CEDA-42D5-8A0A-747B258F7B12}" type="datetime1">
              <a:rPr lang="ru-RU" smtClean="0"/>
              <a:t>05.07.2024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BBAA-8962-46BE-8131-E6CE08071E10}" type="datetime1">
              <a:rPr lang="ru-RU" smtClean="0"/>
              <a:pPr/>
              <a:t>05.07.2024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918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AAF71-7088-4082-A4B5-5D2286FF71AE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05DDED-C00D-420D-BCCC-88709E63D747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DCCF59-F12C-4B22-A0B5-0569E7EBF814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130E92-8550-4A93-A5ED-7A5CF78928CB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0B887-75E0-4C5B-AF37-E33049182621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379668-2161-488D-96B8-6A859D0F15B4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39C50-7762-4792-95E1-E7874CF6E4AE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901220-6B3C-4719-8281-16AA8BA3EF64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7245F-B3C7-4358-926A-1EE496656B67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0A9D0-FD05-4374-8990-9A13D81CB546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70C57-C6EC-43E3-AE3A-40D83CDB2BD6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724B01-8CDF-43F1-A896-03E2F79CCBAE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C3194B10-7A25-4893-8C5C-B707DE59842E}" type="datetime1">
              <a:rPr lang="ru-RU" noProof="0" smtClean="0"/>
              <a:t>05.07.2024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leria12-10/ProizPracticaPM0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Valeria12-10/ProizPracticaPM0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7723" y="2042808"/>
            <a:ext cx="9144000" cy="2224147"/>
          </a:xfrm>
        </p:spPr>
        <p:txBody>
          <a:bodyPr rtlCol="0"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производственной практике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ПМ.02. Осуществление интеграции программных модулей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8643" y="5498592"/>
            <a:ext cx="3374873" cy="1359408"/>
          </a:xfrm>
        </p:spPr>
        <p:txBody>
          <a:bodyPr rtlCol="0">
            <a:noAutofit/>
          </a:bodyPr>
          <a:lstStyle/>
          <a:p>
            <a:pPr algn="l"/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Студентки  очного отделения:</a:t>
            </a:r>
          </a:p>
          <a:p>
            <a:pPr algn="l"/>
            <a:r>
              <a:rPr lang="ru-RU" sz="1400" dirty="0" err="1" smtClean="0">
                <a:solidFill>
                  <a:schemeClr val="bg1">
                    <a:lumMod val="50000"/>
                  </a:schemeClr>
                </a:solidFill>
              </a:rPr>
              <a:t>Поглазовой</a:t>
            </a:r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Валерии Владимировны</a:t>
            </a:r>
          </a:p>
          <a:p>
            <a:pPr algn="l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Руководитель практики от организации: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Павленко Сергей Михайлович</a:t>
            </a:r>
            <a:endParaRPr lang="ru-RU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9324"/>
            <a:ext cx="701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бюджетное учреждение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61" y="365125"/>
            <a:ext cx="5962650" cy="31527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09011" y="3729425"/>
            <a:ext cx="6283636" cy="269082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163989" y="3254331"/>
            <a:ext cx="3528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стоимости подключения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5175" y="3369747"/>
            <a:ext cx="40031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9160" marR="54038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статусу заявок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55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794415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способы форматирования данных и организована их постобработка, транспортные протоколы и форматы сообщений обновлены (При необходимости).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Форматирование данных: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91774" y="2567722"/>
            <a:ext cx="7200090" cy="291867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54862" y="5462349"/>
            <a:ext cx="316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 для форматирования даты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565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00300" y="463753"/>
            <a:ext cx="97917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Постобработка данных: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стоимости подключения: 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Автоматический расчет стоимости подключения: Данные о тарифах используются для автоматического расчета стоимости подключения с учетом выбранных основных параметров.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14955" y="3194541"/>
            <a:ext cx="4733347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9160" marR="540385"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Форматы сообщений: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06138" y="3774508"/>
            <a:ext cx="7949930" cy="164016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1" r="30346" b="-12150"/>
          <a:stretch/>
        </p:blipFill>
        <p:spPr bwMode="auto">
          <a:xfrm>
            <a:off x="5453116" y="4962124"/>
            <a:ext cx="6570271" cy="17305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361290" y="5850545"/>
            <a:ext cx="40918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9160" marR="540385" indent="18097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Выводимое сообщение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доработка модуля и дополнительная обработка исключительных ситуаций, в том числе, с созданием классов-исключений (при необходимости).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612" y="1690688"/>
            <a:ext cx="7758619" cy="3014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62021" y="4705164"/>
            <a:ext cx="3588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Попытка...Исключение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95060" y="2154687"/>
            <a:ext cx="5996940" cy="387604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898320" y="6030727"/>
            <a:ext cx="245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Выводимое сообщение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1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 качественные показатели полученного проекта.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Удобство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Удобство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Производительность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100" y="4618463"/>
            <a:ext cx="10033270" cy="15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9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интеграции сохранен в системе контроля версий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изменения, связанные с интеграцией нового модуля, были сохранены в системе контроля версий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https://github.com/Valeria12-10/ProizPracticaPM02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6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642026"/>
            <a:ext cx="9029700" cy="104866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Протестирована интеграция модулей проекта и выполнена отладка проекта с применением инструментальных средств среды. </a:t>
            </a:r>
            <a:b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4815" y="1805495"/>
            <a:ext cx="5255368" cy="4351338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Проведено пошаговое выполнение кода, анализ значений переменных, проверка корректности работы алгоритмов.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Выявлены и исправлены ошибки в коде. Интеграция модулей прошла успешно.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3757" y="1730538"/>
            <a:ext cx="5944870" cy="463994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03045" y="6225667"/>
            <a:ext cx="214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Окно тестирования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56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тестовый сценарий и тестовые пакеты.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сценарий: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Разработан тестовый сценарий, описывающий последовательность действий для проверки функциональности системы. (См. пункт 13)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пакеты: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Созданы наборы тестовых данных для различных сценариев использования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тестирование интеграции и ручное тестирование.</a:t>
            </a:r>
            <a:b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100" y="1690688"/>
            <a:ext cx="9791700" cy="4486275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Проведено для проверки взаимодействия нового модуля с существующей системой.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74882"/>
              </p:ext>
            </p:extLst>
          </p:nvPr>
        </p:nvGraphicFramePr>
        <p:xfrm>
          <a:off x="1562099" y="2665379"/>
          <a:ext cx="9371789" cy="2503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9702">
                  <a:extLst>
                    <a:ext uri="{9D8B030D-6E8A-4147-A177-3AD203B41FA5}">
                      <a16:colId xmlns:a16="http://schemas.microsoft.com/office/drawing/2014/main" val="1203024421"/>
                    </a:ext>
                  </a:extLst>
                </a:gridCol>
                <a:gridCol w="1735453">
                  <a:extLst>
                    <a:ext uri="{9D8B030D-6E8A-4147-A177-3AD203B41FA5}">
                      <a16:colId xmlns:a16="http://schemas.microsoft.com/office/drawing/2014/main" val="780026380"/>
                    </a:ext>
                  </a:extLst>
                </a:gridCol>
                <a:gridCol w="2371103">
                  <a:extLst>
                    <a:ext uri="{9D8B030D-6E8A-4147-A177-3AD203B41FA5}">
                      <a16:colId xmlns:a16="http://schemas.microsoft.com/office/drawing/2014/main" val="4009146023"/>
                    </a:ext>
                  </a:extLst>
                </a:gridCol>
                <a:gridCol w="2641575">
                  <a:extLst>
                    <a:ext uri="{9D8B030D-6E8A-4147-A177-3AD203B41FA5}">
                      <a16:colId xmlns:a16="http://schemas.microsoft.com/office/drawing/2014/main" val="980500034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901550587"/>
                    </a:ext>
                  </a:extLst>
                </a:gridCol>
              </a:tblGrid>
              <a:tr h="925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Иденти-фикатор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Цель теста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 теста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Ожидаемый результат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Фактически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9535921"/>
                  </a:ext>
                </a:extLst>
              </a:tr>
              <a:tr h="1578467">
                <a:tc>
                  <a:txBody>
                    <a:bodyPr/>
                    <a:lstStyle/>
                    <a:p>
                      <a:pPr algn="ctr">
                        <a:spcAft>
                          <a:spcPts val="225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225"/>
                        </a:spcAft>
                      </a:pPr>
                      <a:r>
                        <a:rPr lang="ru-RU" sz="1400">
                          <a:effectLst/>
                        </a:rPr>
                        <a:t>Проверить отправление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225"/>
                        </a:spcAft>
                      </a:pPr>
                      <a:r>
                        <a:rPr lang="ru-RU" sz="1400">
                          <a:effectLst/>
                        </a:rPr>
                        <a:t>документа в юридический отдел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1.Выбрать нужный документ расчета стоимости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225"/>
                        </a:spcAft>
                      </a:pPr>
                      <a:r>
                        <a:rPr lang="ru-RU" sz="1400">
                          <a:effectLst/>
                        </a:rPr>
                        <a:t>2. Нажать на кнопку «Отправить»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225"/>
                        </a:spcAft>
                      </a:pPr>
                      <a:r>
                        <a:rPr lang="ru-RU" sz="1400">
                          <a:effectLst/>
                        </a:rPr>
                        <a:t>Успешный вывод сообщения в юридический отдел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225"/>
                        </a:spcAft>
                      </a:pPr>
                      <a:r>
                        <a:rPr lang="ru-RU" sz="1400" dirty="0">
                          <a:effectLst/>
                        </a:rPr>
                        <a:t>Успешный вывод сообщения в юридический отдел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471089"/>
                  </a:ext>
                </a:extLst>
              </a:tr>
            </a:tbl>
          </a:graphicData>
        </a:graphic>
      </p:graphicFrame>
      <p:pic>
        <p:nvPicPr>
          <p:cNvPr id="3074" name="Рисунок 16841895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288" y="4563904"/>
            <a:ext cx="2310458" cy="21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Рисунок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94" y="5168901"/>
            <a:ext cx="3569646" cy="105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Проведено для проверки работы основных функций системы в соответствии с тестовым сценарием.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30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7450" y="365125"/>
            <a:ext cx="8896350" cy="7778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Характеристика объекта практики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14450" y="1543050"/>
            <a:ext cx="10172700" cy="4633913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Производственную практику по модулю ПМ.04. «Сопровождение и обслуживание программного обеспечения компьютерных систем» я проходила в компании ООО «Электрон-Софт»: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Юридический адрес: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610004</a:t>
            </a: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, Кировская область, г. Киров, ул. Ленина, д. 68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Специализация: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ru-RU" dirty="0">
                <a:latin typeface="Times New Roman CYR" panose="02020603050405020304" pitchFamily="18" charset="0"/>
                <a:ea typeface="Times New Roman" panose="02020603050405020304" pitchFamily="18" charset="0"/>
              </a:rPr>
              <a:t>ООО "Электрон-Софт" является компанией, специализирующейся на выполнение работ и оказание услуг в сфере 1С.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4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ошибки системных компонент (при наличии).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Ошибки системных компонент не выявлены.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7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Заполнены протоколы тестирования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8091" y="1690687"/>
            <a:ext cx="9791700" cy="4457193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проведённых испытаний</a:t>
            </a:r>
          </a:p>
          <a:p>
            <a:pPr marL="0" indent="0">
              <a:buNone/>
            </a:pPr>
            <a:r>
              <a:rPr lang="ru-RU" b="1" dirty="0"/>
              <a:t>test_01: </a:t>
            </a:r>
            <a:r>
              <a:rPr lang="ru-RU" b="1" i="1" dirty="0"/>
              <a:t>Наименование теста: </a:t>
            </a:r>
            <a:r>
              <a:rPr lang="ru-RU" dirty="0"/>
              <a:t>Создание документа «Заявка на подключение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b="1" dirty="0"/>
              <a:t>test_02: </a:t>
            </a:r>
            <a:r>
              <a:rPr lang="ru-RU" b="1" i="1" dirty="0"/>
              <a:t>Наименование теста:</a:t>
            </a:r>
            <a:r>
              <a:rPr lang="ru-RU" dirty="0"/>
              <a:t> Создание справочника «Проекты»</a:t>
            </a:r>
          </a:p>
          <a:p>
            <a:pPr marL="0" indent="0">
              <a:buNone/>
            </a:pPr>
            <a:r>
              <a:rPr lang="ru-RU" b="1" dirty="0"/>
              <a:t>test_03: </a:t>
            </a:r>
            <a:r>
              <a:rPr lang="ru-RU" b="1" i="1" dirty="0"/>
              <a:t>Наименование теста: </a:t>
            </a:r>
            <a:r>
              <a:rPr lang="ru-RU" dirty="0"/>
              <a:t>Создание документа «Расчет стоимости подключения»</a:t>
            </a:r>
          </a:p>
          <a:p>
            <a:pPr marL="0" indent="0">
              <a:buNone/>
            </a:pPr>
            <a:r>
              <a:rPr lang="ru-RU" b="1" dirty="0"/>
              <a:t>test_04: </a:t>
            </a:r>
            <a:r>
              <a:rPr lang="ru-RU" b="1" i="1" dirty="0"/>
              <a:t>Наименование теста: </a:t>
            </a:r>
            <a:r>
              <a:rPr lang="ru-RU" dirty="0"/>
              <a:t>Сформировать «Отчёт по стоимости подключения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b="1" dirty="0"/>
              <a:t>test_05: </a:t>
            </a:r>
            <a:r>
              <a:rPr lang="ru-RU" b="1" i="1" dirty="0"/>
              <a:t>Наименование теста</a:t>
            </a:r>
            <a:r>
              <a:rPr lang="ru-RU" dirty="0"/>
              <a:t>: Авторизация под пользователем Инженер 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test_06: </a:t>
            </a:r>
            <a:r>
              <a:rPr lang="ru-RU" b="1" i="1" dirty="0"/>
              <a:t>Наименование теста</a:t>
            </a:r>
            <a:r>
              <a:rPr lang="ru-RU" dirty="0"/>
              <a:t>: Проверка заполнения обязательного поля Заявитель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1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37" y="831591"/>
            <a:ext cx="10097716" cy="54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8" y="758757"/>
            <a:ext cx="11179541" cy="56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7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72" y="1027906"/>
            <a:ext cx="10421199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4" y="1359948"/>
            <a:ext cx="10814475" cy="428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71" y="1398858"/>
            <a:ext cx="10538358" cy="39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35" y="1178567"/>
            <a:ext cx="10805237" cy="438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0"/>
            <a:ext cx="9029700" cy="1790700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Продемонстрировано знание стандартов кодирования более 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одного языка программирования.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81401" y="1066800"/>
            <a:ext cx="8610599" cy="51625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600" dirty="0"/>
              <a:t>Пример кода на C# для заполнения таблицы «Проекты»:</a:t>
            </a:r>
          </a:p>
          <a:p>
            <a:pPr marL="0" indent="0">
              <a:buNone/>
            </a:pPr>
            <a:r>
              <a:rPr lang="en-US" sz="5600" dirty="0"/>
              <a:t>// </a:t>
            </a:r>
            <a:r>
              <a:rPr lang="ru-RU" sz="5600" dirty="0"/>
              <a:t>Создание нового проекта</a:t>
            </a:r>
          </a:p>
          <a:p>
            <a:pPr marL="0" indent="0">
              <a:buNone/>
            </a:pPr>
            <a:r>
              <a:rPr lang="en-US" sz="5600" dirty="0"/>
              <a:t>Project </a:t>
            </a:r>
            <a:r>
              <a:rPr lang="en-US" sz="5600" dirty="0" err="1"/>
              <a:t>newProject</a:t>
            </a:r>
            <a:r>
              <a:rPr lang="en-US" sz="5600" dirty="0"/>
              <a:t> = new Project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            </a:t>
            </a:r>
            <a:r>
              <a:rPr lang="ru-RU" sz="5600" dirty="0"/>
              <a:t>{</a:t>
            </a:r>
          </a:p>
          <a:p>
            <a:pPr marL="0" indent="0">
              <a:buNone/>
            </a:pPr>
            <a:r>
              <a:rPr lang="ru-RU" sz="5600" dirty="0"/>
              <a:t>                Код = "</a:t>
            </a:r>
            <a:r>
              <a:rPr lang="en-US" sz="5600" dirty="0"/>
              <a:t>PRJ</a:t>
            </a:r>
            <a:r>
              <a:rPr lang="ru-RU" sz="5600" dirty="0"/>
              <a:t>-003",</a:t>
            </a:r>
          </a:p>
          <a:p>
            <a:pPr marL="0" indent="0">
              <a:buNone/>
            </a:pPr>
            <a:r>
              <a:rPr lang="ru-RU" sz="5600" dirty="0"/>
              <a:t>                Наименование = "Ремонт дороги",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НомерПроекта</a:t>
            </a:r>
            <a:r>
              <a:rPr lang="ru-RU" sz="5600" dirty="0"/>
              <a:t> = "123456",</a:t>
            </a:r>
          </a:p>
          <a:p>
            <a:pPr marL="0" indent="0">
              <a:buNone/>
            </a:pPr>
            <a:r>
              <a:rPr lang="ru-RU" sz="5600" dirty="0"/>
              <a:t>                Заявитель = "Администрация города",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СтатусПроекта</a:t>
            </a:r>
            <a:r>
              <a:rPr lang="ru-RU" sz="5600" dirty="0"/>
              <a:t> = "В работе",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ДатаНачалаПроекта</a:t>
            </a:r>
            <a:r>
              <a:rPr lang="ru-RU" sz="5600" dirty="0"/>
              <a:t> = </a:t>
            </a:r>
            <a:r>
              <a:rPr lang="en-US" sz="5600" dirty="0" err="1"/>
              <a:t>DateTime</a:t>
            </a:r>
            <a:r>
              <a:rPr lang="ru-RU" sz="5600" dirty="0"/>
              <a:t>.</a:t>
            </a:r>
            <a:r>
              <a:rPr lang="en-US" sz="5600" dirty="0"/>
              <a:t>Now</a:t>
            </a:r>
            <a:r>
              <a:rPr lang="ru-RU" sz="5600" dirty="0"/>
              <a:t>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ДатаОкончанияПроекта</a:t>
            </a:r>
            <a:r>
              <a:rPr lang="ru-RU" sz="5600" dirty="0"/>
              <a:t> = </a:t>
            </a:r>
            <a:r>
              <a:rPr lang="en-US" sz="5600" dirty="0" err="1"/>
              <a:t>DateTime</a:t>
            </a:r>
            <a:r>
              <a:rPr lang="ru-RU" sz="5600" dirty="0"/>
              <a:t>.</a:t>
            </a:r>
            <a:r>
              <a:rPr lang="en-US" sz="5600" dirty="0"/>
              <a:t>Now</a:t>
            </a:r>
            <a:r>
              <a:rPr lang="ru-RU" sz="5600" dirty="0"/>
              <a:t>.</a:t>
            </a:r>
            <a:r>
              <a:rPr lang="en-US" sz="5600" dirty="0" err="1"/>
              <a:t>AddMonths</a:t>
            </a:r>
            <a:r>
              <a:rPr lang="ru-RU" sz="5600" dirty="0"/>
              <a:t>(3),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СтоимостьПроекта</a:t>
            </a:r>
            <a:r>
              <a:rPr lang="ru-RU" sz="5600" dirty="0"/>
              <a:t> = 2500000,</a:t>
            </a:r>
          </a:p>
          <a:p>
            <a:pPr marL="0" indent="0">
              <a:buNone/>
            </a:pPr>
            <a:r>
              <a:rPr lang="ru-RU" sz="5600" dirty="0"/>
              <a:t>                </a:t>
            </a:r>
            <a:r>
              <a:rPr lang="ru-RU" sz="5600" dirty="0" err="1"/>
              <a:t>ОтветственныйЗаПроект</a:t>
            </a:r>
            <a:r>
              <a:rPr lang="ru-RU" sz="5600" dirty="0"/>
              <a:t> = "Сидоров Сидор Сидорович",</a:t>
            </a:r>
          </a:p>
          <a:p>
            <a:pPr marL="0" indent="0">
              <a:buNone/>
            </a:pPr>
            <a:r>
              <a:rPr lang="ru-RU" sz="5600" dirty="0"/>
              <a:t>Документация = "Договор "</a:t>
            </a:r>
          </a:p>
          <a:p>
            <a:pPr marL="0" indent="0">
              <a:buNone/>
            </a:pPr>
            <a:r>
              <a:rPr lang="ru-RU" sz="5600" dirty="0"/>
              <a:t>            };</a:t>
            </a:r>
          </a:p>
          <a:p>
            <a:pPr marL="0" indent="0">
              <a:buNone/>
            </a:pPr>
            <a:r>
              <a:rPr lang="ru-RU" sz="5600" dirty="0"/>
              <a:t>// Добавление нового проекта в список</a:t>
            </a:r>
          </a:p>
          <a:p>
            <a:pPr marL="0" indent="0">
              <a:buNone/>
            </a:pPr>
            <a:r>
              <a:rPr lang="ru-RU" sz="5600" dirty="0"/>
              <a:t>            </a:t>
            </a:r>
            <a:r>
              <a:rPr lang="ru-RU" sz="5600" dirty="0" err="1"/>
              <a:t>projects.Add</a:t>
            </a:r>
            <a:r>
              <a:rPr lang="ru-RU" sz="5600" dirty="0"/>
              <a:t>(</a:t>
            </a:r>
            <a:r>
              <a:rPr lang="ru-RU" sz="5600" dirty="0" err="1"/>
              <a:t>newProject</a:t>
            </a:r>
            <a:r>
              <a:rPr lang="ru-RU" sz="5600" dirty="0"/>
              <a:t>);</a:t>
            </a:r>
          </a:p>
          <a:p>
            <a:pPr marL="0" indent="0">
              <a:buNone/>
            </a:pPr>
            <a:r>
              <a:rPr lang="ru-RU" sz="5600" dirty="0"/>
              <a:t>// Сохранение объекта строительства в базу данных SQL</a:t>
            </a:r>
          </a:p>
          <a:p>
            <a:pPr marL="0" indent="0">
              <a:buNone/>
            </a:pPr>
            <a:r>
              <a:rPr lang="en-US" sz="5600" dirty="0"/>
              <a:t>try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{ 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err="1"/>
              <a:t>SaveProject</a:t>
            </a:r>
            <a:r>
              <a:rPr lang="en-US" sz="5600" dirty="0"/>
              <a:t> (</a:t>
            </a:r>
            <a:r>
              <a:rPr lang="en-US" sz="5600" dirty="0" err="1"/>
              <a:t>newProject</a:t>
            </a:r>
            <a:r>
              <a:rPr lang="en-US" sz="5600" dirty="0"/>
              <a:t>);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}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catch (Exception ex)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{</a:t>
            </a:r>
            <a:endParaRPr lang="ru-RU" sz="5600" dirty="0"/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Console.WriteLine</a:t>
            </a:r>
            <a:r>
              <a:rPr lang="en-US" sz="5600" dirty="0"/>
              <a:t>($"Error saving project: {</a:t>
            </a:r>
            <a:r>
              <a:rPr lang="en-US" sz="5600" dirty="0" err="1"/>
              <a:t>ex.Message</a:t>
            </a:r>
            <a:r>
              <a:rPr lang="en-US" sz="5600" dirty="0"/>
              <a:t>}");</a:t>
            </a:r>
            <a:endParaRPr lang="ru-RU" sz="5600" dirty="0"/>
          </a:p>
          <a:p>
            <a:pPr marL="0" indent="0">
              <a:buNone/>
            </a:pPr>
            <a:r>
              <a:rPr lang="ru-RU" sz="5600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4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Выявлены все имеющиеся несоответствия стандартам в предложенном коде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Несоответствия не выявлены.</a:t>
            </a:r>
          </a:p>
        </p:txBody>
      </p:sp>
    </p:spTree>
    <p:extLst>
      <p:ext uri="{BB962C8B-B14F-4D97-AF65-F5344CB8AC3E}">
        <p14:creationId xmlns:p14="http://schemas.microsoft.com/office/powerpoint/2010/main" val="1877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Описание рабочего </a:t>
            </a:r>
            <a:r>
              <a:rPr lang="ru-RU" b="1" dirty="0" smtClean="0"/>
              <a:t>места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5587"/>
          <a:stretch/>
        </p:blipFill>
        <p:spPr bwMode="auto">
          <a:xfrm>
            <a:off x="4652581" y="2033588"/>
            <a:ext cx="5477638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89886" y="1475215"/>
            <a:ext cx="94451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Компания предоставила рабочее место, так же работы я осуществляла на своём ноутбуке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81696" y="6358494"/>
            <a:ext cx="27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Домашнее рабочее место</a:t>
            </a:r>
          </a:p>
        </p:txBody>
      </p:sp>
    </p:spTree>
    <p:extLst>
      <p:ext uri="{BB962C8B-B14F-4D97-AF65-F5344CB8AC3E}">
        <p14:creationId xmlns:p14="http://schemas.microsoft.com/office/powerpoint/2010/main" val="31644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8763000" cy="89217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Руководство оператора 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100" y="1257300"/>
            <a:ext cx="9772650" cy="29178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 в систему: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входом в систему необходимо ввести свой логин и пароль, предоставленные администратором системы. Эти данные необходимо ввести в поля авторизации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716212"/>
            <a:ext cx="5791200" cy="31051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14450" y="5972175"/>
            <a:ext cx="280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Авторизация пользователя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81750" y="2716212"/>
            <a:ext cx="5276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 marR="540385" algn="just">
              <a:spcAft>
                <a:spcPts val="0"/>
              </a:spcAft>
              <a:tabLst>
                <a:tab pos="565340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После входа меню системы 1С, которое предоставляет доступ к различным разделам и функциям системы. Пользователь может перемещаться по меню, выбирая необходимые разделы и функции, для выполнения своих рабочих задач.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1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5584" y="133478"/>
            <a:ext cx="9029700" cy="84882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7750" y="982298"/>
            <a:ext cx="10425684" cy="48045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ПМ.02. «Осуществление интеграции программных модулей» проходила с 17 июня по 6 июля 2024 г. в организации ООО «Электрон-Софт»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позволила закрепить полученные теоретические знания на учебной практике и приобрести необходимые навыки в области осуществлении интеграции программных модулей.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знания и опыт будут использованы в дальнейшей профессиональной деятельности.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393" y="2367347"/>
            <a:ext cx="9146628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9816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365125"/>
            <a:ext cx="10572750" cy="1482725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b="1" dirty="0"/>
              <a:t>Состав программного и технического обеспечения, имеющегося на предприятии, их назначение.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300" y="1519238"/>
            <a:ext cx="1053465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5000" dirty="0"/>
              <a:t>На предприятии имеется следующее программное обеспечение:</a:t>
            </a:r>
          </a:p>
          <a:p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1.1C</a:t>
            </a:r>
            <a:r>
              <a:rPr lang="ru-RU" sz="5000" dirty="0"/>
              <a:t>: Предприятие </a:t>
            </a:r>
            <a:r>
              <a:rPr lang="ru-RU" sz="5000" dirty="0" smtClean="0"/>
              <a:t>– используется для автоматизации учета и бухгалтерии, в том числе налогового учета, расчета заработной платы и управления складом.</a:t>
            </a:r>
          </a:p>
          <a:p>
            <a:pPr marL="0" indent="0">
              <a:buNone/>
            </a:pPr>
            <a:r>
              <a:rPr lang="ru-RU" sz="5000" dirty="0" smtClean="0"/>
              <a:t>2.Microsoft </a:t>
            </a:r>
            <a:r>
              <a:rPr lang="ru-RU" sz="5000" dirty="0" err="1" smtClean="0"/>
              <a:t>Office</a:t>
            </a:r>
            <a:r>
              <a:rPr lang="ru-RU" sz="5000" dirty="0" smtClean="0"/>
              <a:t> – пакет программ, включающий в себя текстовый редактор </a:t>
            </a:r>
            <a:r>
              <a:rPr lang="ru-RU" sz="5000" dirty="0" err="1" smtClean="0"/>
              <a:t>Word</a:t>
            </a:r>
            <a:r>
              <a:rPr lang="ru-RU" sz="5000" dirty="0" smtClean="0"/>
              <a:t>, электронную таблицу </a:t>
            </a:r>
            <a:r>
              <a:rPr lang="ru-RU" sz="5000" dirty="0" err="1" smtClean="0"/>
              <a:t>Excel</a:t>
            </a:r>
            <a:r>
              <a:rPr lang="ru-RU" sz="5000" dirty="0" smtClean="0"/>
              <a:t>, программу для создания презентаций </a:t>
            </a:r>
            <a:r>
              <a:rPr lang="ru-RU" sz="5000" dirty="0" err="1" smtClean="0"/>
              <a:t>PowerPoint</a:t>
            </a:r>
            <a:r>
              <a:rPr lang="ru-RU" sz="5000" dirty="0" smtClean="0"/>
              <a:t> и другие программы.</a:t>
            </a:r>
          </a:p>
          <a:p>
            <a:pPr marL="0" indent="0">
              <a:buNone/>
            </a:pPr>
            <a:r>
              <a:rPr lang="ru-RU" sz="5000" dirty="0" smtClean="0"/>
              <a:t>3.1C</a:t>
            </a:r>
            <a:r>
              <a:rPr lang="ru-RU" sz="5000" dirty="0"/>
              <a:t>: Документооборот – используется для автоматизации документооборота и электронной подписи документов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4.Антивирусные </a:t>
            </a:r>
            <a:r>
              <a:rPr lang="ru-RU" sz="5000" dirty="0"/>
              <a:t>программы – используются для защиты компьютеров от вирусов и других вредоносных программ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5.Системы </a:t>
            </a:r>
            <a:r>
              <a:rPr lang="ru-RU" sz="5000" dirty="0" err="1"/>
              <a:t>бэкапа</a:t>
            </a:r>
            <a:r>
              <a:rPr lang="ru-RU" sz="5000" dirty="0"/>
              <a:t> – используются для резервного копирования данных компании и их защиты от потери при различных сбоях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6.Система </a:t>
            </a:r>
            <a:r>
              <a:rPr lang="ru-RU" sz="5000" dirty="0"/>
              <a:t>видеоконференций – используется для организации удаленных встреч и переговоров</a:t>
            </a:r>
            <a:r>
              <a:rPr lang="ru-RU" sz="5000" dirty="0" smtClean="0"/>
              <a:t>.</a:t>
            </a:r>
            <a:endParaRPr lang="ru-RU" sz="5000" dirty="0"/>
          </a:p>
          <a:p>
            <a:pPr marL="0" indent="0">
              <a:buNone/>
            </a:pPr>
            <a:r>
              <a:rPr lang="ru-RU" sz="5000" dirty="0" smtClean="0"/>
              <a:t>7.Система </a:t>
            </a:r>
            <a:r>
              <a:rPr lang="ru-RU" sz="5000" dirty="0"/>
              <a:t>электронной почты – используется для обмена электронными сообщениями между сотрудниками и клиентами.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78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3200" y="315913"/>
            <a:ext cx="9448800" cy="644525"/>
          </a:xfrm>
        </p:spPr>
        <p:txBody>
          <a:bodyPr>
            <a:noAutofit/>
          </a:bodyPr>
          <a:lstStyle/>
          <a:p>
            <a:pPr lvl="0"/>
            <a:r>
              <a:rPr lang="ru-RU" sz="4000" b="1" dirty="0"/>
              <a:t>Описание выполненных видов </a:t>
            </a:r>
            <a:r>
              <a:rPr lang="ru-RU" sz="4000" b="1" dirty="0" smtClean="0"/>
              <a:t>работ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1150" y="1463675"/>
            <a:ext cx="9791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и обоснован вариант интеграционного решения с помощью графических средств среды разработки.</a:t>
            </a:r>
          </a:p>
          <a:p>
            <a:pPr marL="0" indent="0">
              <a:buNone/>
            </a:pP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Функциональным назначением отдела является: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получение и дальнейшая маршрутизация информации по заявке на подключение;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расчет стоимости подключения;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загрузка документов и их маршрутизация;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архивирование информации и документации по заявке;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формирование отчетности по утвержденным формам и показателям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28556"/>
              </p:ext>
            </p:extLst>
          </p:nvPr>
        </p:nvGraphicFramePr>
        <p:xfrm>
          <a:off x="3011449" y="171921"/>
          <a:ext cx="6794032" cy="566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16944899" imgH="14125590" progId="Visio.Drawing.15">
                  <p:embed/>
                </p:oleObj>
              </mc:Choice>
              <mc:Fallback>
                <p:oleObj r:id="rId3" imgW="16944899" imgH="14125590" progId="Visio.Drawing.15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49" y="171921"/>
                        <a:ext cx="6794032" cy="5663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658032" y="5835524"/>
            <a:ext cx="5500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ERD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-диаграмма «Отдел капитального строительства»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9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563100" cy="1325563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верно сохранены в системе контроля версий.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контроля версий: </a:t>
            </a:r>
            <a:r>
              <a:rPr lang="ru-RU" dirty="0" err="1"/>
              <a:t>GitHub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репозиторий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https://github.com/Valeria12-10/ProizPracticaPM02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b="27802"/>
          <a:stretch/>
        </p:blipFill>
        <p:spPr bwMode="auto">
          <a:xfrm>
            <a:off x="5124775" y="2961862"/>
            <a:ext cx="6762425" cy="288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107311" y="5807631"/>
            <a:ext cx="269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8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867900" cy="1325563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системе контроля версий выбрана верная версия проекта; - проанализирована его архитектура.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100" y="1690688"/>
            <a:ext cx="9791700" cy="44862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версии проекта: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интеграции нового модуля была выбрана последняя версия проекта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содержащая базовую функциональность информационной системы «Отдела капитального строительства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справочники: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Заявители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Заявок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Параметры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Документов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Сметная Документация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Тарифы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90025" y="2683699"/>
            <a:ext cx="6096000" cy="19606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99160" marR="540385" indent="228600" algn="just">
              <a:lnSpc>
                <a:spcPct val="150000"/>
              </a:lnSpc>
              <a:spcAft>
                <a:spcPts val="225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документы: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84910" marR="540385" indent="-285750" algn="just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Заявка На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</a:t>
            </a:r>
          </a:p>
          <a:p>
            <a:pPr marL="1184910" marR="540385" indent="-285750" algn="just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</a:t>
            </a:r>
          </a:p>
          <a:p>
            <a:pPr marL="1184910" marR="540385" indent="-285750" algn="just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подключения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638161" y="2683814"/>
            <a:ext cx="3353609" cy="3146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9160" marR="540385" indent="228600" algn="just">
              <a:lnSpc>
                <a:spcPct val="150000"/>
              </a:lnSpc>
              <a:spcAft>
                <a:spcPts val="225"/>
              </a:spcAft>
            </a:pPr>
            <a:r>
              <a:rPr lang="ru-RU" sz="20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Подсистемы: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40385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Заявок</a:t>
            </a:r>
          </a:p>
          <a:p>
            <a:pPr marL="342900" marR="540385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подключения</a:t>
            </a:r>
          </a:p>
          <a:p>
            <a:pPr marL="342900" marR="540385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Проекты</a:t>
            </a:r>
          </a:p>
          <a:p>
            <a:pPr marL="342900" marR="540385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Документация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921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0" y="603115"/>
            <a:ext cx="9029700" cy="1087573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доработана для интеграции нового модуля.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модуля: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/>
              <a:t>Обеспечить быстрое и удобное формирование отчетов по деятельности отдела капитального строительства.</a:t>
            </a:r>
          </a:p>
          <a:p>
            <a:pPr marL="0" lvl="0" indent="0">
              <a:buNone/>
            </a:pPr>
            <a:r>
              <a:rPr lang="ru-RU" dirty="0" smtClean="0"/>
              <a:t>1) Функциональность</a:t>
            </a:r>
            <a:endParaRPr lang="ru-RU" dirty="0"/>
          </a:p>
          <a:p>
            <a:pPr lvl="0"/>
            <a:r>
              <a:rPr lang="ru-RU" dirty="0"/>
              <a:t>Отчет по статусу заявок: Этот отчет предоставляет информацию о состоянии каждой заявки на подключение, от момента ее создания до завершения.</a:t>
            </a:r>
          </a:p>
          <a:p>
            <a:pPr lvl="0"/>
            <a:r>
              <a:rPr lang="ru-RU" dirty="0"/>
              <a:t>Отчет по стоимости подключения: Этот отчет содержит информацию о стоимости подключения подразделения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2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в оформлении «Облачный шкипер»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955_TF03460508.potx" id="{5DFBD78C-123E-43C4-B1D8-C87BD0916EA4}" vid="{61EFFEBC-D632-4584-AAF5-CCDDDB22578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Слайды в оформлении «Облачный шкипер»</Template>
  <TotalTime>574</TotalTime>
  <Words>999</Words>
  <Application>Microsoft Office PowerPoint</Application>
  <PresentationFormat>Широкоэкранный</PresentationFormat>
  <Paragraphs>165</Paragraphs>
  <Slides>32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</vt:lpstr>
      <vt:lpstr>Times New Roman</vt:lpstr>
      <vt:lpstr>Times New Roman CYR</vt:lpstr>
      <vt:lpstr>Шаблон в оформлении «Облачный шкипер»</vt:lpstr>
      <vt:lpstr>Visio.Drawing.15</vt:lpstr>
      <vt:lpstr>ОТЧЕТ  по производственной практике ПМ.02. Осуществление интеграции программных модулей</vt:lpstr>
      <vt:lpstr>Характеристика объекта практики </vt:lpstr>
      <vt:lpstr>Описание рабочего места</vt:lpstr>
      <vt:lpstr>Состав программного и технического обеспечения, имеющегося на предприятии, их назначение. </vt:lpstr>
      <vt:lpstr>Описание выполненных видов работ</vt:lpstr>
      <vt:lpstr>Презентация PowerPoint</vt:lpstr>
      <vt:lpstr>Результаты верно сохранены в системе контроля версий.</vt:lpstr>
      <vt:lpstr>В системе контроля версий выбрана верная версия проекта; - проанализирована его архитектура.</vt:lpstr>
      <vt:lpstr>Архитектура доработана для интеграции нового модуля. </vt:lpstr>
      <vt:lpstr>Презентация PowerPoint</vt:lpstr>
      <vt:lpstr>Выбраны способы форматирования данных и организована их постобработка, транспортные протоколы и форматы сообщений обновлены (При необходимости). </vt:lpstr>
      <vt:lpstr>Презентация PowerPoint</vt:lpstr>
      <vt:lpstr>Выполнена доработка модуля и дополнительная обработка исключительных ситуаций, в том числе, с созданием классов-исключений (при необходимости).</vt:lpstr>
      <vt:lpstr>Определены качественные показатели полученного проекта. </vt:lpstr>
      <vt:lpstr>Результат интеграции сохранен в системе контроля версий</vt:lpstr>
      <vt:lpstr>Протестирована интеграция модулей проекта и выполнена отладка проекта с применением инструментальных средств среды.  </vt:lpstr>
      <vt:lpstr>Разработан тестовый сценарий и тестовые пакеты.</vt:lpstr>
      <vt:lpstr>Выполнено тестирование интеграции и ручное тестирование. </vt:lpstr>
      <vt:lpstr>Презентация PowerPoint</vt:lpstr>
      <vt:lpstr>Выявлены ошибки системных компонент (при наличии).</vt:lpstr>
      <vt:lpstr>Заполнены протоколы тестирования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Продемонстрировано знание стандартов кодирования более чем одного языка программирования. </vt:lpstr>
      <vt:lpstr>Выявлены все имеющиеся несоответствия стандартам в предложенном коде</vt:lpstr>
      <vt:lpstr>Руководство оператора  </vt:lpstr>
      <vt:lpstr>Заключение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ПРОИЗВОДСТВЕННОЙ ПРАКТИКЕ ПМ.11. РАЗРАБОТКА, АДМИНИСТРИРОВАНИЕ И ЗАЩИТА БАЗ ДАННЫХ ТЕМА: «РАЗРАБОТКА БАЗЫ ДАННЫХ ДЛЯ УЧЕТА КОМПЬЮТЕРНОГО ОБОРУДОВАНИЯ ШКОЛЫ №7»</dc:title>
  <dc:creator>GOG</dc:creator>
  <cp:lastModifiedBy>GOG</cp:lastModifiedBy>
  <cp:revision>65</cp:revision>
  <dcterms:created xsi:type="dcterms:W3CDTF">2023-06-28T03:53:04Z</dcterms:created>
  <dcterms:modified xsi:type="dcterms:W3CDTF">2024-07-05T03:11:30Z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