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8" r:id="rId4"/>
    <p:sldId id="260" r:id="rId5"/>
    <p:sldId id="264" r:id="rId6"/>
    <p:sldId id="265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35CC2-78A8-406C-B2DE-6B866D70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1CB321-A24B-4495-A4AD-C98E5B954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96C79-E5E1-4003-B3F9-56538D41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248320-B887-4991-A645-05759ADF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8EDA5-8408-42CF-940C-AD407CD5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11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14B66-3C07-4C3A-8AAC-0CB90707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D81DD7-0562-4366-8F65-D3D156BE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93020-BFD1-498A-B2BB-59EC73CA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F1E42-1226-4162-A412-3883562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4ED9F-9ABC-47D1-8DF4-B6808F4E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1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ABB252-1C58-4947-8957-0C046E797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4348D9-0682-499C-B3DC-7E648D48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159A2-9B98-4E8E-9D2C-A739455F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78C88-EBDB-4F07-8A84-991D48A7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F4E2E-5164-4867-A810-66143B7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420B-C3F2-4322-A472-4ABD1FCC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6342E-9A28-45E3-9153-51603425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CEB0C-3484-4C1E-8021-5A60470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9EEB0-508C-41E2-81E3-36054312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BE39C-4A1D-4F28-AC77-45FBF2FD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D5D19-A2D8-4303-B948-F0EC04D3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D8DF0-7E83-4387-9624-703BF3F3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2F647-4D10-47B8-8C79-DED87C41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402DC-8FCE-410E-AE58-8C750C21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3BFB2-CE76-4CF5-B7B1-2AAEB67B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4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7258B-DFEF-49F4-A201-B860935E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B6343-FBD5-4E33-9286-88D84576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4B912A-3193-4D85-A34E-FFC418D6D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AED35-C427-4564-B485-782F61F9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146C4-4946-47F1-976B-2DD3E3F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1539-3BAE-42D1-8B26-809FB8E3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ACE1B-8250-4D5E-BAE4-10FCE7A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497D-2CBD-47B5-82F5-7AEB93C0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25A83-01C9-4AF5-BE64-9D4C0E91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2D8B2D-AF97-4BD1-9934-631CA7030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691719-10AD-47BC-AB7A-932A49461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0104FB-8770-468E-80F0-31959C18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692063-8638-47D3-B481-4848F215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8F6801-6338-4BA6-8FBA-6DB5283D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1ED39-7416-4C2F-B873-FA078C6E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3FDD8D-3F0C-4FEE-9264-7767398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5A9848-7FED-48B8-A9E3-1C0B0C53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0D03AF-EB2B-455D-BDC5-9F445DB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03FDAB-E446-4530-8262-0643EFB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681B3-5DE9-47EC-89A3-9118D498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12D211-C421-421B-9E12-19282469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A9A1C-9549-4811-87F4-A3EA13DD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AFDEA-35FB-4E85-9D90-FB42953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C0CD19-D6C0-4CCF-BE97-AEFD10D0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854A1-821C-40E2-A6A6-14F4CBE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5AAB6-8592-45E6-A1B4-3B2C9E96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6AAFB-A0CB-4762-BE8F-C8D3B6EB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9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0838E-76C2-454B-9198-E4C51F3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3C4A54-4D63-4634-8049-EA431995A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3DCC72-A04D-4A46-B35D-C975C580D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BF9A40-C5E7-44E3-82BF-32EFD01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FCB02-7521-4058-AE92-EE353909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7485AD-7AD7-4C1F-A5F9-011C4184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0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AEB12-F325-41BB-94FD-DB9441E0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28C2C-B4BE-4672-BC98-FF2CCE7A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4E705-2E21-4EF5-8F7D-96D8EC8B1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E05D-B1D3-486D-8A08-788FD85C581C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9F-A45A-4196-8689-2527E3EDB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E8FDD-2430-468F-85CE-81F3134BB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4FC4-EB1F-4C61-BAAD-9B3917F6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1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8036AF8-A091-41BE-9960-C383447D3848}"/>
              </a:ext>
            </a:extLst>
          </p:cNvPr>
          <p:cNvSpPr txBox="1"/>
          <p:nvPr/>
        </p:nvSpPr>
        <p:spPr>
          <a:xfrm>
            <a:off x="3048000" y="831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и науки Российской </a:t>
            </a:r>
          </a:p>
          <a:p>
            <a:pPr algn="ctr">
              <a:spcAft>
                <a:spcPts val="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Федерации Федеральное государственное бюджетное образовательное учреждение высшего образования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«Владимирский государственный университет имени Александра Григорьевича и Николая Григорьевича Столетовых»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ВлГУ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систем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программной инженерии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6A91E-5316-459F-87EB-CED5FFB09891}"/>
              </a:ext>
            </a:extLst>
          </p:cNvPr>
          <p:cNvSpPr txBox="1"/>
          <p:nvPr/>
        </p:nvSpPr>
        <p:spPr>
          <a:xfrm>
            <a:off x="503583" y="3134333"/>
            <a:ext cx="11118574" cy="806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Курсовое проектирование по дисциплине «Распределенные программные средства»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Программная система «Автосервис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АвтоФикс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E06A3-B5DA-4B1D-B1D6-562559859799}"/>
              </a:ext>
            </a:extLst>
          </p:cNvPr>
          <p:cNvSpPr txBox="1"/>
          <p:nvPr/>
        </p:nvSpPr>
        <p:spPr>
          <a:xfrm>
            <a:off x="9024731" y="4523079"/>
            <a:ext cx="2690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Выполнили: ст.гр.ПРИ-118 Сумкина Е.В., Левченко В.П.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Принял: </a:t>
            </a:r>
            <a:r>
              <a:rPr lang="ru-RU" dirty="0" err="1"/>
              <a:t>доц.каф.ИСПИ</a:t>
            </a:r>
            <a:r>
              <a:rPr lang="ru-RU" dirty="0"/>
              <a:t> Тимофеев А.А.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CEB75-3CF2-4C1A-8939-51988D694D0E}"/>
              </a:ext>
            </a:extLst>
          </p:cNvPr>
          <p:cNvSpPr txBox="1"/>
          <p:nvPr/>
        </p:nvSpPr>
        <p:spPr>
          <a:xfrm>
            <a:off x="0" y="64273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Владимир 2020</a:t>
            </a:r>
          </a:p>
        </p:txBody>
      </p:sp>
    </p:spTree>
    <p:extLst>
      <p:ext uri="{BB962C8B-B14F-4D97-AF65-F5344CB8AC3E}">
        <p14:creationId xmlns:p14="http://schemas.microsoft.com/office/powerpoint/2010/main" val="226975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A45DB-E967-4373-ABAF-3B4108B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80982-6C1C-4D13-8118-1A4C51B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ORM </a:t>
            </a:r>
            <a:r>
              <a:rPr lang="ru-RU" dirty="0"/>
              <a:t>(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 smtClean="0"/>
              <a:t>Mapping</a:t>
            </a:r>
            <a:r>
              <a:rPr lang="ru-RU" dirty="0" smtClean="0"/>
              <a:t>) </a:t>
            </a:r>
            <a:r>
              <a:rPr lang="ru-RU" dirty="0"/>
              <a:t>— это технология для отображения объектов в структуры реляционных баз </a:t>
            </a:r>
            <a:r>
              <a:rPr lang="ru-RU" dirty="0" smtClean="0"/>
              <a:t>данных. </a:t>
            </a:r>
          </a:p>
          <a:p>
            <a:pPr algn="just"/>
            <a:r>
              <a:rPr lang="ru-RU" dirty="0"/>
              <a:t>JMS (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) является стандартом обмена сообщениями между приложениями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JDBC (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Connectivity</a:t>
            </a:r>
            <a:r>
              <a:rPr lang="ru-RU" dirty="0"/>
              <a:t> — соединение с базами данных на </a:t>
            </a:r>
            <a:r>
              <a:rPr lang="ru-RU" dirty="0" err="1"/>
              <a:t>Java</a:t>
            </a:r>
            <a:r>
              <a:rPr lang="ru-RU" dirty="0"/>
              <a:t>) предназначен для взаимодействия </a:t>
            </a:r>
            <a:r>
              <a:rPr lang="ru-RU" dirty="0" err="1"/>
              <a:t>Java</a:t>
            </a:r>
            <a:r>
              <a:rPr lang="ru-RU" dirty="0"/>
              <a:t>-приложения с различными системами управления базами данных (СУБД). Всё движение в JDBC основано на драйверах которые указываются специально описанным URL.</a:t>
            </a:r>
            <a:endParaRPr lang="ru-RU" b="0" i="0" dirty="0">
              <a:solidFill>
                <a:srgbClr val="000000"/>
              </a:solidFill>
              <a:effectLst/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3278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A45DB-E967-4373-ABAF-3B4108B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80982-6C1C-4D13-8118-1A4C51B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err="1"/>
              <a:t>С</a:t>
            </a:r>
            <a:r>
              <a:rPr lang="ru-RU" dirty="0" err="1" smtClean="0"/>
              <a:t>ервлеты</a:t>
            </a:r>
            <a:r>
              <a:rPr lang="ru-RU" dirty="0" smtClean="0"/>
              <a:t> </a:t>
            </a:r>
            <a:r>
              <a:rPr lang="ru-RU" dirty="0"/>
              <a:t>являются базой для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.  </a:t>
            </a:r>
            <a:r>
              <a:rPr lang="ru-RU" dirty="0" err="1" smtClean="0"/>
              <a:t>Active</a:t>
            </a:r>
            <a:r>
              <a:rPr lang="ru-RU" dirty="0" smtClean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 </a:t>
            </a:r>
            <a:r>
              <a:rPr lang="ru-RU" dirty="0" smtClean="0"/>
              <a:t>является </a:t>
            </a:r>
            <a:r>
              <a:rPr lang="ru-RU" dirty="0"/>
              <a:t>полнофункциональным </a:t>
            </a:r>
            <a:r>
              <a:rPr lang="ru-RU" dirty="0" smtClean="0"/>
              <a:t>аналогом </a:t>
            </a:r>
            <a:r>
              <a:rPr lang="en-US" dirty="0"/>
              <a:t>Java Server Pages</a:t>
            </a:r>
            <a:r>
              <a:rPr lang="ru-RU" dirty="0" smtClean="0"/>
              <a:t> компании </a:t>
            </a:r>
            <a:r>
              <a:rPr lang="ru-RU" dirty="0" err="1"/>
              <a:t>Microsoft</a:t>
            </a:r>
            <a:r>
              <a:rPr lang="ru-RU" dirty="0"/>
              <a:t>. На самом деле механизм JSP шире ASP, и гораздо более гибкий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Программа </a:t>
            </a:r>
            <a:r>
              <a:rPr lang="en-US" b="1" dirty="0" smtClean="0"/>
              <a:t>Grails</a:t>
            </a:r>
            <a:r>
              <a:rPr lang="ru-RU" b="1" dirty="0" smtClean="0"/>
              <a:t> </a:t>
            </a:r>
            <a:r>
              <a:rPr lang="ru-RU" dirty="0" smtClean="0"/>
              <a:t>аналогична технологии </a:t>
            </a:r>
            <a:r>
              <a:rPr lang="en-US" dirty="0" smtClean="0"/>
              <a:t>JSF</a:t>
            </a:r>
            <a:r>
              <a:rPr lang="ru-RU" dirty="0" smtClean="0"/>
              <a:t>. </a:t>
            </a:r>
            <a:r>
              <a:rPr lang="ru-RU" dirty="0"/>
              <a:t>Фреймворк для создания веб-приложений, написанный на скриптовом языке </a:t>
            </a:r>
            <a:r>
              <a:rPr lang="ru-RU" dirty="0" err="1"/>
              <a:t>Groovy</a:t>
            </a:r>
            <a:r>
              <a:rPr lang="ru-RU" dirty="0"/>
              <a:t>, который в свою очередь основан на </a:t>
            </a:r>
            <a:r>
              <a:rPr lang="ru-RU" dirty="0" err="1"/>
              <a:t>Java</a:t>
            </a:r>
            <a:r>
              <a:rPr lang="ru-RU" dirty="0"/>
              <a:t>. </a:t>
            </a:r>
            <a:r>
              <a:rPr lang="ru-RU" dirty="0" err="1"/>
              <a:t>Grails</a:t>
            </a:r>
            <a:r>
              <a:rPr lang="ru-RU" dirty="0"/>
              <a:t> создан под сильным влиянием широко известного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 и основан на шаблоне «Модель-представление-поведение». </a:t>
            </a:r>
            <a:r>
              <a:rPr lang="ru-RU" dirty="0" err="1"/>
              <a:t>Grails</a:t>
            </a:r>
            <a:r>
              <a:rPr lang="ru-RU" dirty="0"/>
              <a:t> был создан с целью привлечь интерес пользователей к платформе </a:t>
            </a:r>
            <a:r>
              <a:rPr lang="ru-RU" dirty="0" err="1"/>
              <a:t>Java</a:t>
            </a:r>
            <a:r>
              <a:rPr lang="ru-RU" dirty="0"/>
              <a:t> и дать </a:t>
            </a:r>
            <a:r>
              <a:rPr lang="ru-RU" dirty="0" err="1"/>
              <a:t>Java</a:t>
            </a:r>
            <a:r>
              <a:rPr lang="ru-RU" dirty="0"/>
              <a:t>-разработчикам возможности для быстрого построения веб-приложений с лёгкостью и гибкостью, которая была недоступна прежде.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b="0" i="0" dirty="0">
              <a:solidFill>
                <a:srgbClr val="000000"/>
              </a:solidFill>
              <a:effectLst/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84637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A45DB-E967-4373-ABAF-3B4108B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80982-6C1C-4D13-8118-1A4C51B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err="1"/>
              <a:t>С</a:t>
            </a:r>
            <a:r>
              <a:rPr lang="ru-RU" dirty="0" err="1" smtClean="0"/>
              <a:t>ервлеты</a:t>
            </a:r>
            <a:r>
              <a:rPr lang="ru-RU" dirty="0" smtClean="0"/>
              <a:t> </a:t>
            </a:r>
            <a:r>
              <a:rPr lang="ru-RU" dirty="0"/>
              <a:t>являются базой для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.  </a:t>
            </a:r>
            <a:r>
              <a:rPr lang="ru-RU" dirty="0" err="1" smtClean="0"/>
              <a:t>Active</a:t>
            </a:r>
            <a:r>
              <a:rPr lang="ru-RU" dirty="0" smtClean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 </a:t>
            </a:r>
            <a:r>
              <a:rPr lang="ru-RU" dirty="0" smtClean="0"/>
              <a:t>является </a:t>
            </a:r>
            <a:r>
              <a:rPr lang="ru-RU" dirty="0"/>
              <a:t>полнофункциональным </a:t>
            </a:r>
            <a:r>
              <a:rPr lang="ru-RU" dirty="0" smtClean="0"/>
              <a:t>аналогом </a:t>
            </a:r>
            <a:r>
              <a:rPr lang="en-US" dirty="0"/>
              <a:t>Java Server Pages</a:t>
            </a:r>
            <a:r>
              <a:rPr lang="ru-RU" dirty="0" smtClean="0"/>
              <a:t> компании </a:t>
            </a:r>
            <a:r>
              <a:rPr lang="ru-RU" dirty="0" err="1"/>
              <a:t>Microsoft</a:t>
            </a:r>
            <a:r>
              <a:rPr lang="ru-RU" dirty="0"/>
              <a:t>. На самом деле механизм JSP шире ASP, и гораздо более гибкий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Программа </a:t>
            </a:r>
            <a:r>
              <a:rPr lang="en-US" b="1" dirty="0" smtClean="0"/>
              <a:t>Grails</a:t>
            </a:r>
            <a:r>
              <a:rPr lang="ru-RU" b="1" dirty="0" smtClean="0"/>
              <a:t> </a:t>
            </a:r>
            <a:r>
              <a:rPr lang="ru-RU" dirty="0" smtClean="0"/>
              <a:t>аналогична технологии </a:t>
            </a:r>
            <a:r>
              <a:rPr lang="en-US" dirty="0" smtClean="0"/>
              <a:t>JSF</a:t>
            </a:r>
            <a:r>
              <a:rPr lang="ru-RU" dirty="0" smtClean="0"/>
              <a:t>. </a:t>
            </a:r>
            <a:r>
              <a:rPr lang="ru-RU" dirty="0"/>
              <a:t>Фреймворк для создания веб-приложений, написанный на скриптовом языке </a:t>
            </a:r>
            <a:r>
              <a:rPr lang="ru-RU" dirty="0" err="1"/>
              <a:t>Groovy</a:t>
            </a:r>
            <a:r>
              <a:rPr lang="ru-RU" dirty="0"/>
              <a:t>, который в свою очередь основан на </a:t>
            </a:r>
            <a:r>
              <a:rPr lang="ru-RU" dirty="0" err="1"/>
              <a:t>Java</a:t>
            </a:r>
            <a:r>
              <a:rPr lang="ru-RU" dirty="0"/>
              <a:t>. </a:t>
            </a:r>
            <a:r>
              <a:rPr lang="ru-RU" dirty="0" err="1"/>
              <a:t>Grails</a:t>
            </a:r>
            <a:r>
              <a:rPr lang="ru-RU" dirty="0"/>
              <a:t> создан под сильным влиянием широко известного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 и основан на шаблоне «Модель-представление-поведение». </a:t>
            </a:r>
            <a:r>
              <a:rPr lang="ru-RU" dirty="0" err="1"/>
              <a:t>Grails</a:t>
            </a:r>
            <a:r>
              <a:rPr lang="ru-RU" dirty="0"/>
              <a:t> был создан с целью привлечь интерес пользователей к платформе </a:t>
            </a:r>
            <a:r>
              <a:rPr lang="ru-RU" dirty="0" err="1"/>
              <a:t>Java</a:t>
            </a:r>
            <a:r>
              <a:rPr lang="ru-RU" dirty="0"/>
              <a:t> и дать </a:t>
            </a:r>
            <a:r>
              <a:rPr lang="ru-RU" dirty="0" err="1"/>
              <a:t>Java</a:t>
            </a:r>
            <a:r>
              <a:rPr lang="ru-RU" dirty="0"/>
              <a:t>-разработчикам возможности для быстрого построения веб-приложений с лёгкостью и гибкостью, которая была недоступна прежде.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b="0" i="0" dirty="0">
              <a:solidFill>
                <a:srgbClr val="000000"/>
              </a:solidFill>
              <a:effectLst/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67239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9C0BF-83D1-4D50-84DC-2F36FED8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CA160-9650-4181-B1D2-E594B4AF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Цель:</a:t>
            </a:r>
          </a:p>
          <a:p>
            <a:pPr marL="0" indent="0" algn="just">
              <a:buNone/>
            </a:pPr>
            <a:r>
              <a:rPr lang="ru-RU" dirty="0"/>
              <a:t>Разработка ПС «</a:t>
            </a:r>
            <a:r>
              <a:rPr lang="ru-RU" dirty="0" err="1"/>
              <a:t>АвтоФикс</a:t>
            </a:r>
            <a:r>
              <a:rPr lang="ru-RU" dirty="0"/>
              <a:t>», повышение ее эффективности, привлечение клиентской базы с помощью разрабатываемых в ходе </a:t>
            </a:r>
            <a:r>
              <a:rPr lang="ru-RU" dirty="0">
                <a:latin typeface="Calibri (Основной текст)"/>
              </a:rPr>
              <a:t>проектирования </a:t>
            </a:r>
            <a:r>
              <a:rPr lang="ru-RU" dirty="0" smtClean="0">
                <a:latin typeface="Calibri (Основной текст)"/>
              </a:rPr>
              <a:t>системы </a:t>
            </a:r>
            <a:r>
              <a:rPr lang="ru-RU" dirty="0">
                <a:latin typeface="Calibri (Основной текст)"/>
              </a:rPr>
              <a:t>методов; хранение и обработка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56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A9276-C5B5-47D7-84AE-DECAE59A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FBBBC-D5DE-44FE-BA5E-0B898B3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u="sng" dirty="0">
                <a:latin typeface="Calibri (Основной текст)"/>
              </a:rPr>
              <a:t>Задачи: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 разработка дизайна для привлечения клиентской базы;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процесса записи в автосервис;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о клиентской базе сервиса;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онлайн-помощников:</a:t>
            </a:r>
          </a:p>
          <a:p>
            <a:pPr lvl="2" algn="just"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3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онлайн-консультация для помощи на дороге;</a:t>
            </a:r>
          </a:p>
          <a:p>
            <a:pPr lvl="2" algn="just"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3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вызов обратного звонка; </a:t>
            </a:r>
          </a:p>
          <a:p>
            <a:pPr lvl="2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3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вызов эвакуатора.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0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08669-C32D-452D-94F5-68F1EF29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2C4A48-9B4A-4812-A752-513503B3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Автосервис «</a:t>
            </a:r>
            <a:r>
              <a:rPr lang="ru-RU" dirty="0" err="1"/>
              <a:t>ВашГараж</a:t>
            </a:r>
            <a:r>
              <a:rPr lang="ru-RU" dirty="0"/>
              <a:t>» - 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http://vg33.ru</a:t>
            </a:r>
          </a:p>
          <a:p>
            <a:r>
              <a:rPr lang="ru-RU" dirty="0"/>
              <a:t>Автосервис «</a:t>
            </a:r>
            <a:r>
              <a:rPr lang="en-US" dirty="0" err="1"/>
              <a:t>RidaMotors</a:t>
            </a:r>
            <a:r>
              <a:rPr lang="ru-RU" dirty="0"/>
              <a:t>» – </a:t>
            </a:r>
            <a:r>
              <a:rPr lang="en-US" dirty="0"/>
              <a:t>http://rida-motors.ru</a:t>
            </a:r>
            <a:endParaRPr lang="ru-RU" dirty="0"/>
          </a:p>
          <a:p>
            <a:r>
              <a:rPr lang="ru-RU" dirty="0" err="1"/>
              <a:t>Киносайт</a:t>
            </a:r>
            <a:r>
              <a:rPr lang="ru-RU" dirty="0"/>
              <a:t> </a:t>
            </a:r>
            <a:r>
              <a:rPr lang="en-US" dirty="0" err="1"/>
              <a:t>BetaFlix</a:t>
            </a:r>
            <a:r>
              <a:rPr lang="en-US" dirty="0"/>
              <a:t> - </a:t>
            </a:r>
            <a:r>
              <a:rPr lang="en-US" b="0" i="0" u="none" strike="noStrike" dirty="0">
                <a:effectLst/>
                <a:latin typeface="-apple-system"/>
              </a:rPr>
              <a:t>https://betaflix.net</a:t>
            </a:r>
          </a:p>
          <a:p>
            <a:r>
              <a:rPr lang="ru-RU" dirty="0"/>
              <a:t>Прототип ИС «</a:t>
            </a:r>
            <a:r>
              <a:rPr lang="en-US" dirty="0" err="1"/>
              <a:t>YourSport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5370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C7799-E762-40E8-9E2C-7B6C46D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66E510-5821-4C8E-AF28-1078393EAA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377" y="1412392"/>
            <a:ext cx="3301710" cy="3761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800F60-866B-4C55-A65E-4A304B6AF8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1171" y="3429000"/>
            <a:ext cx="8172088" cy="3063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9B0030-809E-47B9-B792-72B8466EFC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86797" y="1736035"/>
            <a:ext cx="8253822" cy="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FA4B9-6211-4438-AAEF-D7804926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A4B8F7-91A2-40E7-B400-7C2F0B0299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577" y="1461715"/>
            <a:ext cx="4017645" cy="31394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A4390-030B-4AB8-91CB-E33A66118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064024"/>
            <a:ext cx="1333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F1B23-9011-4E81-A236-4F6EFCCBF1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24" y="765866"/>
            <a:ext cx="2741433" cy="405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CA6307-289F-48D7-8607-FD45960A02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78" y="2318795"/>
            <a:ext cx="2775270" cy="390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5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E4FCC-2355-4CE0-B9B3-B21B065F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Команда, роли в команде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6" y="2119218"/>
            <a:ext cx="8249194" cy="3558476"/>
          </a:xfrm>
        </p:spPr>
      </p:pic>
    </p:spTree>
    <p:extLst>
      <p:ext uri="{BB962C8B-B14F-4D97-AF65-F5344CB8AC3E}">
        <p14:creationId xmlns:p14="http://schemas.microsoft.com/office/powerpoint/2010/main" val="30865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9B860-3E70-48B0-8592-F2469682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B0302-95B4-4AA3-B627-70A95B9F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8" y="1282700"/>
            <a:ext cx="46291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286C37-3676-4346-983D-FF2D3158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14" y="1340800"/>
            <a:ext cx="5049342" cy="322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40" y="4474863"/>
            <a:ext cx="381053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A45DB-E967-4373-ABAF-3B4108B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80982-6C1C-4D13-8118-1A4C51B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0" i="0" dirty="0" err="1" smtClean="0">
                <a:solidFill>
                  <a:srgbClr val="000000"/>
                </a:solidFill>
                <a:effectLst/>
                <a:latin typeface="Calibri (Основной текст)"/>
              </a:rPr>
              <a:t>JavaServer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Calibri (Основной текст)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 (Основной текст)"/>
              </a:rPr>
              <a:t>Pages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 (JSP) предоставляет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 (Основной текст)"/>
              </a:rPr>
              <a:t>Web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-разработчикам средства для быстрого создания и простой поддержки динамических, кросс-платформенных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 (Основной текст)"/>
              </a:rPr>
              <a:t>Web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-страниц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Calibri (Основной текст)"/>
              </a:rPr>
              <a:t>.</a:t>
            </a:r>
            <a:endParaRPr lang="en-US" b="0" i="0" dirty="0" smtClean="0">
              <a:solidFill>
                <a:srgbClr val="000000"/>
              </a:solidFill>
              <a:effectLst/>
              <a:latin typeface="Calibri (Основной текст)"/>
            </a:endParaRPr>
          </a:p>
          <a:p>
            <a:pPr algn="just"/>
            <a:r>
              <a:rPr lang="ru-RU" dirty="0" err="1">
                <a:solidFill>
                  <a:srgbClr val="000000"/>
                </a:solidFill>
                <a:latin typeface="Calibri (Основной текст)"/>
              </a:rPr>
              <a:t>Сервлеты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 (Основной текст)"/>
              </a:rPr>
              <a:t>Java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 расширяют функциональность </a:t>
            </a:r>
            <a:r>
              <a:rPr lang="ru-RU" dirty="0" err="1">
                <a:solidFill>
                  <a:srgbClr val="000000"/>
                </a:solidFill>
                <a:latin typeface="Calibri (Основной текст)"/>
              </a:rPr>
              <a:t>Web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-серверов, предоставляя кросс-платформенный, компонентный подход к созданию </a:t>
            </a:r>
            <a:r>
              <a:rPr lang="ru-RU" dirty="0" err="1">
                <a:solidFill>
                  <a:srgbClr val="000000"/>
                </a:solidFill>
                <a:latin typeface="Calibri (Основной текст)"/>
              </a:rPr>
              <a:t>Web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-приложений, свободный от ограничений производительности</a:t>
            </a:r>
            <a:r>
              <a:rPr lang="ru-RU" dirty="0" smtClean="0">
                <a:solidFill>
                  <a:srgbClr val="000000"/>
                </a:solidFill>
                <a:latin typeface="Calibri (Основной текст)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Calibri (Основной текст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JavaServer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Faces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(JSF) предоставляет программную модель, помогающую создавать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Web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-приложения путем компоновки страниц из многократно используемых компонентов пользовательского интерфейса, а также связывания этих компонентов с источниками данных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916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344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(Основной текст)</vt:lpstr>
      <vt:lpstr>Calibri Light</vt:lpstr>
      <vt:lpstr>Times New Roman</vt:lpstr>
      <vt:lpstr>Wingdings</vt:lpstr>
      <vt:lpstr>Тема Office</vt:lpstr>
      <vt:lpstr>Презентация PowerPoint</vt:lpstr>
      <vt:lpstr>Цели и задачи</vt:lpstr>
      <vt:lpstr>Цели и задачи</vt:lpstr>
      <vt:lpstr>Список аналогов</vt:lpstr>
      <vt:lpstr>Список аналогов</vt:lpstr>
      <vt:lpstr>Список аналогов</vt:lpstr>
      <vt:lpstr>Команда, роли в команде</vt:lpstr>
      <vt:lpstr>Календарный план проекта</vt:lpstr>
      <vt:lpstr>Обзор актуальных технологий</vt:lpstr>
      <vt:lpstr>Обзор актуальных технологий</vt:lpstr>
      <vt:lpstr>Аналоги</vt:lpstr>
      <vt:lpstr>Аналоги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Сумкина</dc:creator>
  <cp:lastModifiedBy>HP</cp:lastModifiedBy>
  <cp:revision>11</cp:revision>
  <dcterms:created xsi:type="dcterms:W3CDTF">2020-10-20T11:52:14Z</dcterms:created>
  <dcterms:modified xsi:type="dcterms:W3CDTF">2020-10-20T17:10:25Z</dcterms:modified>
</cp:coreProperties>
</file>