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44;&#1086;&#1082;&#1091;&#1084;&#1077;&#1085;&#1090;&#1099;\&#1052;&#1072;&#1075;&#1080;&#1089;&#1090;&#1088;&#1072;&#1090;&#1091;&#1088;&#1072;\1%20&#1082;&#1091;&#1088;&#1089;\Data%20Engenering\Sample%20-%20Superstor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44;&#1086;&#1082;&#1091;&#1084;&#1077;&#1085;&#1090;&#1099;\&#1052;&#1072;&#1075;&#1080;&#1089;&#1090;&#1088;&#1072;&#1090;&#1091;&#1088;&#1072;\1%20&#1082;&#1091;&#1088;&#1089;\Data%20Engenering\Sample%20-%20Superstor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OneDrive\&#1044;&#1086;&#1082;&#1091;&#1084;&#1077;&#1085;&#1090;&#1099;\&#1052;&#1072;&#1075;&#1080;&#1089;&#1090;&#1088;&#1072;&#1090;&#1091;&#1088;&#1072;\1%20&#1082;&#1091;&#1088;&#1089;\Data%20Engenering\Sample%20-%20Supersto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OneDrive\&#1044;&#1086;&#1082;&#1091;&#1084;&#1077;&#1085;&#1090;&#1099;\&#1052;&#1072;&#1075;&#1080;&#1089;&#1090;&#1088;&#1072;&#1090;&#1091;&#1088;&#1072;\1%20&#1082;&#1091;&#1088;&#1089;\Data%20Engenering\Sample%20-%20Superstore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44;&#1086;&#1082;&#1091;&#1084;&#1077;&#1085;&#1090;&#1099;\&#1052;&#1072;&#1075;&#1080;&#1089;&#1090;&#1088;&#1072;&#1090;&#1091;&#1088;&#1072;\1%20&#1082;&#1091;&#1088;&#1089;\Data%20Engenering\Sample%20-%20Superstor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Superstore.xls]Рейтинг клиентов!Сводная таблица2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Рейтинг клиентов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'Рейтинг клиентов'!$B$3:$B$4</c:f>
              <c:strCache>
                <c:ptCount val="1"/>
                <c:pt idx="0">
                  <c:v>Сумма по полю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'Рейтинг клиентов'!$A$5:$A$9</c:f>
              <c:strCache>
                <c:ptCount val="4"/>
                <c:pt idx="0">
                  <c:v>Cassandra Brandow</c:v>
                </c:pt>
                <c:pt idx="1">
                  <c:v>Kelly Williams</c:v>
                </c:pt>
                <c:pt idx="2">
                  <c:v>Chuck Magee</c:v>
                </c:pt>
                <c:pt idx="3">
                  <c:v>Anna Andreadi</c:v>
                </c:pt>
              </c:strCache>
            </c:strRef>
          </c:cat>
          <c:val>
            <c:numRef>
              <c:f>'Рейтинг клиентов'!$B$5:$B$9</c:f>
              <c:numCache>
                <c:formatCode>General</c:formatCode>
                <c:ptCount val="4"/>
                <c:pt idx="0">
                  <c:v>391721.90500000032</c:v>
                </c:pt>
                <c:pt idx="1">
                  <c:v>501239.89080000052</c:v>
                </c:pt>
                <c:pt idx="2">
                  <c:v>678781.2399999979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5-4CE2-B9AE-66C62593A34C}"/>
            </c:ext>
          </c:extLst>
        </c:ser>
        <c:ser>
          <c:idx val="1"/>
          <c:order val="1"/>
          <c:tx>
            <c:strRef>
              <c:f>'Рейтинг клиентов'!$C$3:$C$4</c:f>
              <c:strCache>
                <c:ptCount val="1"/>
                <c:pt idx="0">
                  <c:v>Сумма по полю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'Рейтинг клиентов'!$A$5:$A$9</c:f>
              <c:strCache>
                <c:ptCount val="4"/>
                <c:pt idx="0">
                  <c:v>Cassandra Brandow</c:v>
                </c:pt>
                <c:pt idx="1">
                  <c:v>Kelly Williams</c:v>
                </c:pt>
                <c:pt idx="2">
                  <c:v>Chuck Magee</c:v>
                </c:pt>
                <c:pt idx="3">
                  <c:v>Anna Andreadi</c:v>
                </c:pt>
              </c:strCache>
            </c:strRef>
          </c:cat>
          <c:val>
            <c:numRef>
              <c:f>'Рейтинг клиентов'!$C$5:$C$9</c:f>
              <c:numCache>
                <c:formatCode>General</c:formatCode>
                <c:ptCount val="4"/>
                <c:pt idx="0">
                  <c:v>46749.430300000058</c:v>
                </c:pt>
                <c:pt idx="1">
                  <c:v>39706.362499999967</c:v>
                </c:pt>
                <c:pt idx="2">
                  <c:v>91522.780000000261</c:v>
                </c:pt>
                <c:pt idx="3">
                  <c:v>108418.44890000013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05-4CE2-B9AE-66C62593A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9400159"/>
        <c:axId val="1129415551"/>
      </c:barChart>
      <c:catAx>
        <c:axId val="1129400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9415551"/>
        <c:crosses val="autoZero"/>
        <c:auto val="1"/>
        <c:lblAlgn val="ctr"/>
        <c:lblOffset val="100"/>
        <c:noMultiLvlLbl val="0"/>
      </c:catAx>
      <c:valAx>
        <c:axId val="1129415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940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Средний чек по каналам продаж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'Средний чек'!$H$4</c:f>
              <c:strCache>
                <c:ptCount val="1"/>
                <c:pt idx="0">
                  <c:v>Средний чек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'Средний чек'!$G$5:$G$8</c:f>
              <c:strCache>
                <c:ptCount val="4"/>
                <c:pt idx="0">
                  <c:v>Standard Class</c:v>
                </c:pt>
                <c:pt idx="1">
                  <c:v>First Class</c:v>
                </c:pt>
                <c:pt idx="2">
                  <c:v>Second Class</c:v>
                </c:pt>
                <c:pt idx="3">
                  <c:v>Same Day</c:v>
                </c:pt>
              </c:strCache>
            </c:strRef>
          </c:cat>
          <c:val>
            <c:numRef>
              <c:f>'Средний чек'!$H$5:$H$8</c:f>
              <c:numCache>
                <c:formatCode>General</c:formatCode>
                <c:ptCount val="4"/>
                <c:pt idx="0">
                  <c:v>227.58306685656837</c:v>
                </c:pt>
                <c:pt idx="1">
                  <c:v>228.49702399219765</c:v>
                </c:pt>
                <c:pt idx="2">
                  <c:v>236.08923876606681</c:v>
                </c:pt>
                <c:pt idx="3">
                  <c:v>236.39617863720073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A-460D-84BA-14B16543F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27995567"/>
        <c:axId val="1727940239"/>
      </c:barChart>
      <c:catAx>
        <c:axId val="172799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7940239"/>
        <c:crosses val="autoZero"/>
        <c:auto val="1"/>
        <c:lblAlgn val="ctr"/>
        <c:lblOffset val="100"/>
        <c:noMultiLvlLbl val="0"/>
      </c:catAx>
      <c:valAx>
        <c:axId val="1727940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2799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Доля</a:t>
            </a:r>
            <a:r>
              <a:rPr lang="ru-RU" baseline="0"/>
              <a:t> сегмета согласно объему продаж</a:t>
            </a:r>
            <a:endParaRPr lang="ru-RU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E0-4C39-9FA0-D170731BA8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E0-4C39-9FA0-D170731BA8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E0-4C39-9FA0-D170731BA8F9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'Доля сегмента'!$A$10:$A$12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'Доля сегмента'!$C$10:$C$12</c:f>
              <c:numCache>
                <c:formatCode>0.00%</c:formatCode>
                <c:ptCount val="3"/>
                <c:pt idx="0">
                  <c:v>0.50557239685532873</c:v>
                </c:pt>
                <c:pt idx="1">
                  <c:v>0.30739426360295946</c:v>
                </c:pt>
                <c:pt idx="2">
                  <c:v>0.18703333954171178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E0-4C39-9FA0-D170731BA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Superstore.xls]Прирост продаж!Сводная таблица1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</a:t>
            </a:r>
            <a:r>
              <a:rPr lang="ru-RU" baseline="0"/>
              <a:t> продаж по годам сегмента </a:t>
            </a:r>
            <a:r>
              <a:rPr lang="en-US" baseline="0"/>
              <a:t>Home Office</a:t>
            </a:r>
            <a:endParaRPr lang="ru-RU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'Прирост продаж'!$C$3:$C$4</c:f>
              <c:strCache>
                <c:ptCount val="1"/>
                <c:pt idx="0">
                  <c:v>Итог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'Прирост продаж'!$A$5:$B$10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'Прирост продаж'!$C$5:$C$10</c:f>
              <c:numCache>
                <c:formatCode>General</c:formatCode>
                <c:ptCount val="5"/>
                <c:pt idx="0">
                  <c:v>86683.685800000021</c:v>
                </c:pt>
                <c:pt idx="1">
                  <c:v>78258.722800000061</c:v>
                </c:pt>
                <c:pt idx="2">
                  <c:v>105248.00899999982</c:v>
                </c:pt>
                <c:pt idx="3">
                  <c:v>159160.2669000001</c:v>
                </c:pt>
                <c:pt idx="4">
                  <c:v>302.464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EB-46DF-8231-FC23D3F34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9620287"/>
        <c:axId val="1"/>
      </c:lineChart>
      <c:catAx>
        <c:axId val="1049620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Продажи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620287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'Прирост продаж'!$H$3</c:f>
              <c:strCache>
                <c:ptCount val="1"/>
                <c:pt idx="0">
                  <c:v>Прирост по дате продаж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'Прирост продаж'!$G$4:$G$6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'Прирост продаж'!$H$4:$H$6</c:f>
              <c:numCache>
                <c:formatCode>0.0%</c:formatCode>
                <c:ptCount val="3"/>
                <c:pt idx="0">
                  <c:v>-0.16135999563011244</c:v>
                </c:pt>
                <c:pt idx="1">
                  <c:v>0.39867570058043933</c:v>
                </c:pt>
                <c:pt idx="2">
                  <c:v>0.51529643412459447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6-430D-B973-2096D88D85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3579967"/>
        <c:axId val="1533577887"/>
      </c:barChart>
      <c:catAx>
        <c:axId val="153357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3577887"/>
        <c:crosses val="autoZero"/>
        <c:auto val="1"/>
        <c:lblAlgn val="ctr"/>
        <c:lblOffset val="100"/>
        <c:noMultiLvlLbl val="0"/>
      </c:catAx>
      <c:valAx>
        <c:axId val="153357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357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51C72-6C3D-434E-93C6-67FF4757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56B6B-A554-4F23-9102-3F0F54D0A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87A4F4-24C9-4BEB-A4D4-0A3A72B2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821A40-5B5A-41BD-955F-B75B98C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DE6BA6-0D92-43C3-890B-BA9EF69C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2D45F-4F82-4A8A-AEDC-2447F88C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C9E257-E230-46C2-BCB7-799CB59C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180D63-FBBC-43D9-A16B-E6E36159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85840-F0A1-4B0D-855E-FE9FEDD3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967E3-A1E3-4315-B42A-D57F778A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5598CC-4E38-41B8-961C-675DC6B7E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D58001-25BF-4D4C-A67B-9BBDF62E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CE0EC-ECBE-45F6-96ED-963C3EA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CFEF09-7D33-44DA-9219-1F04648D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91FA9-C3FD-473F-B4D7-E26D1B4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1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4728C-28AD-4228-A5E6-DBEFDD1F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15CA9-987E-46F7-B7E4-458ACD5A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05338-E203-48B7-A783-9EED7148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159C60-DEBF-4538-BE6A-1786B4E8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52572-0E7D-48DC-9F06-95E93CDD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59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52DEF-FD07-4FA8-8D0E-034A78C0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67850-6F02-4FAD-96CB-CEE09AA0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92C1B-A30B-4D36-9E16-42A9EB36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F79B-4509-472B-A450-D5DD29C7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44089-30F6-4116-B30F-621A158F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A557-A189-4C56-A52D-188E8427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40C7F-CF5F-4B6E-91B7-7D0095A8B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9E67B-4924-4651-8A7D-EF5AA37D4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DAF214-04D4-4BDF-BEBC-D636895F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7393D2-250E-492B-92C7-0A632DAC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83941-AEC4-4EA0-A52A-BEC5C21B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45602-531B-4972-A598-19A9F7C1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62F4C-8171-414F-94DB-27D4D13F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F460D-BCB9-49B1-A14C-4E796244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07A057-9B5F-4C10-B3C3-E3BEFD1D3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E73A7A-7E6B-45A3-B1F9-2A6B029A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921EE7-9242-4BCE-9016-6C2B7844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3D1E7-3DEE-4AC8-9A6E-F8D09FB0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474AA2-E645-40E1-B155-4FB130E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9091-6E05-41A7-9EB2-9B31F73A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B9525-838A-424E-94A1-BC9F343B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16CD53-DBBC-476B-BC38-AED76135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ABC490-D7D6-46E8-82E5-E56B994F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8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3FCDC1-D22E-436B-929E-BC815B28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038389-4807-49E1-B0C9-C62C50A9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B5811B-44C2-4C4D-AB24-75E0F4AF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0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95301-7356-4ABB-A31B-92845EA0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F31DD-3B90-4D4C-B19A-94A9B085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3AA54E-B52B-420A-8A01-27F8821D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BCF57-CE02-4F5A-BC9F-1BAE7441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FCDB5-6394-4FB8-B524-2D8D18A6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B7AB8-2065-461F-97AC-1DDE76F6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0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8FDF9-4CB6-4969-9832-19B9AC6A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1C87CE-79F8-4AC9-B8A8-7025F803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ADFC6D-076B-4096-AFB3-8D9F4405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1C191-7064-4EFB-8F82-6D55D501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9E5E5F-D9BB-47C1-AC6E-7B4BAE31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FFB624-741B-4A97-B129-F802867C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6F55A-B7D2-4BA8-9B2E-C7ADDE47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6428D-95E9-46BF-8EE9-E1E7F86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CB317-2B39-4D02-9F15-66E0314AE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DD0C-5118-4C8D-B3B7-C6C7506661B5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618CA-354B-40B4-8D61-95DF2C958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B7969-ADF0-4EBE-B248-964EAE0E3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E271-17E7-4414-853D-A863A5B33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2DD8EE-80B0-4B6E-87D1-766B6F12AC46}"/>
              </a:ext>
            </a:extLst>
          </p:cNvPr>
          <p:cNvSpPr txBox="1"/>
          <p:nvPr/>
        </p:nvSpPr>
        <p:spPr>
          <a:xfrm>
            <a:off x="0" y="291474"/>
            <a:ext cx="12163425" cy="627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ОБРАЗОВАНИЯ И НАУКИ ГОРОДА МОСКВЫ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автономное образовательное учреждение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образования города Москвы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городской педагогический университет»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(ГАОУ ВО МГПУ)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цифрового образования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Департамент информатики, управления и технологий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Практическая(лабораторная) работа №1-1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 «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Engineering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indent="450215" algn="ct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indent="450215" algn="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Направление подготовки/Специальность</a:t>
            </a:r>
          </a:p>
          <a:p>
            <a:pPr indent="450215" algn="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38.04.05 - Бизнес-информатика</a:t>
            </a:r>
          </a:p>
          <a:p>
            <a:pPr indent="450215" algn="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Морозова В. А.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-81</a:t>
            </a:r>
          </a:p>
          <a:p>
            <a:pPr indent="450215" algn="r">
              <a:lnSpc>
                <a:spcPct val="150000"/>
              </a:lnSpc>
            </a:pP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368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FA083-5810-4637-B48C-49987282D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875"/>
            <a:ext cx="9144000" cy="681038"/>
          </a:xfrm>
        </p:spPr>
        <p:txBody>
          <a:bodyPr>
            <a:normAutofit fontScale="90000"/>
          </a:bodyPr>
          <a:lstStyle/>
          <a:p>
            <a:r>
              <a:rPr lang="ru-RU" sz="4400"/>
              <a:t>Выводы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1F67B4F-A8CB-4834-8844-16BFBE59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457200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800"/>
              <a:t>Согласно результатам визуализации данных о продажах можно заметить:</a:t>
            </a:r>
          </a:p>
          <a:p>
            <a:pPr algn="l"/>
            <a:r>
              <a:rPr lang="ru-RU" sz="1800"/>
              <a:t>Наиболее частыми среди клиентов являются </a:t>
            </a:r>
            <a:r>
              <a:rPr lang="en-US" sz="1800"/>
              <a:t>Anna Andreadi </a:t>
            </a:r>
            <a:r>
              <a:rPr lang="ru-RU" sz="1800"/>
              <a:t>и </a:t>
            </a:r>
            <a:r>
              <a:rPr lang="en-US" sz="1800"/>
              <a:t>Chuck Magee</a:t>
            </a:r>
            <a:r>
              <a:rPr lang="ru-RU" sz="1800"/>
              <a:t>, они совершают больше всего покупок, однако это не сильно влияет на общую прибыль. </a:t>
            </a:r>
          </a:p>
          <a:p>
            <a:pPr algn="l"/>
            <a:r>
              <a:rPr lang="ru-RU" sz="1800"/>
              <a:t>Так как потребительская доля сегмента занимает половину от всего объема продаж, то из этого следует, что покупки, как правило, в розницу, по мелочи и в бюджетной ценовой категории, а значит нужно делать акцент на привлечении внимания корпораций и тех, кто работает из дома и реализовывать продукцию через каналы </a:t>
            </a:r>
            <a:r>
              <a:rPr lang="en-US" sz="1800"/>
              <a:t>Same Day </a:t>
            </a:r>
            <a:r>
              <a:rPr lang="ru-RU" sz="1800"/>
              <a:t>и </a:t>
            </a:r>
            <a:r>
              <a:rPr lang="en-US" sz="1800"/>
              <a:t>Second Class</a:t>
            </a:r>
            <a:r>
              <a:rPr lang="ru-RU" sz="1800"/>
              <a:t>.</a:t>
            </a:r>
          </a:p>
          <a:p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185A8EE-C2E9-4B5A-9F9C-0104A40FA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853760"/>
              </p:ext>
            </p:extLst>
          </p:nvPr>
        </p:nvGraphicFramePr>
        <p:xfrm>
          <a:off x="114300" y="6365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58D09A9-69A9-4794-88C3-D846CE648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537023"/>
              </p:ext>
            </p:extLst>
          </p:nvPr>
        </p:nvGraphicFramePr>
        <p:xfrm>
          <a:off x="8477250" y="685800"/>
          <a:ext cx="33813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B7DB783-2C8E-4E27-973D-6B92543AB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751884"/>
              </p:ext>
            </p:extLst>
          </p:nvPr>
        </p:nvGraphicFramePr>
        <p:xfrm>
          <a:off x="3681412" y="823913"/>
          <a:ext cx="4829175" cy="3067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13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53395-865D-46F4-A7A0-6D4C1254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1"/>
            <a:ext cx="10515600" cy="1085850"/>
          </a:xfrm>
        </p:spPr>
        <p:txBody>
          <a:bodyPr/>
          <a:lstStyle/>
          <a:p>
            <a:pPr algn="ctr"/>
            <a:r>
              <a:rPr lang="ru-RU"/>
              <a:t>Выводы по варианту №22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B605-6337-49B7-9A28-44A8154ACC62}"/>
              </a:ext>
            </a:extLst>
          </p:cNvPr>
          <p:cNvSpPr txBox="1"/>
          <p:nvPr/>
        </p:nvSpPr>
        <p:spPr>
          <a:xfrm>
            <a:off x="3533775" y="901185"/>
            <a:ext cx="538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"Home Office: сегмент , показавший взрывной рост."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02616DB-7E5C-489B-AB15-B7E78E455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563049"/>
              </p:ext>
            </p:extLst>
          </p:nvPr>
        </p:nvGraphicFramePr>
        <p:xfrm>
          <a:off x="107950" y="1371600"/>
          <a:ext cx="58737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Подзаголовок 4">
            <a:extLst>
              <a:ext uri="{FF2B5EF4-FFF2-40B4-BE49-F238E27FC236}">
                <a16:creationId xmlns:a16="http://schemas.microsoft.com/office/drawing/2014/main" id="{BEB44CFA-C3D4-4D31-AC8D-2DB0ED71B4B3}"/>
              </a:ext>
            </a:extLst>
          </p:cNvPr>
          <p:cNvSpPr txBox="1">
            <a:spLocks/>
          </p:cNvSpPr>
          <p:nvPr/>
        </p:nvSpPr>
        <p:spPr>
          <a:xfrm>
            <a:off x="1409700" y="457200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/>
              <a:t>В условиях пандемии, которая началась в 2019 году, многие компании перешли на удаленный формат работы, что значительно отобразилось на спросе, продажах и в целом возможности приобретения продукции к 2020 году, однако если рассмотреть именно сегмент домашнего офиса, то по сравнению с 2017 годом можно отметить взрывной прирост по уровню популярности среди категории потребителей, которым необходимо было закупиться, чтобы комфортно работать из дома. 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22EA6780-513C-475B-80B1-B68507185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829931"/>
              </p:ext>
            </p:extLst>
          </p:nvPr>
        </p:nvGraphicFramePr>
        <p:xfrm>
          <a:off x="6305549" y="1299093"/>
          <a:ext cx="4962525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8009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272</Words>
  <Application>Microsoft Office PowerPoint</Application>
  <PresentationFormat>Широкоэкранный</PresentationFormat>
  <Paragraphs>28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Выводы</vt:lpstr>
      <vt:lpstr>Выводы по варианту №22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Морозова</dc:creator>
  <cp:lastModifiedBy>Валерия Морозова</cp:lastModifiedBy>
  <cp:revision>6</cp:revision>
  <dcterms:created xsi:type="dcterms:W3CDTF">2025-10-27T23:58:12Z</dcterms:created>
  <dcterms:modified xsi:type="dcterms:W3CDTF">2025-10-28T00:40:48Z</dcterms:modified>
</cp:coreProperties>
</file>