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871" autoAdjust="0"/>
  </p:normalViewPr>
  <p:slideViewPr>
    <p:cSldViewPr snapToGrid="0">
      <p:cViewPr varScale="1">
        <p:scale>
          <a:sx n="65" d="100"/>
          <a:sy n="65" d="100"/>
        </p:scale>
        <p:origin x="9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65221D-AEC0-4CF2-8AFA-356FD523EC92}" type="datetimeFigureOut">
              <a:rPr lang="es-MX" smtClean="0"/>
              <a:t>27/11/2019</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70B63B-89E9-484F-9CED-3B987FAD37CC}" type="slidenum">
              <a:rPr lang="es-MX" smtClean="0"/>
              <a:t>‹Nº›</a:t>
            </a:fld>
            <a:endParaRPr lang="es-MX"/>
          </a:p>
        </p:txBody>
      </p:sp>
    </p:spTree>
    <p:extLst>
      <p:ext uri="{BB962C8B-B14F-4D97-AF65-F5344CB8AC3E}">
        <p14:creationId xmlns:p14="http://schemas.microsoft.com/office/powerpoint/2010/main" val="1691310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E70B63B-89E9-484F-9CED-3B987FAD37CC}" type="slidenum">
              <a:rPr lang="es-MX" smtClean="0"/>
              <a:t>2</a:t>
            </a:fld>
            <a:endParaRPr lang="es-MX"/>
          </a:p>
        </p:txBody>
      </p:sp>
    </p:spTree>
    <p:extLst>
      <p:ext uri="{BB962C8B-B14F-4D97-AF65-F5344CB8AC3E}">
        <p14:creationId xmlns:p14="http://schemas.microsoft.com/office/powerpoint/2010/main" val="2820315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i="0" kern="1200" dirty="0">
                <a:solidFill>
                  <a:schemeClr val="tx1"/>
                </a:solidFill>
                <a:effectLst/>
                <a:latin typeface="+mn-lt"/>
                <a:ea typeface="+mn-ea"/>
                <a:cs typeface="+mn-cs"/>
              </a:rPr>
              <a:t>A diferencia de las matemáticas continuas, que se encargan del estudio de conceptos como la continuidad y el cambio continuo.</a:t>
            </a:r>
          </a:p>
          <a:p>
            <a:r>
              <a:rPr lang="es-MX" sz="1200" b="0" i="0" kern="1200" dirty="0">
                <a:solidFill>
                  <a:schemeClr val="tx1"/>
                </a:solidFill>
                <a:effectLst/>
                <a:latin typeface="+mn-lt"/>
                <a:ea typeface="+mn-ea"/>
                <a:cs typeface="+mn-cs"/>
              </a:rPr>
              <a:t>Es decir, los procesos en matemáticas discretas son contables, como por ejemplo, los números enteros, grafos y sentencias de lógica.</a:t>
            </a:r>
          </a:p>
          <a:p>
            <a:r>
              <a:rPr lang="es-MX" sz="1200" b="0" i="0" kern="1200" dirty="0">
                <a:solidFill>
                  <a:schemeClr val="tx1"/>
                </a:solidFill>
                <a:effectLst/>
                <a:latin typeface="+mn-lt"/>
                <a:ea typeface="+mn-ea"/>
                <a:cs typeface="+mn-cs"/>
              </a:rPr>
              <a:t>Grafos:</a:t>
            </a:r>
            <a:endParaRPr lang="es-MX" dirty="0"/>
          </a:p>
        </p:txBody>
      </p:sp>
      <p:sp>
        <p:nvSpPr>
          <p:cNvPr id="4" name="Marcador de número de diapositiva 3"/>
          <p:cNvSpPr>
            <a:spLocks noGrp="1"/>
          </p:cNvSpPr>
          <p:nvPr>
            <p:ph type="sldNum" sz="quarter" idx="5"/>
          </p:nvPr>
        </p:nvSpPr>
        <p:spPr/>
        <p:txBody>
          <a:bodyPr/>
          <a:lstStyle/>
          <a:p>
            <a:fld id="{5E70B63B-89E9-484F-9CED-3B987FAD37CC}" type="slidenum">
              <a:rPr lang="es-MX" smtClean="0"/>
              <a:t>3</a:t>
            </a:fld>
            <a:endParaRPr lang="es-MX"/>
          </a:p>
        </p:txBody>
      </p:sp>
    </p:spTree>
    <p:extLst>
      <p:ext uri="{BB962C8B-B14F-4D97-AF65-F5344CB8AC3E}">
        <p14:creationId xmlns:p14="http://schemas.microsoft.com/office/powerpoint/2010/main" val="2465838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 y de ahí el concepto de límite y las ideas que de dicho concepto se derivan.</a:t>
            </a:r>
          </a:p>
          <a:p>
            <a:endParaRPr lang="es-MX" dirty="0"/>
          </a:p>
          <a:p>
            <a:r>
              <a:rPr lang="es-MX" sz="1200" b="0" i="0" kern="1200" dirty="0">
                <a:solidFill>
                  <a:schemeClr val="tx1"/>
                </a:solidFill>
                <a:effectLst/>
                <a:latin typeface="+mn-lt"/>
                <a:ea typeface="+mn-ea"/>
                <a:cs typeface="+mn-cs"/>
              </a:rPr>
              <a:t>La matemática discreta surge como una disciplina que unifica diversas áreas tradicionales de las Matemáticas (combinatoria, probabilidad, geometría de polígonos, aritmética, grafos,...), como consecuencia de, entre otras cosas, su interés en la informática y las telecomunicaciones</a:t>
            </a:r>
            <a:endParaRPr lang="es-MX" dirty="0"/>
          </a:p>
        </p:txBody>
      </p:sp>
      <p:sp>
        <p:nvSpPr>
          <p:cNvPr id="4" name="Marcador de número de diapositiva 3"/>
          <p:cNvSpPr>
            <a:spLocks noGrp="1"/>
          </p:cNvSpPr>
          <p:nvPr>
            <p:ph type="sldNum" sz="quarter" idx="5"/>
          </p:nvPr>
        </p:nvSpPr>
        <p:spPr/>
        <p:txBody>
          <a:bodyPr/>
          <a:lstStyle/>
          <a:p>
            <a:fld id="{5E70B63B-89E9-484F-9CED-3B987FAD37CC}" type="slidenum">
              <a:rPr lang="es-MX" smtClean="0"/>
              <a:t>7</a:t>
            </a:fld>
            <a:endParaRPr lang="es-MX"/>
          </a:p>
        </p:txBody>
      </p:sp>
    </p:spTree>
    <p:extLst>
      <p:ext uri="{BB962C8B-B14F-4D97-AF65-F5344CB8AC3E}">
        <p14:creationId xmlns:p14="http://schemas.microsoft.com/office/powerpoint/2010/main" val="3762771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96F2456-3B54-413C-B09D-83D30FF1F57F}" type="datetimeFigureOut">
              <a:rPr lang="es-MX" smtClean="0"/>
              <a:t>27/11/2019</a:t>
            </a:fld>
            <a:endParaRPr lang="es-MX"/>
          </a:p>
        </p:txBody>
      </p:sp>
      <p:sp>
        <p:nvSpPr>
          <p:cNvPr id="5" name="Footer Placeholder 4"/>
          <p:cNvSpPr>
            <a:spLocks noGrp="1"/>
          </p:cNvSpPr>
          <p:nvPr>
            <p:ph type="ftr" sz="quarter" idx="11"/>
          </p:nvPr>
        </p:nvSpPr>
        <p:spPr>
          <a:xfrm>
            <a:off x="2416500" y="329307"/>
            <a:ext cx="4973915" cy="309201"/>
          </a:xfrm>
        </p:spPr>
        <p:txBody>
          <a:bodyPr/>
          <a:lstStyle/>
          <a:p>
            <a:endParaRPr lang="es-MX"/>
          </a:p>
        </p:txBody>
      </p:sp>
      <p:sp>
        <p:nvSpPr>
          <p:cNvPr id="6" name="Slide Number Placeholder 5"/>
          <p:cNvSpPr>
            <a:spLocks noGrp="1"/>
          </p:cNvSpPr>
          <p:nvPr>
            <p:ph type="sldNum" sz="quarter" idx="12"/>
          </p:nvPr>
        </p:nvSpPr>
        <p:spPr>
          <a:xfrm>
            <a:off x="1437664" y="798973"/>
            <a:ext cx="811019" cy="503578"/>
          </a:xfrm>
        </p:spPr>
        <p:txBody>
          <a:bodyPr/>
          <a:lstStyle/>
          <a:p>
            <a:fld id="{75990DF6-9FB0-466B-8ED6-9F8F6F69710C}" type="slidenum">
              <a:rPr lang="es-MX" smtClean="0"/>
              <a:t>‹Nº›</a:t>
            </a:fld>
            <a:endParaRPr lang="es-MX"/>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9342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6F2456-3B54-413C-B09D-83D30FF1F57F}" type="datetimeFigureOut">
              <a:rPr lang="es-MX" smtClean="0"/>
              <a:t>27/11/2019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5990DF6-9FB0-466B-8ED6-9F8F6F69710C}" type="slidenum">
              <a:rPr lang="es-MX" smtClean="0"/>
              <a:t>‹Nº›</a:t>
            </a:fld>
            <a:endParaRPr lang="es-MX"/>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3796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6F2456-3B54-413C-B09D-83D30FF1F57F}" type="datetimeFigureOut">
              <a:rPr lang="es-MX" smtClean="0"/>
              <a:t>27/11/2019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5990DF6-9FB0-466B-8ED6-9F8F6F69710C}" type="slidenum">
              <a:rPr lang="es-MX" smtClean="0"/>
              <a:t>‹Nº›</a:t>
            </a:fld>
            <a:endParaRPr lang="es-MX"/>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406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6F2456-3B54-413C-B09D-83D30FF1F57F}" type="datetimeFigureOut">
              <a:rPr lang="es-MX" smtClean="0"/>
              <a:t>27/11/2019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5990DF6-9FB0-466B-8ED6-9F8F6F69710C}" type="slidenum">
              <a:rPr lang="es-MX" smtClean="0"/>
              <a:t>‹Nº›</a:t>
            </a:fld>
            <a:endParaRPr lang="es-MX"/>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1465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96F2456-3B54-413C-B09D-83D30FF1F57F}" type="datetimeFigureOut">
              <a:rPr lang="es-MX" smtClean="0"/>
              <a:t>27/11/2019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5990DF6-9FB0-466B-8ED6-9F8F6F69710C}" type="slidenum">
              <a:rPr lang="es-MX" smtClean="0"/>
              <a:t>‹Nº›</a:t>
            </a:fld>
            <a:endParaRPr lang="es-MX"/>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3250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96F2456-3B54-413C-B09D-83D30FF1F57F}" type="datetimeFigureOut">
              <a:rPr lang="es-MX" smtClean="0"/>
              <a:t>27/11/2019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5990DF6-9FB0-466B-8ED6-9F8F6F69710C}" type="slidenum">
              <a:rPr lang="es-MX" smtClean="0"/>
              <a:t>‹Nº›</a:t>
            </a:fld>
            <a:endParaRPr lang="es-MX"/>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0683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96F2456-3B54-413C-B09D-83D30FF1F57F}" type="datetimeFigureOut">
              <a:rPr lang="es-MX" smtClean="0"/>
              <a:t>27/11/2019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75990DF6-9FB0-466B-8ED6-9F8F6F69710C}" type="slidenum">
              <a:rPr lang="es-MX" smtClean="0"/>
              <a:t>‹Nº›</a:t>
            </a:fld>
            <a:endParaRPr lang="es-MX"/>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0661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96F2456-3B54-413C-B09D-83D30FF1F57F}" type="datetimeFigureOut">
              <a:rPr lang="es-MX" smtClean="0"/>
              <a:t>27/11/2019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75990DF6-9FB0-466B-8ED6-9F8F6F69710C}" type="slidenum">
              <a:rPr lang="es-MX" smtClean="0"/>
              <a:t>‹Nº›</a:t>
            </a:fld>
            <a:endParaRPr lang="es-MX"/>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4012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6F2456-3B54-413C-B09D-83D30FF1F57F}" type="datetimeFigureOut">
              <a:rPr lang="es-MX" smtClean="0"/>
              <a:t>27/11/2019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75990DF6-9FB0-466B-8ED6-9F8F6F69710C}" type="slidenum">
              <a:rPr lang="es-MX" smtClean="0"/>
              <a:t>‹Nº›</a:t>
            </a:fld>
            <a:endParaRPr lang="es-MX"/>
          </a:p>
        </p:txBody>
      </p:sp>
    </p:spTree>
    <p:extLst>
      <p:ext uri="{BB962C8B-B14F-4D97-AF65-F5344CB8AC3E}">
        <p14:creationId xmlns:p14="http://schemas.microsoft.com/office/powerpoint/2010/main" val="2826306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96F2456-3B54-413C-B09D-83D30FF1F57F}" type="datetimeFigureOut">
              <a:rPr lang="es-MX" smtClean="0"/>
              <a:t>27/11/2019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5990DF6-9FB0-466B-8ED6-9F8F6F69710C}" type="slidenum">
              <a:rPr lang="es-MX" smtClean="0"/>
              <a:t>‹Nº›</a:t>
            </a:fld>
            <a:endParaRPr lang="es-MX"/>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2997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96F2456-3B54-413C-B09D-83D30FF1F57F}" type="datetimeFigureOut">
              <a:rPr lang="es-MX" smtClean="0"/>
              <a:t>27/11/2019</a:t>
            </a:fld>
            <a:endParaRPr lang="es-MX"/>
          </a:p>
        </p:txBody>
      </p:sp>
      <p:sp>
        <p:nvSpPr>
          <p:cNvPr id="6" name="Footer Placeholder 5"/>
          <p:cNvSpPr>
            <a:spLocks noGrp="1"/>
          </p:cNvSpPr>
          <p:nvPr>
            <p:ph type="ftr" sz="quarter" idx="11"/>
          </p:nvPr>
        </p:nvSpPr>
        <p:spPr>
          <a:xfrm>
            <a:off x="1447382" y="318640"/>
            <a:ext cx="5541004" cy="320931"/>
          </a:xfrm>
        </p:spPr>
        <p:txBody>
          <a:bodyPr/>
          <a:lstStyle/>
          <a:p>
            <a:endParaRPr lang="es-MX"/>
          </a:p>
        </p:txBody>
      </p:sp>
      <p:sp>
        <p:nvSpPr>
          <p:cNvPr id="7" name="Slide Number Placeholder 6"/>
          <p:cNvSpPr>
            <a:spLocks noGrp="1"/>
          </p:cNvSpPr>
          <p:nvPr>
            <p:ph type="sldNum" sz="quarter" idx="12"/>
          </p:nvPr>
        </p:nvSpPr>
        <p:spPr/>
        <p:txBody>
          <a:bodyPr/>
          <a:lstStyle/>
          <a:p>
            <a:fld id="{75990DF6-9FB0-466B-8ED6-9F8F6F69710C}" type="slidenum">
              <a:rPr lang="es-MX" smtClean="0"/>
              <a:t>‹Nº›</a:t>
            </a:fld>
            <a:endParaRPr lang="es-MX"/>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6539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96F2456-3B54-413C-B09D-83D30FF1F57F}" type="datetimeFigureOut">
              <a:rPr lang="es-MX" smtClean="0"/>
              <a:t>27/11/2019</a:t>
            </a:fld>
            <a:endParaRPr lang="es-MX"/>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5990DF6-9FB0-466B-8ED6-9F8F6F69710C}" type="slidenum">
              <a:rPr lang="es-MX" smtClean="0"/>
              <a:t>‹Nº›</a:t>
            </a:fld>
            <a:endParaRPr lang="es-MX"/>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24836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s.slideshare.net/JanethJimenez93/matemticas-discretas-teora-de-grafos" TargetMode="External"/><Relationship Id="rId7" Type="http://schemas.openxmlformats.org/officeDocument/2006/relationships/hyperlink" Target="https://conjuntosnumericos.com/conjunto-de-los-numeros-naturales/" TargetMode="External"/><Relationship Id="rId2" Type="http://schemas.openxmlformats.org/officeDocument/2006/relationships/hyperlink" Target="https://matediscretasjoaquin.webnode.es/trabajos/unidad-1-sistemas-de-numeracion-/tarea-1-definicion-propia-de-matematicas-discretas/" TargetMode="External"/><Relationship Id="rId1" Type="http://schemas.openxmlformats.org/officeDocument/2006/relationships/slideLayout" Target="../slideLayouts/slideLayout3.xml"/><Relationship Id="rId6" Type="http://schemas.openxmlformats.org/officeDocument/2006/relationships/hyperlink" Target="https://www.slideshare.net/JosAntonioSandovalAc/matemticas-discretas-unidad-2-conjuntos" TargetMode="External"/><Relationship Id="rId5" Type="http://schemas.openxmlformats.org/officeDocument/2006/relationships/hyperlink" Target="http://matematicasdiscretasuccvillao.blogspot.com/2013/10/sistema-binario.html" TargetMode="External"/><Relationship Id="rId4" Type="http://schemas.openxmlformats.org/officeDocument/2006/relationships/hyperlink" Target="http://inforjamg.blogspot.com/2015/06/algoritmos-computacionale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10B509-AC88-47FE-A4BF-48619C74A8DC}"/>
              </a:ext>
            </a:extLst>
          </p:cNvPr>
          <p:cNvSpPr>
            <a:spLocks noGrp="1"/>
          </p:cNvSpPr>
          <p:nvPr>
            <p:ph type="ctrTitle"/>
          </p:nvPr>
        </p:nvSpPr>
        <p:spPr/>
        <p:txBody>
          <a:bodyPr/>
          <a:lstStyle/>
          <a:p>
            <a:r>
              <a:rPr lang="es-MX" dirty="0"/>
              <a:t>Matemáticas discretas </a:t>
            </a:r>
          </a:p>
        </p:txBody>
      </p:sp>
      <p:sp>
        <p:nvSpPr>
          <p:cNvPr id="3" name="Subtítulo 2">
            <a:extLst>
              <a:ext uri="{FF2B5EF4-FFF2-40B4-BE49-F238E27FC236}">
                <a16:creationId xmlns:a16="http://schemas.microsoft.com/office/drawing/2014/main" id="{0270EB2F-31BB-4296-838D-9D62431BB1EC}"/>
              </a:ext>
            </a:extLst>
          </p:cNvPr>
          <p:cNvSpPr>
            <a:spLocks noGrp="1"/>
          </p:cNvSpPr>
          <p:nvPr>
            <p:ph type="subTitle" idx="1"/>
          </p:nvPr>
        </p:nvSpPr>
        <p:spPr>
          <a:xfrm>
            <a:off x="2417780" y="3531204"/>
            <a:ext cx="8637072" cy="2114222"/>
          </a:xfrm>
        </p:spPr>
        <p:txBody>
          <a:bodyPr>
            <a:normAutofit/>
          </a:bodyPr>
          <a:lstStyle/>
          <a:p>
            <a:r>
              <a:rPr lang="es-MX" dirty="0"/>
              <a:t>Que son? </a:t>
            </a:r>
          </a:p>
          <a:p>
            <a:endParaRPr lang="es-MX" dirty="0"/>
          </a:p>
          <a:p>
            <a:r>
              <a:rPr lang="es-MX" dirty="0"/>
              <a:t>Mtro. Eduardo flores gallegos </a:t>
            </a:r>
          </a:p>
          <a:p>
            <a:r>
              <a:rPr lang="es-MX" dirty="0"/>
              <a:t>VALERIA CAROLINA CAMPOS HERNÁNDEZ    ITIC´S 1</a:t>
            </a:r>
          </a:p>
        </p:txBody>
      </p:sp>
      <p:pic>
        <p:nvPicPr>
          <p:cNvPr id="5" name="Imagen 4">
            <a:extLst>
              <a:ext uri="{FF2B5EF4-FFF2-40B4-BE49-F238E27FC236}">
                <a16:creationId xmlns:a16="http://schemas.microsoft.com/office/drawing/2014/main" id="{09CAE68D-C1C1-4FD1-804F-06E0B3DCA3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919"/>
            <a:ext cx="3029422" cy="1009807"/>
          </a:xfrm>
          <a:prstGeom prst="rect">
            <a:avLst/>
          </a:prstGeom>
        </p:spPr>
      </p:pic>
      <p:pic>
        <p:nvPicPr>
          <p:cNvPr id="7" name="Imagen 6">
            <a:extLst>
              <a:ext uri="{FF2B5EF4-FFF2-40B4-BE49-F238E27FC236}">
                <a16:creationId xmlns:a16="http://schemas.microsoft.com/office/drawing/2014/main" id="{8898A845-57C1-45C2-8FB3-A44A5F9540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9489" y="30133"/>
            <a:ext cx="1990725" cy="1338263"/>
          </a:xfrm>
          <a:prstGeom prst="rect">
            <a:avLst/>
          </a:prstGeom>
        </p:spPr>
      </p:pic>
    </p:spTree>
    <p:extLst>
      <p:ext uri="{BB962C8B-B14F-4D97-AF65-F5344CB8AC3E}">
        <p14:creationId xmlns:p14="http://schemas.microsoft.com/office/powerpoint/2010/main" val="1002632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B3EB20-D530-4972-9878-4E499C9E94CF}"/>
              </a:ext>
            </a:extLst>
          </p:cNvPr>
          <p:cNvSpPr>
            <a:spLocks noGrp="1"/>
          </p:cNvSpPr>
          <p:nvPr>
            <p:ph type="title"/>
          </p:nvPr>
        </p:nvSpPr>
        <p:spPr>
          <a:xfrm>
            <a:off x="1458671" y="867037"/>
            <a:ext cx="9603275" cy="1049235"/>
          </a:xfrm>
        </p:spPr>
        <p:txBody>
          <a:bodyPr>
            <a:normAutofit/>
          </a:bodyPr>
          <a:lstStyle/>
          <a:p>
            <a:r>
              <a:rPr lang="es-MX" sz="1800" dirty="0"/>
              <a:t>Las </a:t>
            </a:r>
            <a:r>
              <a:rPr lang="es-MX" sz="1800" b="1" dirty="0"/>
              <a:t>matemáticas discretas</a:t>
            </a:r>
            <a:r>
              <a:rPr lang="es-MX" sz="1800" dirty="0"/>
              <a:t> son un área de las matemáticas encargadas del estudio </a:t>
            </a:r>
            <a:r>
              <a:rPr lang="es-MX" sz="2200" dirty="0"/>
              <a:t>de los conjuntos discretos: finitos o infinitos numerables.</a:t>
            </a:r>
          </a:p>
        </p:txBody>
      </p:sp>
      <p:pic>
        <p:nvPicPr>
          <p:cNvPr id="10" name="Marcador de contenido 9">
            <a:extLst>
              <a:ext uri="{FF2B5EF4-FFF2-40B4-BE49-F238E27FC236}">
                <a16:creationId xmlns:a16="http://schemas.microsoft.com/office/drawing/2014/main" id="{B0C9F314-24B0-4E22-AEC3-AD1F11987CD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14687" y="2031206"/>
            <a:ext cx="6076950" cy="3419475"/>
          </a:xfrm>
        </p:spPr>
      </p:pic>
    </p:spTree>
    <p:extLst>
      <p:ext uri="{BB962C8B-B14F-4D97-AF65-F5344CB8AC3E}">
        <p14:creationId xmlns:p14="http://schemas.microsoft.com/office/powerpoint/2010/main" val="3563231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CD0F16-7110-4254-A53C-C5A1891739B7}"/>
              </a:ext>
            </a:extLst>
          </p:cNvPr>
          <p:cNvSpPr>
            <a:spLocks noGrp="1"/>
          </p:cNvSpPr>
          <p:nvPr>
            <p:ph type="title"/>
          </p:nvPr>
        </p:nvSpPr>
        <p:spPr/>
        <p:txBody>
          <a:bodyPr>
            <a:normAutofit/>
          </a:bodyPr>
          <a:lstStyle/>
          <a:p>
            <a:r>
              <a:rPr lang="es-MX" sz="2400" dirty="0"/>
              <a:t>las matemáticas discretas estudian estructuras cuyos elementos pueden contarse uno por uno separadamente.</a:t>
            </a:r>
          </a:p>
        </p:txBody>
      </p:sp>
      <p:pic>
        <p:nvPicPr>
          <p:cNvPr id="5" name="Marcador de contenido 4">
            <a:extLst>
              <a:ext uri="{FF2B5EF4-FFF2-40B4-BE49-F238E27FC236}">
                <a16:creationId xmlns:a16="http://schemas.microsoft.com/office/drawing/2014/main" id="{5CB32132-E756-4AC1-9062-0C2F46F4E02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04529" y="1963115"/>
            <a:ext cx="7582941" cy="4265405"/>
          </a:xfrm>
        </p:spPr>
      </p:pic>
    </p:spTree>
    <p:extLst>
      <p:ext uri="{BB962C8B-B14F-4D97-AF65-F5344CB8AC3E}">
        <p14:creationId xmlns:p14="http://schemas.microsoft.com/office/powerpoint/2010/main" val="2248941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2D880F-FB4F-46A1-AD65-1A38B181F68E}"/>
              </a:ext>
            </a:extLst>
          </p:cNvPr>
          <p:cNvSpPr>
            <a:spLocks noGrp="1"/>
          </p:cNvSpPr>
          <p:nvPr>
            <p:ph type="title"/>
          </p:nvPr>
        </p:nvSpPr>
        <p:spPr/>
        <p:txBody>
          <a:bodyPr>
            <a:normAutofit fontScale="90000"/>
          </a:bodyPr>
          <a:lstStyle/>
          <a:p>
            <a:r>
              <a:rPr lang="es-MX" dirty="0"/>
              <a:t> </a:t>
            </a:r>
            <a:r>
              <a:rPr lang="es-MX" sz="2200" dirty="0"/>
              <a:t>los </a:t>
            </a:r>
            <a:r>
              <a:rPr lang="es-MX" sz="2200" b="1" dirty="0"/>
              <a:t>grafos</a:t>
            </a:r>
            <a:r>
              <a:rPr lang="es-MX" sz="2200" dirty="0"/>
              <a:t> estructuras que constan de dos partes, el conjunto de vértices, nodos o puntos; y el conjunto de aristas, líneas o lados que pueden ser orientados o no.</a:t>
            </a:r>
          </a:p>
        </p:txBody>
      </p:sp>
      <p:pic>
        <p:nvPicPr>
          <p:cNvPr id="5" name="Marcador de contenido 4">
            <a:extLst>
              <a:ext uri="{FF2B5EF4-FFF2-40B4-BE49-F238E27FC236}">
                <a16:creationId xmlns:a16="http://schemas.microsoft.com/office/drawing/2014/main" id="{CF3CF67B-617E-46D1-8EE6-F6CB969BF4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2322" y="2000067"/>
            <a:ext cx="8070807" cy="4541410"/>
          </a:xfrm>
        </p:spPr>
      </p:pic>
    </p:spTree>
    <p:extLst>
      <p:ext uri="{BB962C8B-B14F-4D97-AF65-F5344CB8AC3E}">
        <p14:creationId xmlns:p14="http://schemas.microsoft.com/office/powerpoint/2010/main" val="1200169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85A6E8-DA0A-4224-A75F-41691410BD63}"/>
              </a:ext>
            </a:extLst>
          </p:cNvPr>
          <p:cNvSpPr>
            <a:spLocks noGrp="1"/>
          </p:cNvSpPr>
          <p:nvPr>
            <p:ph type="title"/>
          </p:nvPr>
        </p:nvSpPr>
        <p:spPr/>
        <p:txBody>
          <a:bodyPr>
            <a:noAutofit/>
          </a:bodyPr>
          <a:lstStyle/>
          <a:p>
            <a:r>
              <a:rPr lang="es-MX" sz="2400" dirty="0"/>
              <a:t>la matemática discreta es la base de todo lo relacionado con los números naturales o conjuntos numerables.</a:t>
            </a:r>
          </a:p>
        </p:txBody>
      </p:sp>
      <p:pic>
        <p:nvPicPr>
          <p:cNvPr id="6" name="Marcador de contenido 5">
            <a:extLst>
              <a:ext uri="{FF2B5EF4-FFF2-40B4-BE49-F238E27FC236}">
                <a16:creationId xmlns:a16="http://schemas.microsoft.com/office/drawing/2014/main" id="{AF551F54-8309-4A62-8A40-767E07264DA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80160" y="2902563"/>
            <a:ext cx="4228391" cy="2466561"/>
          </a:xfrm>
        </p:spPr>
      </p:pic>
      <p:pic>
        <p:nvPicPr>
          <p:cNvPr id="8" name="Marcador de contenido 7">
            <a:extLst>
              <a:ext uri="{FF2B5EF4-FFF2-40B4-BE49-F238E27FC236}">
                <a16:creationId xmlns:a16="http://schemas.microsoft.com/office/drawing/2014/main" id="{2FD831E9-1E4B-4A5E-BD49-6897493EF74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2635276"/>
            <a:ext cx="5650546" cy="2879259"/>
          </a:xfrm>
        </p:spPr>
      </p:pic>
    </p:spTree>
    <p:extLst>
      <p:ext uri="{BB962C8B-B14F-4D97-AF65-F5344CB8AC3E}">
        <p14:creationId xmlns:p14="http://schemas.microsoft.com/office/powerpoint/2010/main" val="2232024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625A00-0B12-4117-B3B1-A4FBB1EF4C57}"/>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3514BE62-DD08-45EA-9A65-31C5FFACAA56}"/>
              </a:ext>
            </a:extLst>
          </p:cNvPr>
          <p:cNvSpPr>
            <a:spLocks noGrp="1"/>
          </p:cNvSpPr>
          <p:nvPr>
            <p:ph idx="1"/>
          </p:nvPr>
        </p:nvSpPr>
        <p:spPr/>
        <p:txBody>
          <a:bodyPr>
            <a:normAutofit/>
          </a:bodyPr>
          <a:lstStyle/>
          <a:p>
            <a:r>
              <a:rPr lang="es-MX" sz="4400" dirty="0"/>
              <a:t>Son fundamentales para la ciencia de la computación, porque sólo son computables las funciones de conjuntos numerables.</a:t>
            </a:r>
          </a:p>
        </p:txBody>
      </p:sp>
    </p:spTree>
    <p:extLst>
      <p:ext uri="{BB962C8B-B14F-4D97-AF65-F5344CB8AC3E}">
        <p14:creationId xmlns:p14="http://schemas.microsoft.com/office/powerpoint/2010/main" val="722156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3C7132-52AD-4EC0-9F73-6BA02BDE1AD0}"/>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F43D9A34-87DD-40AD-A717-BDBBB74C2E78}"/>
              </a:ext>
            </a:extLst>
          </p:cNvPr>
          <p:cNvSpPr>
            <a:spLocks noGrp="1"/>
          </p:cNvSpPr>
          <p:nvPr>
            <p:ph idx="1"/>
          </p:nvPr>
        </p:nvSpPr>
        <p:spPr/>
        <p:txBody>
          <a:bodyPr>
            <a:normAutofit/>
          </a:bodyPr>
          <a:lstStyle/>
          <a:p>
            <a:r>
              <a:rPr lang="es-MX" sz="3200" dirty="0"/>
              <a:t>Lo discreto es lo finito o lo que, si no es finito, presenta el aspecto de los números naturales, objetos bien separados entre sí; lo continuo es lo no finito, lo infinitesimalmente próximo, como los números reales.</a:t>
            </a:r>
          </a:p>
        </p:txBody>
      </p:sp>
    </p:spTree>
    <p:extLst>
      <p:ext uri="{BB962C8B-B14F-4D97-AF65-F5344CB8AC3E}">
        <p14:creationId xmlns:p14="http://schemas.microsoft.com/office/powerpoint/2010/main" val="2518809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82A179-0098-4485-9051-79D282779E70}"/>
              </a:ext>
            </a:extLst>
          </p:cNvPr>
          <p:cNvSpPr>
            <a:spLocks noGrp="1"/>
          </p:cNvSpPr>
          <p:nvPr>
            <p:ph type="title"/>
          </p:nvPr>
        </p:nvSpPr>
        <p:spPr>
          <a:xfrm>
            <a:off x="1451578" y="129270"/>
            <a:ext cx="9603275" cy="1049235"/>
          </a:xfrm>
        </p:spPr>
        <p:txBody>
          <a:bodyPr>
            <a:noAutofit/>
          </a:bodyPr>
          <a:lstStyle/>
          <a:p>
            <a:r>
              <a:rPr lang="es-MX" sz="2000" dirty="0"/>
              <a:t>la información se manipula y almacena en los ordenadores en forma discreta (palabras formadas por ceros y unos), se necesita contar objetos (unidades de memorias, unidades de tiempo), se precisa </a:t>
            </a:r>
            <a:r>
              <a:rPr lang="es-MX" sz="2000" u="sng" dirty="0"/>
              <a:t>estudiar</a:t>
            </a:r>
            <a:r>
              <a:rPr lang="es-MX" sz="2000" dirty="0"/>
              <a:t> relaciones entre conjuntos finitos (búsquedas en bases de datos), es necesario analizar procesos que incluyan un número finito de pasos (algoritmos).</a:t>
            </a:r>
            <a:br>
              <a:rPr lang="es-MX" sz="2000" dirty="0"/>
            </a:br>
            <a:endParaRPr lang="es-MX" sz="2000" dirty="0"/>
          </a:p>
        </p:txBody>
      </p:sp>
      <p:pic>
        <p:nvPicPr>
          <p:cNvPr id="5" name="Marcador de contenido 4">
            <a:extLst>
              <a:ext uri="{FF2B5EF4-FFF2-40B4-BE49-F238E27FC236}">
                <a16:creationId xmlns:a16="http://schemas.microsoft.com/office/drawing/2014/main" id="{CB7482EA-AD23-4650-9513-C38A159844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2863" y="2052637"/>
            <a:ext cx="2918313" cy="3537710"/>
          </a:xfrm>
        </p:spPr>
      </p:pic>
      <p:pic>
        <p:nvPicPr>
          <p:cNvPr id="7" name="Imagen 6">
            <a:extLst>
              <a:ext uri="{FF2B5EF4-FFF2-40B4-BE49-F238E27FC236}">
                <a16:creationId xmlns:a16="http://schemas.microsoft.com/office/drawing/2014/main" id="{72210723-A1F6-4805-BCF6-C554919D21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4733" y="2151111"/>
            <a:ext cx="5704404" cy="3537710"/>
          </a:xfrm>
          <a:prstGeom prst="rect">
            <a:avLst/>
          </a:prstGeom>
        </p:spPr>
      </p:pic>
    </p:spTree>
    <p:extLst>
      <p:ext uri="{BB962C8B-B14F-4D97-AF65-F5344CB8AC3E}">
        <p14:creationId xmlns:p14="http://schemas.microsoft.com/office/powerpoint/2010/main" val="811758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2CA448-8752-4CDE-95D7-367C57FA83A2}"/>
              </a:ext>
            </a:extLst>
          </p:cNvPr>
          <p:cNvSpPr>
            <a:spLocks noGrp="1"/>
          </p:cNvSpPr>
          <p:nvPr>
            <p:ph type="title"/>
          </p:nvPr>
        </p:nvSpPr>
        <p:spPr>
          <a:xfrm>
            <a:off x="1412036" y="3429000"/>
            <a:ext cx="8643154" cy="1887950"/>
          </a:xfrm>
        </p:spPr>
        <p:txBody>
          <a:bodyPr>
            <a:normAutofit fontScale="90000"/>
          </a:bodyPr>
          <a:lstStyle/>
          <a:p>
            <a:r>
              <a:rPr lang="es-MX" sz="2000" dirty="0">
                <a:solidFill>
                  <a:schemeClr val="accent4">
                    <a:lumMod val="75000"/>
                  </a:schemeClr>
                </a:solidFill>
                <a:hlinkClick r:id="rId2">
                  <a:extLst>
                    <a:ext uri="{A12FA001-AC4F-418D-AE19-62706E023703}">
                      <ahyp:hlinkClr xmlns:ahyp="http://schemas.microsoft.com/office/drawing/2018/hyperlinkcolor" val="tx"/>
                    </a:ext>
                  </a:extLst>
                </a:hlinkClick>
              </a:rPr>
              <a:t>https://matediscretasjoaquin.webnode.es/trabajos/unidad-1-sistemas-de-numeracion-/tarea-1-definicion-propia-de-matematicas-discretas/</a:t>
            </a:r>
            <a:br>
              <a:rPr lang="es-MX" sz="2000" dirty="0">
                <a:solidFill>
                  <a:schemeClr val="accent4">
                    <a:lumMod val="75000"/>
                  </a:schemeClr>
                </a:solidFill>
              </a:rPr>
            </a:br>
            <a:br>
              <a:rPr lang="es-MX" sz="2000" dirty="0">
                <a:solidFill>
                  <a:schemeClr val="accent4">
                    <a:lumMod val="75000"/>
                  </a:schemeClr>
                </a:solidFill>
              </a:rPr>
            </a:br>
            <a:r>
              <a:rPr lang="es-MX" sz="2000" dirty="0">
                <a:solidFill>
                  <a:schemeClr val="accent4">
                    <a:lumMod val="75000"/>
                  </a:schemeClr>
                </a:solidFill>
                <a:hlinkClick r:id="rId3">
                  <a:extLst>
                    <a:ext uri="{A12FA001-AC4F-418D-AE19-62706E023703}">
                      <ahyp:hlinkClr xmlns:ahyp="http://schemas.microsoft.com/office/drawing/2018/hyperlinkcolor" val="tx"/>
                    </a:ext>
                  </a:extLst>
                </a:hlinkClick>
              </a:rPr>
              <a:t>https://es.slideshare.net › </a:t>
            </a:r>
            <a:r>
              <a:rPr lang="es-MX" sz="2000" dirty="0" err="1">
                <a:solidFill>
                  <a:schemeClr val="accent4">
                    <a:lumMod val="75000"/>
                  </a:schemeClr>
                </a:solidFill>
                <a:hlinkClick r:id="rId3">
                  <a:extLst>
                    <a:ext uri="{A12FA001-AC4F-418D-AE19-62706E023703}">
                      <ahyp:hlinkClr xmlns:ahyp="http://schemas.microsoft.com/office/drawing/2018/hyperlinkcolor" val="tx"/>
                    </a:ext>
                  </a:extLst>
                </a:hlinkClick>
              </a:rPr>
              <a:t>matemticas</a:t>
            </a:r>
            <a:r>
              <a:rPr lang="es-MX" sz="2000" dirty="0">
                <a:solidFill>
                  <a:schemeClr val="accent4">
                    <a:lumMod val="75000"/>
                  </a:schemeClr>
                </a:solidFill>
                <a:hlinkClick r:id="rId3">
                  <a:extLst>
                    <a:ext uri="{A12FA001-AC4F-418D-AE19-62706E023703}">
                      <ahyp:hlinkClr xmlns:ahyp="http://schemas.microsoft.com/office/drawing/2018/hyperlinkcolor" val="tx"/>
                    </a:ext>
                  </a:extLst>
                </a:hlinkClick>
              </a:rPr>
              <a:t>-discretas-</a:t>
            </a:r>
            <a:r>
              <a:rPr lang="es-MX" sz="2000" dirty="0" err="1">
                <a:solidFill>
                  <a:schemeClr val="accent4">
                    <a:lumMod val="75000"/>
                  </a:schemeClr>
                </a:solidFill>
                <a:hlinkClick r:id="rId3">
                  <a:extLst>
                    <a:ext uri="{A12FA001-AC4F-418D-AE19-62706E023703}">
                      <ahyp:hlinkClr xmlns:ahyp="http://schemas.microsoft.com/office/drawing/2018/hyperlinkcolor" val="tx"/>
                    </a:ext>
                  </a:extLst>
                </a:hlinkClick>
              </a:rPr>
              <a:t>teora</a:t>
            </a:r>
            <a:r>
              <a:rPr lang="es-MX" sz="2000" dirty="0">
                <a:solidFill>
                  <a:schemeClr val="accent4">
                    <a:lumMod val="75000"/>
                  </a:schemeClr>
                </a:solidFill>
                <a:hlinkClick r:id="rId3">
                  <a:extLst>
                    <a:ext uri="{A12FA001-AC4F-418D-AE19-62706E023703}">
                      <ahyp:hlinkClr xmlns:ahyp="http://schemas.microsoft.com/office/drawing/2018/hyperlinkcolor" val="tx"/>
                    </a:ext>
                  </a:extLst>
                </a:hlinkClick>
              </a:rPr>
              <a:t>-</a:t>
            </a:r>
            <a:r>
              <a:rPr lang="es-MX" sz="2000" dirty="0" err="1">
                <a:solidFill>
                  <a:schemeClr val="accent4">
                    <a:lumMod val="75000"/>
                  </a:schemeClr>
                </a:solidFill>
                <a:hlinkClick r:id="rId3">
                  <a:extLst>
                    <a:ext uri="{A12FA001-AC4F-418D-AE19-62706E023703}">
                      <ahyp:hlinkClr xmlns:ahyp="http://schemas.microsoft.com/office/drawing/2018/hyperlinkcolor" val="tx"/>
                    </a:ext>
                  </a:extLst>
                </a:hlinkClick>
              </a:rPr>
              <a:t>de-grafos</a:t>
            </a:r>
            <a:br>
              <a:rPr lang="es-MX" sz="2000" dirty="0"/>
            </a:br>
            <a:br>
              <a:rPr lang="es-MX" sz="2000" dirty="0"/>
            </a:br>
            <a:r>
              <a:rPr lang="es-MX" sz="2000" dirty="0">
                <a:hlinkClick r:id="rId4">
                  <a:extLst>
                    <a:ext uri="{A12FA001-AC4F-418D-AE19-62706E023703}">
                      <ahyp:hlinkClr xmlns:ahyp="http://schemas.microsoft.com/office/drawing/2018/hyperlinkcolor" val="tx"/>
                    </a:ext>
                  </a:extLst>
                </a:hlinkClick>
              </a:rPr>
              <a:t>http://inforjamg.blogspot.com/2015/06/algoritmos-computacionales.html</a:t>
            </a:r>
            <a:br>
              <a:rPr lang="es-MX" sz="2000" dirty="0"/>
            </a:br>
            <a:br>
              <a:rPr lang="es-MX" sz="2000" dirty="0"/>
            </a:br>
            <a:r>
              <a:rPr lang="es-MX" sz="2000" dirty="0">
                <a:hlinkClick r:id="rId5">
                  <a:extLst>
                    <a:ext uri="{A12FA001-AC4F-418D-AE19-62706E023703}">
                      <ahyp:hlinkClr xmlns:ahyp="http://schemas.microsoft.com/office/drawing/2018/hyperlinkcolor" val="tx"/>
                    </a:ext>
                  </a:extLst>
                </a:hlinkClick>
              </a:rPr>
              <a:t>http://matematicasdiscretasuccvillao.blogspot.com/2013/10/sistema-binario.html</a:t>
            </a:r>
            <a:br>
              <a:rPr lang="es-MX" dirty="0"/>
            </a:br>
            <a:br>
              <a:rPr lang="es-MX" dirty="0"/>
            </a:br>
            <a:r>
              <a:rPr lang="es-MX" sz="2000" dirty="0">
                <a:hlinkClick r:id="rId6">
                  <a:extLst>
                    <a:ext uri="{A12FA001-AC4F-418D-AE19-62706E023703}">
                      <ahyp:hlinkClr xmlns:ahyp="http://schemas.microsoft.com/office/drawing/2018/hyperlinkcolor" val="tx"/>
                    </a:ext>
                  </a:extLst>
                </a:hlinkClick>
              </a:rPr>
              <a:t>https://www.slideshare.net/JosAntonioSandovalAc/matemticas-discretas-unidad-2-conjuntos</a:t>
            </a:r>
            <a:br>
              <a:rPr lang="es-MX" sz="2000" dirty="0"/>
            </a:br>
            <a:br>
              <a:rPr lang="es-MX" sz="2000" dirty="0"/>
            </a:br>
            <a:r>
              <a:rPr lang="es-MX" sz="2000" dirty="0">
                <a:hlinkClick r:id="rId7">
                  <a:extLst>
                    <a:ext uri="{A12FA001-AC4F-418D-AE19-62706E023703}">
                      <ahyp:hlinkClr xmlns:ahyp="http://schemas.microsoft.com/office/drawing/2018/hyperlinkcolor" val="tx"/>
                    </a:ext>
                  </a:extLst>
                </a:hlinkClick>
              </a:rPr>
              <a:t>https://conjuntosnumericos.com/conjunto-de-los-numeros-naturales/</a:t>
            </a:r>
            <a:endParaRPr lang="es-MX" sz="2000" dirty="0"/>
          </a:p>
        </p:txBody>
      </p:sp>
    </p:spTree>
    <p:extLst>
      <p:ext uri="{BB962C8B-B14F-4D97-AF65-F5344CB8AC3E}">
        <p14:creationId xmlns:p14="http://schemas.microsoft.com/office/powerpoint/2010/main" val="2385031504"/>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TM10001114[[fn=Galería]]</Template>
  <TotalTime>54</TotalTime>
  <Words>424</Words>
  <Application>Microsoft Office PowerPoint</Application>
  <PresentationFormat>Panorámica</PresentationFormat>
  <Paragraphs>22</Paragraphs>
  <Slides>9</Slides>
  <Notes>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Gill Sans MT</vt:lpstr>
      <vt:lpstr>Galería</vt:lpstr>
      <vt:lpstr>Matemáticas discretas </vt:lpstr>
      <vt:lpstr>Las matemáticas discretas son un área de las matemáticas encargadas del estudio de los conjuntos discretos: finitos o infinitos numerables.</vt:lpstr>
      <vt:lpstr>las matemáticas discretas estudian estructuras cuyos elementos pueden contarse uno por uno separadamente.</vt:lpstr>
      <vt:lpstr> los grafos estructuras que constan de dos partes, el conjunto de vértices, nodos o puntos; y el conjunto de aristas, líneas o lados que pueden ser orientados o no.</vt:lpstr>
      <vt:lpstr>la matemática discreta es la base de todo lo relacionado con los números naturales o conjuntos numerables.</vt:lpstr>
      <vt:lpstr>Presentación de PowerPoint</vt:lpstr>
      <vt:lpstr>Presentación de PowerPoint</vt:lpstr>
      <vt:lpstr>la información se manipula y almacena en los ordenadores en forma discreta (palabras formadas por ceros y unos), se necesita contar objetos (unidades de memorias, unidades de tiempo), se precisa estudiar relaciones entre conjuntos finitos (búsquedas en bases de datos), es necesario analizar procesos que incluyan un número finito de pasos (algoritmos). </vt:lpstr>
      <vt:lpstr>https://matediscretasjoaquin.webnode.es/trabajos/unidad-1-sistemas-de-numeracion-/tarea-1-definicion-propia-de-matematicas-discretas/  https://es.slideshare.net › matemticas-discretas-teora-de-grafos  http://inforjamg.blogspot.com/2015/06/algoritmos-computacionales.html  http://matematicasdiscretasuccvillao.blogspot.com/2013/10/sistema-binario.html  https://www.slideshare.net/JosAntonioSandovalAc/matemticas-discretas-unidad-2-conjuntos  https://conjuntosnumericos.com/conjunto-de-los-numeros-naturales/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Matemáticas discretas</dc:title>
  <dc:creator>Valeria Hernández</dc:creator>
  <cp:lastModifiedBy>Valeria Hernández</cp:lastModifiedBy>
  <cp:revision>7</cp:revision>
  <dcterms:created xsi:type="dcterms:W3CDTF">2019-11-27T17:13:00Z</dcterms:created>
  <dcterms:modified xsi:type="dcterms:W3CDTF">2019-11-27T18:08:20Z</dcterms:modified>
</cp:coreProperties>
</file>