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15105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58504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51379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95696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2/7/2024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1797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05265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7021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409763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01636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74885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50829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2/7/2024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34716612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3">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15">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1">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17">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23">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BD678A0C-F2BC-5925-A509-6E9B36893502}"/>
              </a:ext>
            </a:extLst>
          </p:cNvPr>
          <p:cNvSpPr>
            <a:spLocks noGrp="1"/>
          </p:cNvSpPr>
          <p:nvPr>
            <p:ph type="ctrTitle"/>
          </p:nvPr>
        </p:nvSpPr>
        <p:spPr>
          <a:xfrm>
            <a:off x="540000" y="540000"/>
            <a:ext cx="4500561" cy="4259814"/>
          </a:xfrm>
        </p:spPr>
        <p:txBody>
          <a:bodyPr>
            <a:normAutofit/>
          </a:bodyPr>
          <a:lstStyle/>
          <a:p>
            <a:r>
              <a:rPr lang="es-ES" sz="7500">
                <a:ln w="22225">
                  <a:solidFill>
                    <a:schemeClr val="tx1"/>
                  </a:solidFill>
                  <a:miter lim="800000"/>
                </a:ln>
              </a:rPr>
              <a:t>Integridad de bases de datos</a:t>
            </a:r>
            <a:endParaRPr lang="es-MX" sz="7500">
              <a:ln w="22225">
                <a:solidFill>
                  <a:schemeClr val="tx1"/>
                </a:solidFill>
                <a:miter lim="800000"/>
              </a:ln>
            </a:endParaRPr>
          </a:p>
        </p:txBody>
      </p:sp>
      <p:sp>
        <p:nvSpPr>
          <p:cNvPr id="3" name="Subtítulo 2">
            <a:extLst>
              <a:ext uri="{FF2B5EF4-FFF2-40B4-BE49-F238E27FC236}">
                <a16:creationId xmlns:a16="http://schemas.microsoft.com/office/drawing/2014/main" id="{C0D38569-01B2-B035-47E4-9A53308AA301}"/>
              </a:ext>
            </a:extLst>
          </p:cNvPr>
          <p:cNvSpPr>
            <a:spLocks noGrp="1"/>
          </p:cNvSpPr>
          <p:nvPr>
            <p:ph type="subTitle" idx="1"/>
          </p:nvPr>
        </p:nvSpPr>
        <p:spPr>
          <a:xfrm>
            <a:off x="540000" y="4988476"/>
            <a:ext cx="4500561" cy="1320249"/>
          </a:xfrm>
        </p:spPr>
        <p:txBody>
          <a:bodyPr>
            <a:normAutofit/>
          </a:bodyPr>
          <a:lstStyle/>
          <a:p>
            <a:r>
              <a:rPr lang="es-MX"/>
              <a:t>Docente: Oscar Lenin Espinoza Alvarez</a:t>
            </a:r>
          </a:p>
        </p:txBody>
      </p:sp>
      <p:pic>
        <p:nvPicPr>
          <p:cNvPr id="5" name="Imagen 4" descr="En blanco y negro&#10;&#10;Descripción generada automáticamente con confianza baja">
            <a:extLst>
              <a:ext uri="{FF2B5EF4-FFF2-40B4-BE49-F238E27FC236}">
                <a16:creationId xmlns:a16="http://schemas.microsoft.com/office/drawing/2014/main" id="{1E718838-A6EC-62BF-B99F-7FEAD7638FCC}"/>
              </a:ext>
            </a:extLst>
          </p:cNvPr>
          <p:cNvPicPr>
            <a:picLocks noChangeAspect="1"/>
          </p:cNvPicPr>
          <p:nvPr/>
        </p:nvPicPr>
        <p:blipFill rotWithShape="1">
          <a:blip r:embed="rId2"/>
          <a:srcRect l="1076" r="4952"/>
          <a:stretch/>
        </p:blipFill>
        <p:spPr>
          <a:xfrm>
            <a:off x="5747424" y="10"/>
            <a:ext cx="6444576" cy="6857990"/>
          </a:xfrm>
          <a:prstGeom prst="rect">
            <a:avLst/>
          </a:prstGeom>
        </p:spPr>
      </p:pic>
    </p:spTree>
    <p:extLst>
      <p:ext uri="{BB962C8B-B14F-4D97-AF65-F5344CB8AC3E}">
        <p14:creationId xmlns:p14="http://schemas.microsoft.com/office/powerpoint/2010/main" val="64181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8BE6F831-CE49-4FB9-7C23-EA685C257E86}"/>
              </a:ext>
            </a:extLst>
          </p:cNvPr>
          <p:cNvSpPr>
            <a:spLocks noGrp="1"/>
          </p:cNvSpPr>
          <p:nvPr>
            <p:ph type="title"/>
          </p:nvPr>
        </p:nvSpPr>
        <p:spPr>
          <a:xfrm>
            <a:off x="7086315" y="545126"/>
            <a:ext cx="4554821" cy="2186096"/>
          </a:xfrm>
        </p:spPr>
        <p:txBody>
          <a:bodyPr anchor="t">
            <a:normAutofit/>
          </a:bodyPr>
          <a:lstStyle/>
          <a:p>
            <a:r>
              <a:rPr lang="es-ES" sz="4700"/>
              <a:t>Tipos de integridad de datos</a:t>
            </a:r>
            <a:endParaRPr lang="es-MX" sz="4700"/>
          </a:p>
        </p:txBody>
      </p:sp>
      <p:pic>
        <p:nvPicPr>
          <p:cNvPr id="5" name="Imagen 4" descr="Un letrero de color negro&#10;&#10;Descripción generada automáticamente con confianza baja">
            <a:extLst>
              <a:ext uri="{FF2B5EF4-FFF2-40B4-BE49-F238E27FC236}">
                <a16:creationId xmlns:a16="http://schemas.microsoft.com/office/drawing/2014/main" id="{E7F304A1-E32F-3349-DF62-712B8F132C85}"/>
              </a:ext>
            </a:extLst>
          </p:cNvPr>
          <p:cNvPicPr>
            <a:picLocks noChangeAspect="1"/>
          </p:cNvPicPr>
          <p:nvPr/>
        </p:nvPicPr>
        <p:blipFill>
          <a:blip r:embed="rId2"/>
          <a:stretch>
            <a:fillRect/>
          </a:stretch>
        </p:blipFill>
        <p:spPr>
          <a:xfrm>
            <a:off x="680494" y="540000"/>
            <a:ext cx="5768725" cy="5768725"/>
          </a:xfrm>
          <a:prstGeom prst="rect">
            <a:avLst/>
          </a:prstGeom>
        </p:spPr>
      </p:pic>
      <p:sp>
        <p:nvSpPr>
          <p:cNvPr id="3" name="Marcador de contenido 2">
            <a:extLst>
              <a:ext uri="{FF2B5EF4-FFF2-40B4-BE49-F238E27FC236}">
                <a16:creationId xmlns:a16="http://schemas.microsoft.com/office/drawing/2014/main" id="{115E1060-78C9-2E2B-9822-5C25C82B479B}"/>
              </a:ext>
            </a:extLst>
          </p:cNvPr>
          <p:cNvSpPr>
            <a:spLocks noGrp="1"/>
          </p:cNvSpPr>
          <p:nvPr>
            <p:ph idx="1"/>
          </p:nvPr>
        </p:nvSpPr>
        <p:spPr>
          <a:xfrm>
            <a:off x="7104063" y="2947121"/>
            <a:ext cx="4537073" cy="3361604"/>
          </a:xfrm>
        </p:spPr>
        <p:txBody>
          <a:bodyPr anchor="t">
            <a:normAutofit/>
          </a:bodyPr>
          <a:lstStyle/>
          <a:p>
            <a:pPr>
              <a:lnSpc>
                <a:spcPct val="115000"/>
              </a:lnSpc>
            </a:pPr>
            <a:r>
              <a:rPr lang="es-ES" dirty="0"/>
              <a:t>En el mundo de la base de datos, la integridad de los datos a menudo se coloca en los siguientes tipos:</a:t>
            </a:r>
            <a:endParaRPr lang="es-ES"/>
          </a:p>
          <a:p>
            <a:pPr>
              <a:lnSpc>
                <a:spcPct val="115000"/>
              </a:lnSpc>
            </a:pPr>
            <a:endParaRPr lang="es-ES"/>
          </a:p>
          <a:p>
            <a:pPr lvl="1">
              <a:lnSpc>
                <a:spcPct val="115000"/>
              </a:lnSpc>
            </a:pPr>
            <a:r>
              <a:rPr lang="es-ES" dirty="0"/>
              <a:t>Integridad de la entidad</a:t>
            </a:r>
            <a:endParaRPr lang="es-ES"/>
          </a:p>
          <a:p>
            <a:pPr lvl="1">
              <a:lnSpc>
                <a:spcPct val="115000"/>
              </a:lnSpc>
            </a:pPr>
            <a:r>
              <a:rPr lang="es-ES" dirty="0"/>
              <a:t>Integridad referencial</a:t>
            </a:r>
            <a:endParaRPr lang="es-ES"/>
          </a:p>
          <a:p>
            <a:pPr lvl="1">
              <a:lnSpc>
                <a:spcPct val="115000"/>
              </a:lnSpc>
            </a:pPr>
            <a:r>
              <a:rPr lang="es-ES" dirty="0"/>
              <a:t>Integridad de dominio</a:t>
            </a:r>
            <a:endParaRPr lang="es-ES"/>
          </a:p>
          <a:p>
            <a:pPr lvl="1">
              <a:lnSpc>
                <a:spcPct val="115000"/>
              </a:lnSpc>
            </a:pPr>
            <a:r>
              <a:rPr lang="es-ES" dirty="0"/>
              <a:t>Integridad definida por el usuario</a:t>
            </a:r>
            <a:endParaRPr lang="es-MX"/>
          </a:p>
        </p:txBody>
      </p:sp>
    </p:spTree>
    <p:extLst>
      <p:ext uri="{BB962C8B-B14F-4D97-AF65-F5344CB8AC3E}">
        <p14:creationId xmlns:p14="http://schemas.microsoft.com/office/powerpoint/2010/main" val="301073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80" name="Rectangle 307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Oval 308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Oval 308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3" name="Group 308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088" name="Rectangle 308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4" name="Group 308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086" name="Rectangle 308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1" name="Rectangle 309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91A65BC5-43F9-5F32-0392-1229C3D0AF1F}"/>
              </a:ext>
            </a:extLst>
          </p:cNvPr>
          <p:cNvSpPr>
            <a:spLocks noGrp="1"/>
          </p:cNvSpPr>
          <p:nvPr>
            <p:ph type="title"/>
          </p:nvPr>
        </p:nvSpPr>
        <p:spPr>
          <a:xfrm>
            <a:off x="7086315" y="540000"/>
            <a:ext cx="4554821" cy="2186096"/>
          </a:xfrm>
        </p:spPr>
        <p:txBody>
          <a:bodyPr anchor="b">
            <a:normAutofit/>
          </a:bodyPr>
          <a:lstStyle/>
          <a:p>
            <a:r>
              <a:rPr lang="es-MX" dirty="0"/>
              <a:t>Integridad referencial</a:t>
            </a:r>
          </a:p>
        </p:txBody>
      </p:sp>
      <p:pic>
        <p:nvPicPr>
          <p:cNvPr id="3074" name="Picture 2" descr="Crear Llaves Primarias y Foráneas en SQL SERVER 🥇">
            <a:extLst>
              <a:ext uri="{FF2B5EF4-FFF2-40B4-BE49-F238E27FC236}">
                <a16:creationId xmlns:a16="http://schemas.microsoft.com/office/drawing/2014/main" id="{E15AF428-B35D-805D-A2F4-3E02D0420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0" r="13848" b="-2"/>
          <a:stretch/>
        </p:blipFill>
        <p:spPr bwMode="auto">
          <a:xfrm>
            <a:off x="20" y="10"/>
            <a:ext cx="6444556"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1D95D85-9EF5-1EC3-CB47-C2B467941740}"/>
              </a:ext>
            </a:extLst>
          </p:cNvPr>
          <p:cNvSpPr>
            <a:spLocks noGrp="1"/>
          </p:cNvSpPr>
          <p:nvPr>
            <p:ph idx="1"/>
          </p:nvPr>
        </p:nvSpPr>
        <p:spPr>
          <a:xfrm>
            <a:off x="7104063" y="2947121"/>
            <a:ext cx="4537073" cy="3361604"/>
          </a:xfrm>
        </p:spPr>
        <p:txBody>
          <a:bodyPr anchor="t">
            <a:normAutofit/>
          </a:bodyPr>
          <a:lstStyle/>
          <a:p>
            <a:pPr>
              <a:lnSpc>
                <a:spcPct val="115000"/>
              </a:lnSpc>
            </a:pPr>
            <a:r>
              <a:rPr lang="es-ES" sz="1500"/>
              <a:t>La integridad referencial se refiere a las relaciones. Cuando dos o más tablas tienen una relación, debemos asegurarnos de que el valor de la clave externa coincida con el valor de la clave primaria en todo momento.</a:t>
            </a:r>
          </a:p>
          <a:p>
            <a:pPr>
              <a:lnSpc>
                <a:spcPct val="115000"/>
              </a:lnSpc>
            </a:pPr>
            <a:r>
              <a:rPr lang="es-ES" sz="1500"/>
              <a:t>No queremos tener una situación en la que un valor de clave externa no tenga un valor de clave primaria en la tabla con la que está relacionada. Esto daría como resultado un registro huérfano.</a:t>
            </a:r>
            <a:endParaRPr lang="es-MX" sz="1500"/>
          </a:p>
        </p:txBody>
      </p:sp>
    </p:spTree>
    <p:extLst>
      <p:ext uri="{BB962C8B-B14F-4D97-AF65-F5344CB8AC3E}">
        <p14:creationId xmlns:p14="http://schemas.microsoft.com/office/powerpoint/2010/main" val="396374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B057160-1820-447E-C634-D9A0D4DD9F19}"/>
              </a:ext>
            </a:extLst>
          </p:cNvPr>
          <p:cNvSpPr>
            <a:spLocks noGrp="1"/>
          </p:cNvSpPr>
          <p:nvPr>
            <p:ph type="title"/>
          </p:nvPr>
        </p:nvSpPr>
        <p:spPr>
          <a:xfrm>
            <a:off x="540000" y="540000"/>
            <a:ext cx="4500561" cy="2181946"/>
          </a:xfrm>
        </p:spPr>
        <p:txBody>
          <a:bodyPr anchor="t">
            <a:normAutofit/>
          </a:bodyPr>
          <a:lstStyle/>
          <a:p>
            <a:r>
              <a:rPr lang="es-MX" dirty="0"/>
              <a:t>Integridad del dominio</a:t>
            </a:r>
          </a:p>
        </p:txBody>
      </p:sp>
      <p:sp>
        <p:nvSpPr>
          <p:cNvPr id="3" name="Marcador de contenido 2">
            <a:extLst>
              <a:ext uri="{FF2B5EF4-FFF2-40B4-BE49-F238E27FC236}">
                <a16:creationId xmlns:a16="http://schemas.microsoft.com/office/drawing/2014/main" id="{C8CE7F82-FAE2-1C41-8F02-95B1F48DE0CD}"/>
              </a:ext>
            </a:extLst>
          </p:cNvPr>
          <p:cNvSpPr>
            <a:spLocks noGrp="1"/>
          </p:cNvSpPr>
          <p:nvPr>
            <p:ph idx="1"/>
          </p:nvPr>
        </p:nvSpPr>
        <p:spPr>
          <a:xfrm>
            <a:off x="550863" y="2947121"/>
            <a:ext cx="4500562" cy="3361604"/>
          </a:xfrm>
        </p:spPr>
        <p:txBody>
          <a:bodyPr anchor="t">
            <a:normAutofit/>
          </a:bodyPr>
          <a:lstStyle/>
          <a:p>
            <a:pPr>
              <a:lnSpc>
                <a:spcPct val="115000"/>
              </a:lnSpc>
            </a:pPr>
            <a:r>
              <a:rPr lang="es-ES" sz="1500"/>
              <a:t>La integridad del dominio se refiere a la validez de las entradas para una columna determinada.</a:t>
            </a:r>
          </a:p>
          <a:p>
            <a:pPr>
              <a:lnSpc>
                <a:spcPct val="115000"/>
              </a:lnSpc>
            </a:pPr>
            <a:r>
              <a:rPr lang="es-ES" sz="1500"/>
              <a:t>Seleccionar el tipo de datos apropiado para una columna es el primer paso para mantener la integridad del dominio.</a:t>
            </a:r>
          </a:p>
          <a:p>
            <a:pPr>
              <a:lnSpc>
                <a:spcPct val="115000"/>
              </a:lnSpc>
            </a:pPr>
            <a:r>
              <a:rPr lang="es-ES" sz="1500"/>
              <a:t>Otros pasos podrían incluir la configuración de restricciones y reglas apropiadas para definir el formato de datos o restringir el rango de valores posibles de entrada.</a:t>
            </a:r>
            <a:endParaRPr lang="es-MX" sz="1500"/>
          </a:p>
        </p:txBody>
      </p:sp>
      <p:pic>
        <p:nvPicPr>
          <p:cNvPr id="5" name="Imagen 4">
            <a:extLst>
              <a:ext uri="{FF2B5EF4-FFF2-40B4-BE49-F238E27FC236}">
                <a16:creationId xmlns:a16="http://schemas.microsoft.com/office/drawing/2014/main" id="{0192DDD2-E2FA-DBB2-8241-5D0300E275D7}"/>
              </a:ext>
            </a:extLst>
          </p:cNvPr>
          <p:cNvPicPr>
            <a:picLocks noChangeAspect="1"/>
          </p:cNvPicPr>
          <p:nvPr/>
        </p:nvPicPr>
        <p:blipFill>
          <a:blip r:embed="rId2"/>
          <a:stretch>
            <a:fillRect/>
          </a:stretch>
        </p:blipFill>
        <p:spPr>
          <a:xfrm>
            <a:off x="6525000" y="1629000"/>
            <a:ext cx="3600000" cy="3600000"/>
          </a:xfrm>
          <a:prstGeom prst="rect">
            <a:avLst/>
          </a:prstGeom>
        </p:spPr>
      </p:pic>
      <p:sp>
        <p:nvSpPr>
          <p:cNvPr id="6" name="Rectángulo 5">
            <a:extLst>
              <a:ext uri="{FF2B5EF4-FFF2-40B4-BE49-F238E27FC236}">
                <a16:creationId xmlns:a16="http://schemas.microsoft.com/office/drawing/2014/main" id="{78C580E0-CBC5-2E74-8401-F0E9DC8F31D8}"/>
              </a:ext>
            </a:extLst>
          </p:cNvPr>
          <p:cNvSpPr/>
          <p:nvPr/>
        </p:nvSpPr>
        <p:spPr>
          <a:xfrm>
            <a:off x="6286621" y="1599654"/>
            <a:ext cx="4076757" cy="923330"/>
          </a:xfrm>
          <a:prstGeom prst="rect">
            <a:avLst/>
          </a:prstGeom>
          <a:noFill/>
        </p:spPr>
        <p:txBody>
          <a:bodyPr wrap="square" lIns="91440" tIns="45720" rIns="91440" bIns="45720">
            <a:spAutoFit/>
          </a:bodyPr>
          <a:lstStyle/>
          <a:p>
            <a:pPr algn="ctr"/>
            <a:r>
              <a:rPr lang="es-ES" sz="5400" b="1" cap="none" spc="50" dirty="0">
                <a:ln w="0"/>
                <a:solidFill>
                  <a:schemeClr val="bg2"/>
                </a:solidFill>
                <a:effectLst>
                  <a:innerShdw blurRad="63500" dist="50800" dir="13500000">
                    <a:srgbClr val="000000">
                      <a:alpha val="50000"/>
                    </a:srgbClr>
                  </a:innerShdw>
                </a:effectLst>
              </a:rPr>
              <a:t>De 0 a 100 </a:t>
            </a:r>
          </a:p>
        </p:txBody>
      </p:sp>
    </p:spTree>
    <p:extLst>
      <p:ext uri="{BB962C8B-B14F-4D97-AF65-F5344CB8AC3E}">
        <p14:creationId xmlns:p14="http://schemas.microsoft.com/office/powerpoint/2010/main" val="111584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128" name="Rectangle 5127">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Oval 5128">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0" name="Oval 5129">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31" name="Group 5130">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36" name="Rectangle 5135">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32" name="Group 5131">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134" name="Rectangle 5133">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9" name="Rectangle 5138">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6AB3B71F-E104-8376-1AAB-F11F8B0CEC5C}"/>
              </a:ext>
            </a:extLst>
          </p:cNvPr>
          <p:cNvSpPr>
            <a:spLocks noGrp="1"/>
          </p:cNvSpPr>
          <p:nvPr>
            <p:ph type="title"/>
          </p:nvPr>
        </p:nvSpPr>
        <p:spPr>
          <a:xfrm>
            <a:off x="7086315" y="540000"/>
            <a:ext cx="4554821" cy="2186096"/>
          </a:xfrm>
        </p:spPr>
        <p:txBody>
          <a:bodyPr anchor="b">
            <a:normAutofit/>
          </a:bodyPr>
          <a:lstStyle/>
          <a:p>
            <a:r>
              <a:rPr lang="es-ES" sz="4700"/>
              <a:t>Integridad definida por el usuario</a:t>
            </a:r>
            <a:endParaRPr lang="es-MX" sz="4700"/>
          </a:p>
        </p:txBody>
      </p:sp>
      <p:pic>
        <p:nvPicPr>
          <p:cNvPr id="5122" name="Picture 2" descr="Mantén la seguridad en las API de tu organización - Precitool Gold ...">
            <a:extLst>
              <a:ext uri="{FF2B5EF4-FFF2-40B4-BE49-F238E27FC236}">
                <a16:creationId xmlns:a16="http://schemas.microsoft.com/office/drawing/2014/main" id="{BD5145B4-4103-391C-47C3-AC4A039A66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33" r="25884"/>
          <a:stretch/>
        </p:blipFill>
        <p:spPr bwMode="auto">
          <a:xfrm>
            <a:off x="20" y="10"/>
            <a:ext cx="6444556"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B795A9-DD32-1808-1751-A5CB25BD4EBC}"/>
              </a:ext>
            </a:extLst>
          </p:cNvPr>
          <p:cNvSpPr>
            <a:spLocks noGrp="1"/>
          </p:cNvSpPr>
          <p:nvPr>
            <p:ph idx="1"/>
          </p:nvPr>
        </p:nvSpPr>
        <p:spPr>
          <a:xfrm>
            <a:off x="7104063" y="2947121"/>
            <a:ext cx="4537073" cy="3361604"/>
          </a:xfrm>
        </p:spPr>
        <p:txBody>
          <a:bodyPr anchor="t">
            <a:normAutofit/>
          </a:bodyPr>
          <a:lstStyle/>
          <a:p>
            <a:r>
              <a:rPr lang="es-ES" dirty="0"/>
              <a:t>La integridad definida por el usuario le permite al usuario aplicar reglas comerciales a la base de datos que no están cubiertas por ninguno de los otros tres tipos de integridad de datos.</a:t>
            </a:r>
            <a:endParaRPr lang="es-MX" dirty="0"/>
          </a:p>
        </p:txBody>
      </p:sp>
    </p:spTree>
    <p:extLst>
      <p:ext uri="{BB962C8B-B14F-4D97-AF65-F5344CB8AC3E}">
        <p14:creationId xmlns:p14="http://schemas.microsoft.com/office/powerpoint/2010/main" val="25714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94BF9-5157-0361-CEDC-CDE4478F3A2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8A1BBED-C719-4C7F-9304-69E900800E91}"/>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672607098"/>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17</TotalTime>
  <Words>242</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Avenir Next LT Pro</vt:lpstr>
      <vt:lpstr>Bell MT</vt:lpstr>
      <vt:lpstr>GlowVTI</vt:lpstr>
      <vt:lpstr>Integridad de bases de datos</vt:lpstr>
      <vt:lpstr>Tipos de integridad de datos</vt:lpstr>
      <vt:lpstr>Integridad referencial</vt:lpstr>
      <vt:lpstr>Integridad del dominio</vt:lpstr>
      <vt:lpstr>Integridad definida por el usuario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Integridad de bases de datos</dc:title>
  <dc:creator>Oscar Espinoza</dc:creator>
  <cp:lastModifiedBy>Oscar Espinoza</cp:lastModifiedBy>
  <cp:revision>1</cp:revision>
  <dcterms:created xsi:type="dcterms:W3CDTF">2024-02-08T00:23:31Z</dcterms:created>
  <dcterms:modified xsi:type="dcterms:W3CDTF">2024-02-08T00:40:42Z</dcterms:modified>
</cp:coreProperties>
</file>