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5619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66508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51553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23864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78595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31029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40172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694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78875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90561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10/20/2023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26006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10/20/2023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13546844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ndado encima de placa base de ordenador">
            <a:extLst>
              <a:ext uri="{FF2B5EF4-FFF2-40B4-BE49-F238E27FC236}">
                <a16:creationId xmlns:a16="http://schemas.microsoft.com/office/drawing/2014/main" id="{5D82C51E-FAB1-8CB0-42B7-FA069D212D7F}"/>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978DF53-15F2-4BD5-EE12-77B9D3562A14}"/>
              </a:ext>
            </a:extLst>
          </p:cNvPr>
          <p:cNvSpPr>
            <a:spLocks noGrp="1"/>
          </p:cNvSpPr>
          <p:nvPr>
            <p:ph type="ctrTitle"/>
          </p:nvPr>
        </p:nvSpPr>
        <p:spPr>
          <a:xfrm>
            <a:off x="6673754" y="4385256"/>
            <a:ext cx="4679325" cy="1558341"/>
          </a:xfrm>
        </p:spPr>
        <p:txBody>
          <a:bodyPr anchor="b">
            <a:normAutofit/>
          </a:bodyPr>
          <a:lstStyle/>
          <a:p>
            <a:pPr algn="r"/>
            <a:r>
              <a:rPr lang="es-MX" dirty="0"/>
              <a:t>Seguridad de la información</a:t>
            </a:r>
            <a:endParaRPr lang="es-MX"/>
          </a:p>
        </p:txBody>
      </p:sp>
      <p:sp>
        <p:nvSpPr>
          <p:cNvPr id="3" name="Subtítulo 2">
            <a:extLst>
              <a:ext uri="{FF2B5EF4-FFF2-40B4-BE49-F238E27FC236}">
                <a16:creationId xmlns:a16="http://schemas.microsoft.com/office/drawing/2014/main" id="{F878BF47-1E2D-C63C-0A63-658F9EDA126D}"/>
              </a:ext>
            </a:extLst>
          </p:cNvPr>
          <p:cNvSpPr>
            <a:spLocks noGrp="1"/>
          </p:cNvSpPr>
          <p:nvPr>
            <p:ph type="subTitle" idx="1"/>
          </p:nvPr>
        </p:nvSpPr>
        <p:spPr>
          <a:xfrm>
            <a:off x="8158767" y="3429000"/>
            <a:ext cx="3181436" cy="956256"/>
          </a:xfrm>
        </p:spPr>
        <p:txBody>
          <a:bodyPr anchor="b">
            <a:normAutofit/>
          </a:bodyPr>
          <a:lstStyle/>
          <a:p>
            <a:pPr algn="r"/>
            <a:r>
              <a:rPr lang="es-MX" dirty="0"/>
              <a:t>Ing. Oscar Lenin Espinoza </a:t>
            </a:r>
            <a:r>
              <a:rPr lang="es-MX" dirty="0" err="1"/>
              <a:t>Alvarez</a:t>
            </a:r>
            <a:endParaRPr lang="es-MX"/>
          </a:p>
        </p:txBody>
      </p:sp>
    </p:spTree>
    <p:extLst>
      <p:ext uri="{BB962C8B-B14F-4D97-AF65-F5344CB8AC3E}">
        <p14:creationId xmlns:p14="http://schemas.microsoft.com/office/powerpoint/2010/main" val="28931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71BB4-F038-90DE-2FEC-A1C8B37E8289}"/>
              </a:ext>
            </a:extLst>
          </p:cNvPr>
          <p:cNvSpPr>
            <a:spLocks noGrp="1"/>
          </p:cNvSpPr>
          <p:nvPr>
            <p:ph type="title"/>
          </p:nvPr>
        </p:nvSpPr>
        <p:spPr>
          <a:xfrm>
            <a:off x="1066800" y="1142999"/>
            <a:ext cx="4173416" cy="1257299"/>
          </a:xfrm>
        </p:spPr>
        <p:txBody>
          <a:bodyPr anchor="ctr">
            <a:normAutofit/>
          </a:bodyPr>
          <a:lstStyle/>
          <a:p>
            <a:r>
              <a:rPr lang="es-MX" dirty="0"/>
              <a:t>Seguridad de la información</a:t>
            </a:r>
          </a:p>
        </p:txBody>
      </p:sp>
      <p:sp>
        <p:nvSpPr>
          <p:cNvPr id="3" name="Marcador de contenido 2">
            <a:extLst>
              <a:ext uri="{FF2B5EF4-FFF2-40B4-BE49-F238E27FC236}">
                <a16:creationId xmlns:a16="http://schemas.microsoft.com/office/drawing/2014/main" id="{4C60C83A-4E37-2468-66B1-501392435521}"/>
              </a:ext>
            </a:extLst>
          </p:cNvPr>
          <p:cNvSpPr>
            <a:spLocks noGrp="1"/>
          </p:cNvSpPr>
          <p:nvPr>
            <p:ph idx="1"/>
          </p:nvPr>
        </p:nvSpPr>
        <p:spPr>
          <a:xfrm>
            <a:off x="1066797" y="2736850"/>
            <a:ext cx="4173415" cy="2978152"/>
          </a:xfrm>
        </p:spPr>
        <p:txBody>
          <a:bodyPr>
            <a:normAutofit/>
          </a:bodyPr>
          <a:lstStyle/>
          <a:p>
            <a:r>
              <a:rPr lang="es-ES" sz="1700" dirty="0"/>
              <a:t>En la nueva era digital y de cara a los retos cada vez más complejos para garantizar la tranquilidad de las personas en este nuevo mundo, la seguridad de la información se ha convertido en un indispensable para las diversas esferas que existen, desde la pública en los gobiernos hasta la privada, en las empresas.</a:t>
            </a:r>
            <a:endParaRPr lang="es-MX" sz="1700" dirty="0"/>
          </a:p>
        </p:txBody>
      </p:sp>
      <p:pic>
        <p:nvPicPr>
          <p:cNvPr id="1026" name="Picture 2" descr="La Protección De La Seguridad De Información En Internet PNG , Vector ...">
            <a:extLst>
              <a:ext uri="{FF2B5EF4-FFF2-40B4-BE49-F238E27FC236}">
                <a16:creationId xmlns:a16="http://schemas.microsoft.com/office/drawing/2014/main" id="{7015082B-ADEB-3207-FC2C-8CB34B135C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929234"/>
            <a:ext cx="4953000" cy="496541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5"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spTree>
    <p:extLst>
      <p:ext uri="{BB962C8B-B14F-4D97-AF65-F5344CB8AC3E}">
        <p14:creationId xmlns:p14="http://schemas.microsoft.com/office/powerpoint/2010/main" val="252440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A7797-AF41-9CE9-AA3C-6C69F613603B}"/>
              </a:ext>
            </a:extLst>
          </p:cNvPr>
          <p:cNvSpPr>
            <a:spLocks noGrp="1"/>
          </p:cNvSpPr>
          <p:nvPr>
            <p:ph type="title"/>
          </p:nvPr>
        </p:nvSpPr>
        <p:spPr/>
        <p:txBody>
          <a:bodyPr/>
          <a:lstStyle/>
          <a:p>
            <a:r>
              <a:rPr lang="es-ES" dirty="0"/>
              <a:t>¿Qué es la seguridad de la información?</a:t>
            </a:r>
            <a:endParaRPr lang="es-MX" dirty="0"/>
          </a:p>
        </p:txBody>
      </p:sp>
      <p:sp>
        <p:nvSpPr>
          <p:cNvPr id="3" name="Marcador de contenido 2">
            <a:extLst>
              <a:ext uri="{FF2B5EF4-FFF2-40B4-BE49-F238E27FC236}">
                <a16:creationId xmlns:a16="http://schemas.microsoft.com/office/drawing/2014/main" id="{1A43CC7A-3AA4-11EE-3123-BB4C29E58C47}"/>
              </a:ext>
            </a:extLst>
          </p:cNvPr>
          <p:cNvSpPr>
            <a:spLocks noGrp="1"/>
          </p:cNvSpPr>
          <p:nvPr>
            <p:ph idx="1"/>
          </p:nvPr>
        </p:nvSpPr>
        <p:spPr/>
        <p:txBody>
          <a:bodyPr/>
          <a:lstStyle/>
          <a:p>
            <a:pPr algn="just"/>
            <a:r>
              <a:rPr lang="es-MX" dirty="0"/>
              <a:t>La seguridad de la información son técnicas, acciones y programas(o aplicaciones) que nos permiten asegurar que la información este protegida.</a:t>
            </a:r>
          </a:p>
          <a:p>
            <a:pPr algn="just"/>
            <a:r>
              <a:rPr lang="es-MX" dirty="0"/>
              <a:t>De esta manera personas, entes, organizaciones y gobiernos pueden asegurar que su información digital no se ve comprometida.</a:t>
            </a:r>
          </a:p>
          <a:p>
            <a:pPr algn="just"/>
            <a:r>
              <a:rPr lang="es-MX" dirty="0"/>
              <a:t>La información puede convertirse en poder o dinero por lo tanto es importante cuidar la información digital.</a:t>
            </a:r>
          </a:p>
        </p:txBody>
      </p:sp>
    </p:spTree>
    <p:extLst>
      <p:ext uri="{BB962C8B-B14F-4D97-AF65-F5344CB8AC3E}">
        <p14:creationId xmlns:p14="http://schemas.microsoft.com/office/powerpoint/2010/main" val="3895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F46D-39B5-EF96-346C-9F44028E5F0F}"/>
              </a:ext>
            </a:extLst>
          </p:cNvPr>
          <p:cNvSpPr>
            <a:spLocks noGrp="1"/>
          </p:cNvSpPr>
          <p:nvPr>
            <p:ph type="title"/>
          </p:nvPr>
        </p:nvSpPr>
        <p:spPr/>
        <p:txBody>
          <a:bodyPr/>
          <a:lstStyle/>
          <a:p>
            <a:r>
              <a:rPr lang="es-MX" dirty="0"/>
              <a:t>Elementos importantes</a:t>
            </a:r>
          </a:p>
        </p:txBody>
      </p:sp>
      <p:sp>
        <p:nvSpPr>
          <p:cNvPr id="3" name="Marcador de contenido 2">
            <a:extLst>
              <a:ext uri="{FF2B5EF4-FFF2-40B4-BE49-F238E27FC236}">
                <a16:creationId xmlns:a16="http://schemas.microsoft.com/office/drawing/2014/main" id="{8E713BDF-04E2-F43D-3B75-5D551B0BCF92}"/>
              </a:ext>
            </a:extLst>
          </p:cNvPr>
          <p:cNvSpPr>
            <a:spLocks noGrp="1"/>
          </p:cNvSpPr>
          <p:nvPr>
            <p:ph idx="1"/>
          </p:nvPr>
        </p:nvSpPr>
        <p:spPr/>
        <p:txBody>
          <a:bodyPr/>
          <a:lstStyle/>
          <a:p>
            <a:r>
              <a:rPr lang="es-MX" dirty="0"/>
              <a:t>Tenemos 3 elementos importantes para determinar si la información digital debe ser protegida los cuales son: </a:t>
            </a:r>
          </a:p>
          <a:p>
            <a:pPr lvl="1"/>
            <a:r>
              <a:rPr lang="es-ES" dirty="0"/>
              <a:t>Crítica: Esto quiere decir que la información es indispensable para el funcionamiento y operación del sistema donde se encuentra la información.</a:t>
            </a:r>
          </a:p>
          <a:p>
            <a:pPr lvl="1"/>
            <a:r>
              <a:rPr lang="es-ES" dirty="0"/>
              <a:t>Valiosa: Información que de ser revelada pueda poner en riesgo la integridad de una persona, una empresa, gobierno u organización</a:t>
            </a:r>
          </a:p>
          <a:p>
            <a:pPr lvl="1"/>
            <a:r>
              <a:rPr lang="es-ES" dirty="0"/>
              <a:t>Sensible: Información que solo puede ser conocida por personas específicas, involucradas de alguna manera con la información</a:t>
            </a:r>
            <a:endParaRPr lang="es-MX" dirty="0"/>
          </a:p>
        </p:txBody>
      </p:sp>
    </p:spTree>
    <p:extLst>
      <p:ext uri="{BB962C8B-B14F-4D97-AF65-F5344CB8AC3E}">
        <p14:creationId xmlns:p14="http://schemas.microsoft.com/office/powerpoint/2010/main" val="289302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17567-ADCE-4536-4747-79B5E699B05B}"/>
              </a:ext>
            </a:extLst>
          </p:cNvPr>
          <p:cNvSpPr>
            <a:spLocks noGrp="1"/>
          </p:cNvSpPr>
          <p:nvPr>
            <p:ph type="title"/>
          </p:nvPr>
        </p:nvSpPr>
        <p:spPr>
          <a:xfrm>
            <a:off x="6095999" y="907577"/>
            <a:ext cx="5067299" cy="1709436"/>
          </a:xfrm>
        </p:spPr>
        <p:txBody>
          <a:bodyPr anchor="ctr">
            <a:normAutofit/>
          </a:bodyPr>
          <a:lstStyle/>
          <a:p>
            <a:r>
              <a:rPr lang="es-MX" sz="4100"/>
              <a:t>Conceptos acerca de la protección </a:t>
            </a:r>
          </a:p>
        </p:txBody>
      </p:sp>
      <p:pic>
        <p:nvPicPr>
          <p:cNvPr id="2050" name="Picture 2" descr="Día Internacional de la Protección de Datos Personales: cómo cuidar tu ...">
            <a:extLst>
              <a:ext uri="{FF2B5EF4-FFF2-40B4-BE49-F238E27FC236}">
                <a16:creationId xmlns:a16="http://schemas.microsoft.com/office/drawing/2014/main" id="{BA2E7AF6-E854-B358-AE98-7EEAC02B7D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800" y="2378691"/>
            <a:ext cx="4201236" cy="210061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DA676665-4B17-19E8-2FEE-929A84E86D12}"/>
              </a:ext>
            </a:extLst>
          </p:cNvPr>
          <p:cNvSpPr>
            <a:spLocks noGrp="1"/>
          </p:cNvSpPr>
          <p:nvPr>
            <p:ph idx="1"/>
          </p:nvPr>
        </p:nvSpPr>
        <p:spPr>
          <a:xfrm>
            <a:off x="6096000" y="2736850"/>
            <a:ext cx="5067300" cy="2978150"/>
          </a:xfrm>
        </p:spPr>
        <p:txBody>
          <a:bodyPr anchor="ctr">
            <a:normAutofit/>
          </a:bodyPr>
          <a:lstStyle/>
          <a:p>
            <a:r>
              <a:rPr lang="es-MX" dirty="0"/>
              <a:t>Riesgo: identificación de acciones, manejo de información, vulnerabilidades, que ponen en riesgo los 3 elementos importantes de la información digital.</a:t>
            </a:r>
          </a:p>
          <a:p>
            <a:r>
              <a:rPr lang="es-MX" dirty="0"/>
              <a:t>Seguridad: las acciones que permiten asegurar la integridad de la información digital.</a:t>
            </a:r>
          </a:p>
        </p:txBody>
      </p:sp>
      <p:sp>
        <p:nvSpPr>
          <p:cNvPr id="2055"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1ADF0ECB-A9B3-4C77-B4D0-131EC97EA098}" type="datetime1">
              <a:rPr lang="en-US" smtClean="0"/>
              <a:pPr>
                <a:spcAft>
                  <a:spcPts val="600"/>
                </a:spcAft>
              </a:pPr>
              <a:t>10/20/2023</a:t>
            </a:fld>
            <a:endParaRPr lang="en-US" dirty="0"/>
          </a:p>
        </p:txBody>
      </p:sp>
      <p:sp>
        <p:nvSpPr>
          <p:cNvPr id="2057"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a:t>Sample Footer Text</a:t>
            </a:r>
          </a:p>
        </p:txBody>
      </p:sp>
      <p:sp>
        <p:nvSpPr>
          <p:cNvPr id="2059"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5</a:t>
            </a:fld>
            <a:endParaRPr lang="en-US"/>
          </a:p>
        </p:txBody>
      </p:sp>
    </p:spTree>
    <p:extLst>
      <p:ext uri="{BB962C8B-B14F-4D97-AF65-F5344CB8AC3E}">
        <p14:creationId xmlns:p14="http://schemas.microsoft.com/office/powerpoint/2010/main" val="378830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72335-22A8-8BAD-4D84-884C362CC782}"/>
              </a:ext>
            </a:extLst>
          </p:cNvPr>
          <p:cNvSpPr>
            <a:spLocks noGrp="1"/>
          </p:cNvSpPr>
          <p:nvPr>
            <p:ph type="title"/>
          </p:nvPr>
        </p:nvSpPr>
        <p:spPr>
          <a:xfrm>
            <a:off x="1066799" y="1142999"/>
            <a:ext cx="5029201" cy="1257299"/>
          </a:xfrm>
        </p:spPr>
        <p:txBody>
          <a:bodyPr anchor="ctr">
            <a:normAutofit/>
          </a:bodyPr>
          <a:lstStyle/>
          <a:p>
            <a:r>
              <a:rPr lang="es-MX" dirty="0"/>
              <a:t>Programas, acciones  y técnicas</a:t>
            </a:r>
          </a:p>
        </p:txBody>
      </p:sp>
      <p:sp>
        <p:nvSpPr>
          <p:cNvPr id="3" name="Marcador de contenido 2">
            <a:extLst>
              <a:ext uri="{FF2B5EF4-FFF2-40B4-BE49-F238E27FC236}">
                <a16:creationId xmlns:a16="http://schemas.microsoft.com/office/drawing/2014/main" id="{448028C8-2CA9-4F2C-9E8F-F2E74CA96D5B}"/>
              </a:ext>
            </a:extLst>
          </p:cNvPr>
          <p:cNvSpPr>
            <a:spLocks noGrp="1"/>
          </p:cNvSpPr>
          <p:nvPr>
            <p:ph idx="1"/>
          </p:nvPr>
        </p:nvSpPr>
        <p:spPr>
          <a:xfrm>
            <a:off x="1066798" y="2736850"/>
            <a:ext cx="5029202" cy="2978152"/>
          </a:xfrm>
        </p:spPr>
        <p:txBody>
          <a:bodyPr>
            <a:normAutofit/>
          </a:bodyPr>
          <a:lstStyle/>
          <a:p>
            <a:pPr>
              <a:lnSpc>
                <a:spcPct val="110000"/>
              </a:lnSpc>
            </a:pPr>
            <a:r>
              <a:rPr lang="es-MX" sz="1400"/>
              <a:t>Para brindar seguridad a la información, tenemos muchas opciones como programas, acciones y técnicas que suelen ir en conjunto.</a:t>
            </a:r>
          </a:p>
          <a:p>
            <a:pPr>
              <a:lnSpc>
                <a:spcPct val="110000"/>
              </a:lnSpc>
            </a:pPr>
            <a:r>
              <a:rPr lang="es-MX" sz="1400"/>
              <a:t>Acciones: Contraseñas seguras, aislamiento de la información, constante actualización de los sistemas.</a:t>
            </a:r>
          </a:p>
          <a:p>
            <a:pPr>
              <a:lnSpc>
                <a:spcPct val="110000"/>
              </a:lnSpc>
            </a:pPr>
            <a:r>
              <a:rPr lang="es-MX" sz="1400"/>
              <a:t>Técnicas: Encriptación de la información, aseguramiento de la seguridad en el desarrollo de sistemas, seguridad de red, hacking ético.</a:t>
            </a:r>
          </a:p>
          <a:p>
            <a:pPr>
              <a:lnSpc>
                <a:spcPct val="110000"/>
              </a:lnSpc>
            </a:pPr>
            <a:r>
              <a:rPr lang="es-MX" sz="1400"/>
              <a:t>Programas: Antivirus, Firewalls, </a:t>
            </a:r>
            <a:r>
              <a:rPr lang="es-MX" sz="1400" err="1"/>
              <a:t>anti-malwares</a:t>
            </a:r>
            <a:r>
              <a:rPr lang="es-MX" sz="1400"/>
              <a:t>, VPN (Virtual </a:t>
            </a:r>
            <a:r>
              <a:rPr lang="es-MX" sz="1400" err="1"/>
              <a:t>Private</a:t>
            </a:r>
            <a:r>
              <a:rPr lang="es-MX" sz="1400"/>
              <a:t> Network)</a:t>
            </a:r>
          </a:p>
        </p:txBody>
      </p:sp>
      <p:pic>
        <p:nvPicPr>
          <p:cNvPr id="3074" name="Picture 2" descr="escudo antivirus con dibujos animados de virus 2287272 Vector en Vecteezy">
            <a:extLst>
              <a:ext uri="{FF2B5EF4-FFF2-40B4-BE49-F238E27FC236}">
                <a16:creationId xmlns:a16="http://schemas.microsoft.com/office/drawing/2014/main" id="{7D3B5ADB-9BD2-6572-7FE5-A2678EFBBA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90" r="-4" b="3441"/>
          <a:stretch/>
        </p:blipFill>
        <p:spPr bwMode="auto">
          <a:xfrm>
            <a:off x="6863761" y="2090494"/>
            <a:ext cx="2009264" cy="1263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criptación: cómo prevenir el robo de datos de su empresa - Blog ePayco">
            <a:extLst>
              <a:ext uri="{FF2B5EF4-FFF2-40B4-BE49-F238E27FC236}">
                <a16:creationId xmlns:a16="http://schemas.microsoft.com/office/drawing/2014/main" id="{7FABD303-B49C-5883-B9FF-3FBCE1E79B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75" r="12275" b="5"/>
          <a:stretch/>
        </p:blipFill>
        <p:spPr bwMode="auto">
          <a:xfrm>
            <a:off x="9038355" y="1530864"/>
            <a:ext cx="2010644" cy="182278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3078" name="Picture 6" descr="4 tools for managing firewall rules | Network World">
            <a:extLst>
              <a:ext uri="{FF2B5EF4-FFF2-40B4-BE49-F238E27FC236}">
                <a16:creationId xmlns:a16="http://schemas.microsoft.com/office/drawing/2014/main" id="{581ADADA-AE98-3F90-8967-7E345B7890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5" r="23290"/>
          <a:stretch/>
        </p:blipFill>
        <p:spPr bwMode="auto">
          <a:xfrm>
            <a:off x="6863761" y="3514514"/>
            <a:ext cx="2011434" cy="18255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ntraseñas Seguras">
            <a:extLst>
              <a:ext uri="{FF2B5EF4-FFF2-40B4-BE49-F238E27FC236}">
                <a16:creationId xmlns:a16="http://schemas.microsoft.com/office/drawing/2014/main" id="{A6F51475-E754-C314-F7AA-1F014FAE301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36061" y="3517643"/>
            <a:ext cx="2012939" cy="105176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079"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9E390588-D381-460B-B461-914E1785F9C6}" type="datetime1">
              <a:rPr lang="en-US" smtClean="0"/>
              <a:pPr>
                <a:spcAft>
                  <a:spcPts val="600"/>
                </a:spcAft>
              </a:pPr>
              <a:t>10/20/2023</a:t>
            </a:fld>
            <a:endParaRPr lang="en-US" dirty="0"/>
          </a:p>
        </p:txBody>
      </p:sp>
      <p:sp>
        <p:nvSpPr>
          <p:cNvPr id="3081"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308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6</a:t>
            </a:fld>
            <a:endParaRPr lang="en-US"/>
          </a:p>
        </p:txBody>
      </p:sp>
      <p:pic>
        <p:nvPicPr>
          <p:cNvPr id="3082" name="Picture 10" descr="VPN’s: How They Work and Why You Really Need One | Clouddwelling">
            <a:extLst>
              <a:ext uri="{FF2B5EF4-FFF2-40B4-BE49-F238E27FC236}">
                <a16:creationId xmlns:a16="http://schemas.microsoft.com/office/drawing/2014/main" id="{9D45A25B-CB83-A580-1247-E19E06CAB5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6061" y="4918077"/>
            <a:ext cx="3048000" cy="159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3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Qué son las amenazas informáticas y cómo protegerte de ellas? |&amp;n...">
            <a:extLst>
              <a:ext uri="{FF2B5EF4-FFF2-40B4-BE49-F238E27FC236}">
                <a16:creationId xmlns:a16="http://schemas.microsoft.com/office/drawing/2014/main" id="{E6B66F3D-EC12-11E9-685F-DB9F9E4E026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5333"/>
          <a:stretch/>
        </p:blipFill>
        <p:spPr bwMode="auto">
          <a:xfrm>
            <a:off x="20" y="10"/>
            <a:ext cx="12191980" cy="685798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36618A7-B07F-257E-6432-2BBEFF30CDCB}"/>
              </a:ext>
            </a:extLst>
          </p:cNvPr>
          <p:cNvSpPr>
            <a:spLocks noGrp="1"/>
          </p:cNvSpPr>
          <p:nvPr>
            <p:ph type="title"/>
          </p:nvPr>
        </p:nvSpPr>
        <p:spPr>
          <a:xfrm>
            <a:off x="1066799" y="1143000"/>
            <a:ext cx="4394201" cy="2286000"/>
          </a:xfrm>
        </p:spPr>
        <p:txBody>
          <a:bodyPr anchor="t">
            <a:normAutofit/>
          </a:bodyPr>
          <a:lstStyle/>
          <a:p>
            <a:pPr algn="r"/>
            <a:r>
              <a:rPr lang="es-MX" sz="4400" dirty="0"/>
              <a:t>¿Qué previene la seguridad de la información?</a:t>
            </a:r>
          </a:p>
        </p:txBody>
      </p:sp>
      <p:sp>
        <p:nvSpPr>
          <p:cNvPr id="3" name="Marcador de contenido 2">
            <a:extLst>
              <a:ext uri="{FF2B5EF4-FFF2-40B4-BE49-F238E27FC236}">
                <a16:creationId xmlns:a16="http://schemas.microsoft.com/office/drawing/2014/main" id="{562AFC8F-D723-8782-7DC1-F2E34EC496EF}"/>
              </a:ext>
            </a:extLst>
          </p:cNvPr>
          <p:cNvSpPr>
            <a:spLocks noGrp="1"/>
          </p:cNvSpPr>
          <p:nvPr>
            <p:ph idx="1"/>
          </p:nvPr>
        </p:nvSpPr>
        <p:spPr>
          <a:xfrm>
            <a:off x="6096000" y="1207697"/>
            <a:ext cx="4953000" cy="4507303"/>
          </a:xfrm>
        </p:spPr>
        <p:txBody>
          <a:bodyPr>
            <a:normAutofit/>
          </a:bodyPr>
          <a:lstStyle/>
          <a:p>
            <a:r>
              <a:rPr lang="es-MX" sz="2400" b="1" dirty="0"/>
              <a:t>Robo de información.</a:t>
            </a:r>
          </a:p>
          <a:p>
            <a:r>
              <a:rPr lang="es-MX" sz="2400" b="1" dirty="0"/>
              <a:t>Robo de identidad.</a:t>
            </a:r>
          </a:p>
          <a:p>
            <a:r>
              <a:rPr lang="es-MX" sz="2400" b="1" dirty="0"/>
              <a:t>Robo de dinero.</a:t>
            </a:r>
          </a:p>
          <a:p>
            <a:r>
              <a:rPr lang="es-MX" sz="2400" b="1" dirty="0"/>
              <a:t>Problemas de seguridad Nacional.</a:t>
            </a:r>
          </a:p>
          <a:p>
            <a:r>
              <a:rPr lang="es-MX" sz="2400" b="1" dirty="0"/>
              <a:t>Estafas.</a:t>
            </a:r>
          </a:p>
          <a:p>
            <a:r>
              <a:rPr lang="es-MX" sz="2400" b="1" dirty="0"/>
              <a:t>Robo empresarial.</a:t>
            </a:r>
          </a:p>
          <a:p>
            <a:r>
              <a:rPr lang="es-MX" sz="2400" b="1" dirty="0"/>
              <a:t>Riesgos a la seguridad pública. </a:t>
            </a:r>
          </a:p>
          <a:p>
            <a:endParaRPr lang="es-MX" dirty="0">
              <a:solidFill>
                <a:srgbClr val="FFFFFF"/>
              </a:solidFill>
            </a:endParaRPr>
          </a:p>
          <a:p>
            <a:endParaRPr lang="es-MX" dirty="0">
              <a:solidFill>
                <a:srgbClr val="FFFFFF"/>
              </a:solidFill>
            </a:endParaRPr>
          </a:p>
        </p:txBody>
      </p:sp>
      <p:sp>
        <p:nvSpPr>
          <p:cNvPr id="4109"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10/20/2023</a:t>
            </a:fld>
            <a:endParaRPr lang="en-US" dirty="0">
              <a:solidFill>
                <a:srgbClr val="FFFFFF"/>
              </a:solidFill>
              <a:effectLst>
                <a:outerShdw blurRad="38100" dist="38100" dir="2700000" algn="tl">
                  <a:srgbClr val="000000">
                    <a:alpha val="43137"/>
                  </a:srgbClr>
                </a:outerShdw>
              </a:effectLst>
            </a:endParaRPr>
          </a:p>
        </p:txBody>
      </p:sp>
      <p:sp>
        <p:nvSpPr>
          <p:cNvPr id="4110"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4111"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5316417"/>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243141"/>
      </a:dk2>
      <a:lt2>
        <a:srgbClr val="E8E2E4"/>
      </a:lt2>
      <a:accent1>
        <a:srgbClr val="80AA9F"/>
      </a:accent1>
      <a:accent2>
        <a:srgbClr val="7AAAB2"/>
      </a:accent2>
      <a:accent3>
        <a:srgbClr val="8CA3C1"/>
      </a:accent3>
      <a:accent4>
        <a:srgbClr val="7F80BA"/>
      </a:accent4>
      <a:accent5>
        <a:srgbClr val="A996C6"/>
      </a:accent5>
      <a:accent6>
        <a:srgbClr val="AF7FBA"/>
      </a:accent6>
      <a:hlink>
        <a:srgbClr val="AE697C"/>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33</TotalTime>
  <Words>408</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Neue Haas Grotesk Text Pro</vt:lpstr>
      <vt:lpstr>SwellVTI</vt:lpstr>
      <vt:lpstr>Seguridad de la información</vt:lpstr>
      <vt:lpstr>Seguridad de la información</vt:lpstr>
      <vt:lpstr>¿Qué es la seguridad de la información?</vt:lpstr>
      <vt:lpstr>Elementos importantes</vt:lpstr>
      <vt:lpstr>Conceptos acerca de la protección </vt:lpstr>
      <vt:lpstr>Programas, acciones  y técnicas</vt:lpstr>
      <vt:lpstr>¿Qué previene la seguridad de la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de la información</dc:title>
  <dc:creator>Oscar Espinoza</dc:creator>
  <cp:lastModifiedBy>Oscar Espinoza</cp:lastModifiedBy>
  <cp:revision>1</cp:revision>
  <dcterms:created xsi:type="dcterms:W3CDTF">2023-10-20T22:42:24Z</dcterms:created>
  <dcterms:modified xsi:type="dcterms:W3CDTF">2023-10-20T23:16:23Z</dcterms:modified>
</cp:coreProperties>
</file>