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9020B-4F64-4EC4-B46B-D90CC433BFBF}" type="datetimeFigureOut">
              <a:rPr lang="es-MX" smtClean="0"/>
              <a:t>23/01/2024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1DEE0-FCA6-42CE-9EE1-6F595B19A1BA}" type="slidenum">
              <a:rPr lang="es-MX" smtClean="0"/>
              <a:t>‹Nº›</a:t>
            </a:fld>
            <a:endParaRPr lang="es-MX"/>
          </a:p>
        </p:txBody>
      </p:sp>
    </p:spTree>
    <p:extLst>
      <p:ext uri="{BB962C8B-B14F-4D97-AF65-F5344CB8AC3E}">
        <p14:creationId xmlns:p14="http://schemas.microsoft.com/office/powerpoint/2010/main" val="2258223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61616"/>
                </a:solidFill>
                <a:effectLst/>
                <a:latin typeface="IBM Plex Sans" panose="020B0503050203000203" pitchFamily="34" charset="0"/>
              </a:rPr>
              <a:t>Las amenazas internas se encuentran entre las causas más comunes de las infracciones de seguridad de base de datos y, a menudo, son el resultado de permitir que demasiados empleados tengan credenciales de acceso de usuario con privilegios.</a:t>
            </a:r>
            <a:endParaRPr lang="es-MX" dirty="0"/>
          </a:p>
        </p:txBody>
      </p:sp>
      <p:sp>
        <p:nvSpPr>
          <p:cNvPr id="4" name="Marcador de número de diapositiva 3"/>
          <p:cNvSpPr>
            <a:spLocks noGrp="1"/>
          </p:cNvSpPr>
          <p:nvPr>
            <p:ph type="sldNum" sz="quarter" idx="5"/>
          </p:nvPr>
        </p:nvSpPr>
        <p:spPr/>
        <p:txBody>
          <a:bodyPr/>
          <a:lstStyle/>
          <a:p>
            <a:fld id="{D081DEE0-FCA6-42CE-9EE1-6F595B19A1BA}" type="slidenum">
              <a:rPr lang="es-MX" smtClean="0"/>
              <a:t>12</a:t>
            </a:fld>
            <a:endParaRPr lang="es-MX"/>
          </a:p>
        </p:txBody>
      </p:sp>
    </p:spTree>
    <p:extLst>
      <p:ext uri="{BB962C8B-B14F-4D97-AF65-F5344CB8AC3E}">
        <p14:creationId xmlns:p14="http://schemas.microsoft.com/office/powerpoint/2010/main" val="395710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80895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73679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23118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58821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296471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42227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387183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420225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300843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291523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1/23/2024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279047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1/23/2024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‹Nº›</a:t>
            </a:fld>
            <a:endParaRPr lang="en-US"/>
          </a:p>
        </p:txBody>
      </p:sp>
    </p:spTree>
    <p:extLst>
      <p:ext uri="{BB962C8B-B14F-4D97-AF65-F5344CB8AC3E}">
        <p14:creationId xmlns:p14="http://schemas.microsoft.com/office/powerpoint/2010/main" val="167485470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4DFB53-C7FE-4BC7-BA96-83262BE09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646ED9-4FEE-D62D-BBF6-07569F22577E}"/>
              </a:ext>
            </a:extLst>
          </p:cNvPr>
          <p:cNvSpPr>
            <a:spLocks noGrp="1"/>
          </p:cNvSpPr>
          <p:nvPr>
            <p:ph type="ctrTitle"/>
          </p:nvPr>
        </p:nvSpPr>
        <p:spPr>
          <a:xfrm>
            <a:off x="1219200" y="5125144"/>
            <a:ext cx="9334500" cy="771845"/>
          </a:xfrm>
        </p:spPr>
        <p:txBody>
          <a:bodyPr>
            <a:normAutofit/>
          </a:bodyPr>
          <a:lstStyle/>
          <a:p>
            <a:r>
              <a:rPr lang="es-MX" sz="3200" dirty="0"/>
              <a:t>Seguridad en bases de datos</a:t>
            </a:r>
          </a:p>
        </p:txBody>
      </p:sp>
      <p:sp>
        <p:nvSpPr>
          <p:cNvPr id="3" name="Subtítulo 2">
            <a:extLst>
              <a:ext uri="{FF2B5EF4-FFF2-40B4-BE49-F238E27FC236}">
                <a16:creationId xmlns:a16="http://schemas.microsoft.com/office/drawing/2014/main" id="{1C42924D-3E0E-13F3-F9D9-45843115C800}"/>
              </a:ext>
            </a:extLst>
          </p:cNvPr>
          <p:cNvSpPr>
            <a:spLocks noGrp="1"/>
          </p:cNvSpPr>
          <p:nvPr>
            <p:ph type="subTitle" idx="1"/>
          </p:nvPr>
        </p:nvSpPr>
        <p:spPr>
          <a:xfrm>
            <a:off x="1219200" y="5970269"/>
            <a:ext cx="9334500" cy="563187"/>
          </a:xfrm>
        </p:spPr>
        <p:txBody>
          <a:bodyPr>
            <a:normAutofit/>
          </a:bodyPr>
          <a:lstStyle/>
          <a:p>
            <a:r>
              <a:rPr lang="es-MX" sz="1600" dirty="0"/>
              <a:t>Docente: ING. Oscar Lenin Espinoza </a:t>
            </a:r>
            <a:r>
              <a:rPr lang="es-MX" sz="1600" dirty="0" err="1"/>
              <a:t>Alvarez</a:t>
            </a:r>
            <a:endParaRPr lang="es-MX" sz="1600" dirty="0"/>
          </a:p>
        </p:txBody>
      </p:sp>
      <p:pic>
        <p:nvPicPr>
          <p:cNvPr id="4" name="Picture 3" descr="Fondo con red tecnológica">
            <a:extLst>
              <a:ext uri="{FF2B5EF4-FFF2-40B4-BE49-F238E27FC236}">
                <a16:creationId xmlns:a16="http://schemas.microsoft.com/office/drawing/2014/main" id="{9BFD17A5-FCC9-DF36-E34B-4E7B25E0579B}"/>
              </a:ext>
            </a:extLst>
          </p:cNvPr>
          <p:cNvPicPr>
            <a:picLocks noChangeAspect="1"/>
          </p:cNvPicPr>
          <p:nvPr/>
        </p:nvPicPr>
        <p:blipFill rotWithShape="1">
          <a:blip r:embed="rId2"/>
          <a:srcRect t="2277" b="30127"/>
          <a:stretch/>
        </p:blipFill>
        <p:spPr>
          <a:xfrm>
            <a:off x="20" y="10"/>
            <a:ext cx="12191980" cy="4800590"/>
          </a:xfrm>
          <a:prstGeom prst="rect">
            <a:avLst/>
          </a:prstGeom>
        </p:spPr>
      </p:pic>
    </p:spTree>
    <p:extLst>
      <p:ext uri="{BB962C8B-B14F-4D97-AF65-F5344CB8AC3E}">
        <p14:creationId xmlns:p14="http://schemas.microsoft.com/office/powerpoint/2010/main" val="3534892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9C426711-1D48-4471-A750-0C8F4193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6" y="1"/>
            <a:ext cx="12196676"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8300" y="2057400"/>
            <a:ext cx="10558376"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C2DE0F-D983-CD66-D67D-57A542A79357}"/>
              </a:ext>
            </a:extLst>
          </p:cNvPr>
          <p:cNvSpPr>
            <a:spLocks noGrp="1"/>
          </p:cNvSpPr>
          <p:nvPr>
            <p:ph type="title"/>
          </p:nvPr>
        </p:nvSpPr>
        <p:spPr>
          <a:xfrm>
            <a:off x="1557499" y="488619"/>
            <a:ext cx="9841658" cy="1075123"/>
          </a:xfrm>
        </p:spPr>
        <p:txBody>
          <a:bodyPr>
            <a:normAutofit/>
          </a:bodyPr>
          <a:lstStyle/>
          <a:p>
            <a:r>
              <a:rPr lang="es-ES" dirty="0"/>
              <a:t>Costos de reparación de multas y notificación a los clientes</a:t>
            </a:r>
            <a:endParaRPr lang="es-MX" dirty="0"/>
          </a:p>
        </p:txBody>
      </p:sp>
      <p:sp>
        <p:nvSpPr>
          <p:cNvPr id="3" name="Marcador de contenido 2">
            <a:extLst>
              <a:ext uri="{FF2B5EF4-FFF2-40B4-BE49-F238E27FC236}">
                <a16:creationId xmlns:a16="http://schemas.microsoft.com/office/drawing/2014/main" id="{3D62272C-3D1D-F573-EBCF-FDF3433E3A2D}"/>
              </a:ext>
            </a:extLst>
          </p:cNvPr>
          <p:cNvSpPr>
            <a:spLocks noGrp="1"/>
          </p:cNvSpPr>
          <p:nvPr>
            <p:ph idx="1"/>
          </p:nvPr>
        </p:nvSpPr>
        <p:spPr>
          <a:xfrm>
            <a:off x="2438401" y="2743199"/>
            <a:ext cx="4876800" cy="3533503"/>
          </a:xfrm>
        </p:spPr>
        <p:txBody>
          <a:bodyPr>
            <a:normAutofit/>
          </a:bodyPr>
          <a:lstStyle/>
          <a:p>
            <a:pPr algn="just"/>
            <a:r>
              <a:rPr lang="es-ES" dirty="0"/>
              <a:t>Además de los costos de comunicar una infracción al cliente, la organización que sufre la infracción debe abonar las actividades forenses y de investigación, de gestión de crisis, </a:t>
            </a:r>
            <a:r>
              <a:rPr lang="es-ES" dirty="0" err="1"/>
              <a:t>triaje</a:t>
            </a:r>
            <a:r>
              <a:rPr lang="es-ES" dirty="0"/>
              <a:t>, reparación de los sistemas afectados, etc.</a:t>
            </a:r>
            <a:endParaRPr lang="es-MX" dirty="0"/>
          </a:p>
        </p:txBody>
      </p:sp>
      <p:pic>
        <p:nvPicPr>
          <p:cNvPr id="8194" name="Picture 2" descr="Primeros Auxilios: Triaje">
            <a:extLst>
              <a:ext uri="{FF2B5EF4-FFF2-40B4-BE49-F238E27FC236}">
                <a16:creationId xmlns:a16="http://schemas.microsoft.com/office/drawing/2014/main" id="{34E14901-6559-A272-2C43-373198605E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86829" y="4526016"/>
            <a:ext cx="4212328" cy="1369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22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383DBA1-2D9B-CC85-A5EB-3980265AC12A}"/>
              </a:ext>
            </a:extLst>
          </p:cNvPr>
          <p:cNvSpPr>
            <a:spLocks noGrp="1"/>
          </p:cNvSpPr>
          <p:nvPr>
            <p:ph type="title"/>
          </p:nvPr>
        </p:nvSpPr>
        <p:spPr/>
        <p:txBody>
          <a:bodyPr/>
          <a:lstStyle/>
          <a:p>
            <a:r>
              <a:rPr lang="es-MX" dirty="0"/>
              <a:t>Amenazas y dificultades habituales</a:t>
            </a:r>
          </a:p>
        </p:txBody>
      </p:sp>
      <p:sp>
        <p:nvSpPr>
          <p:cNvPr id="5" name="Marcador de texto 4">
            <a:extLst>
              <a:ext uri="{FF2B5EF4-FFF2-40B4-BE49-F238E27FC236}">
                <a16:creationId xmlns:a16="http://schemas.microsoft.com/office/drawing/2014/main" id="{99F442E9-CFCC-D30F-A8E1-2B0FE673E37A}"/>
              </a:ext>
            </a:extLst>
          </p:cNvPr>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93204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5040"/>
            <a:ext cx="4076700" cy="6863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270CEF17-4A4B-2AB0-26AE-55E21678730F}"/>
              </a:ext>
            </a:extLst>
          </p:cNvPr>
          <p:cNvSpPr>
            <a:spLocks noGrp="1"/>
          </p:cNvSpPr>
          <p:nvPr>
            <p:ph type="title"/>
          </p:nvPr>
        </p:nvSpPr>
        <p:spPr>
          <a:xfrm>
            <a:off x="1638299" y="1231621"/>
            <a:ext cx="5252693" cy="1222397"/>
          </a:xfrm>
        </p:spPr>
        <p:txBody>
          <a:bodyPr anchor="t">
            <a:normAutofit/>
          </a:bodyPr>
          <a:lstStyle/>
          <a:p>
            <a:r>
              <a:rPr lang="es-MX" dirty="0"/>
              <a:t>Amenazas internas</a:t>
            </a:r>
          </a:p>
        </p:txBody>
      </p:sp>
      <p:sp>
        <p:nvSpPr>
          <p:cNvPr id="5" name="Marcador de contenido 4">
            <a:extLst>
              <a:ext uri="{FF2B5EF4-FFF2-40B4-BE49-F238E27FC236}">
                <a16:creationId xmlns:a16="http://schemas.microsoft.com/office/drawing/2014/main" id="{FF80C64C-9265-6D8B-8143-659800384302}"/>
              </a:ext>
            </a:extLst>
          </p:cNvPr>
          <p:cNvSpPr>
            <a:spLocks noGrp="1"/>
          </p:cNvSpPr>
          <p:nvPr>
            <p:ph idx="1"/>
          </p:nvPr>
        </p:nvSpPr>
        <p:spPr>
          <a:xfrm>
            <a:off x="802420" y="1895475"/>
            <a:ext cx="6088574" cy="3686714"/>
          </a:xfrm>
        </p:spPr>
        <p:txBody>
          <a:bodyPr>
            <a:normAutofit lnSpcReduction="10000"/>
          </a:bodyPr>
          <a:lstStyle/>
          <a:p>
            <a:pPr algn="just">
              <a:lnSpc>
                <a:spcPct val="110000"/>
              </a:lnSpc>
            </a:pPr>
            <a:r>
              <a:rPr lang="es-ES" dirty="0"/>
              <a:t>Las amenazas internas son amenazas de seguridad de una de las tres fuentes que tienen acceso con privilegios a la base de datos:</a:t>
            </a:r>
          </a:p>
          <a:p>
            <a:pPr lvl="1" algn="just">
              <a:lnSpc>
                <a:spcPct val="110000"/>
              </a:lnSpc>
            </a:pPr>
            <a:r>
              <a:rPr lang="es-ES" sz="1800" dirty="0"/>
              <a:t>Un usuario interno malicioso que tiene la intención de hacer daño.</a:t>
            </a:r>
          </a:p>
          <a:p>
            <a:pPr lvl="1" algn="just">
              <a:lnSpc>
                <a:spcPct val="110000"/>
              </a:lnSpc>
            </a:pPr>
            <a:r>
              <a:rPr lang="es-ES" sz="1800" dirty="0"/>
              <a:t>Un usuario interno negligente que comete errores que provocan que la base de datos sea vulnerable a los ataques.</a:t>
            </a:r>
          </a:p>
          <a:p>
            <a:pPr lvl="1" algn="just">
              <a:lnSpc>
                <a:spcPct val="110000"/>
              </a:lnSpc>
            </a:pPr>
            <a:r>
              <a:rPr lang="es-ES" sz="1800" dirty="0"/>
              <a:t>Un infiltrado —un usuario externo— que, de alguna manera, obtiene las credenciales a través de una estrategia de phishing u obtiene acceso a la propia base de datos de credenciales.</a:t>
            </a:r>
            <a:endParaRPr lang="es-MX" sz="1800" dirty="0"/>
          </a:p>
        </p:txBody>
      </p:sp>
      <p:pic>
        <p:nvPicPr>
          <p:cNvPr id="9218" name="Picture 2" descr="Qué es un hacker y qué hace - Imagar Solutions Company">
            <a:extLst>
              <a:ext uri="{FF2B5EF4-FFF2-40B4-BE49-F238E27FC236}">
                <a16:creationId xmlns:a16="http://schemas.microsoft.com/office/drawing/2014/main" id="{37411E2D-BE2D-19F0-2EA5-A3985DD602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255" r="14774" b="1"/>
          <a:stretch/>
        </p:blipFill>
        <p:spPr bwMode="auto">
          <a:xfrm>
            <a:off x="8115299" y="1366561"/>
            <a:ext cx="3274281" cy="411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62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5040"/>
            <a:ext cx="4076700" cy="6863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D483EF-31EF-EAB8-3790-F055B29A7D5B}"/>
              </a:ext>
            </a:extLst>
          </p:cNvPr>
          <p:cNvSpPr>
            <a:spLocks noGrp="1"/>
          </p:cNvSpPr>
          <p:nvPr>
            <p:ph type="title"/>
          </p:nvPr>
        </p:nvSpPr>
        <p:spPr>
          <a:xfrm>
            <a:off x="1638299" y="1231621"/>
            <a:ext cx="5252693" cy="1222397"/>
          </a:xfrm>
        </p:spPr>
        <p:txBody>
          <a:bodyPr anchor="t">
            <a:normAutofit/>
          </a:bodyPr>
          <a:lstStyle/>
          <a:p>
            <a:r>
              <a:rPr lang="es-MX" dirty="0"/>
              <a:t>Error humano</a:t>
            </a:r>
          </a:p>
        </p:txBody>
      </p:sp>
      <p:sp>
        <p:nvSpPr>
          <p:cNvPr id="3" name="Marcador de contenido 2">
            <a:extLst>
              <a:ext uri="{FF2B5EF4-FFF2-40B4-BE49-F238E27FC236}">
                <a16:creationId xmlns:a16="http://schemas.microsoft.com/office/drawing/2014/main" id="{4B60CA9E-9893-D9FA-6E39-1376D808A9A1}"/>
              </a:ext>
            </a:extLst>
          </p:cNvPr>
          <p:cNvSpPr>
            <a:spLocks noGrp="1"/>
          </p:cNvSpPr>
          <p:nvPr>
            <p:ph idx="1"/>
          </p:nvPr>
        </p:nvSpPr>
        <p:spPr>
          <a:xfrm>
            <a:off x="1638300" y="2710545"/>
            <a:ext cx="5252694" cy="2871644"/>
          </a:xfrm>
        </p:spPr>
        <p:txBody>
          <a:bodyPr>
            <a:normAutofit/>
          </a:bodyPr>
          <a:lstStyle/>
          <a:p>
            <a:r>
              <a:rPr lang="es-ES" dirty="0"/>
              <a:t>Los accidentes, las contraseñas débiles, el uso compartido de contraseñas y otros comportamientos de usuario imprudentes o desinformados continúan siendo la causa de casi la mitad (49 %) de todas las infracciones de datos notificadas. (reportado por IBM).</a:t>
            </a:r>
          </a:p>
          <a:p>
            <a:endParaRPr lang="es-MX" dirty="0"/>
          </a:p>
        </p:txBody>
      </p:sp>
      <p:pic>
        <p:nvPicPr>
          <p:cNvPr id="10242" name="Picture 2" descr="El 67 por ciento de los ciberdelitos tienen su origen en un error ...">
            <a:extLst>
              <a:ext uri="{FF2B5EF4-FFF2-40B4-BE49-F238E27FC236}">
                <a16:creationId xmlns:a16="http://schemas.microsoft.com/office/drawing/2014/main" id="{B4874556-54DB-CE0C-DD0F-41C04491A0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801" r="35256" b="2"/>
          <a:stretch/>
        </p:blipFill>
        <p:spPr bwMode="auto">
          <a:xfrm>
            <a:off x="8115299" y="1366561"/>
            <a:ext cx="3274281" cy="411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38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5040"/>
            <a:ext cx="4076700" cy="6863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21E182-CE65-4C90-DD0D-5A6DB0C9C95D}"/>
              </a:ext>
            </a:extLst>
          </p:cNvPr>
          <p:cNvSpPr>
            <a:spLocks noGrp="1"/>
          </p:cNvSpPr>
          <p:nvPr>
            <p:ph type="title"/>
          </p:nvPr>
        </p:nvSpPr>
        <p:spPr>
          <a:xfrm>
            <a:off x="1608802" y="913671"/>
            <a:ext cx="5252693" cy="1222397"/>
          </a:xfrm>
        </p:spPr>
        <p:txBody>
          <a:bodyPr anchor="t">
            <a:normAutofit/>
          </a:bodyPr>
          <a:lstStyle/>
          <a:p>
            <a:pPr>
              <a:lnSpc>
                <a:spcPct val="90000"/>
              </a:lnSpc>
            </a:pPr>
            <a:r>
              <a:rPr lang="es-ES" sz="2700"/>
              <a:t>Explotación de las vulnerabilidades de software de base de datos</a:t>
            </a:r>
            <a:endParaRPr lang="es-MX" sz="2700"/>
          </a:p>
        </p:txBody>
      </p:sp>
      <p:sp>
        <p:nvSpPr>
          <p:cNvPr id="3" name="Marcador de contenido 2">
            <a:extLst>
              <a:ext uri="{FF2B5EF4-FFF2-40B4-BE49-F238E27FC236}">
                <a16:creationId xmlns:a16="http://schemas.microsoft.com/office/drawing/2014/main" id="{47641ECB-D1B8-3656-0D09-5C2A951AC7FC}"/>
              </a:ext>
            </a:extLst>
          </p:cNvPr>
          <p:cNvSpPr>
            <a:spLocks noGrp="1"/>
          </p:cNvSpPr>
          <p:nvPr>
            <p:ph idx="1"/>
          </p:nvPr>
        </p:nvSpPr>
        <p:spPr>
          <a:xfrm>
            <a:off x="707923" y="2454018"/>
            <a:ext cx="6902245" cy="3474834"/>
          </a:xfrm>
        </p:spPr>
        <p:txBody>
          <a:bodyPr>
            <a:normAutofit fontScale="92500" lnSpcReduction="10000"/>
          </a:bodyPr>
          <a:lstStyle/>
          <a:p>
            <a:pPr>
              <a:lnSpc>
                <a:spcPct val="110000"/>
              </a:lnSpc>
            </a:pPr>
            <a:r>
              <a:rPr lang="es-ES" sz="2400" dirty="0"/>
              <a:t>Los hackers se ganan la vida detectando y atacando vulnerabilidades en todo tipo de software, incluido el software de gestión de bases de datos. Todos los principales proveedores de software comercial de bases de datos y plataformas de gestión de bases de datos de código abierto publican parches de seguridad periódicos para resolver estas vulnerabilidades, y no aplicar estos parches en su debido momento puede aumentar la exposición.</a:t>
            </a:r>
            <a:endParaRPr lang="es-MX" sz="2400" dirty="0"/>
          </a:p>
        </p:txBody>
      </p:sp>
      <p:pic>
        <p:nvPicPr>
          <p:cNvPr id="5" name="Imagen 4">
            <a:extLst>
              <a:ext uri="{FF2B5EF4-FFF2-40B4-BE49-F238E27FC236}">
                <a16:creationId xmlns:a16="http://schemas.microsoft.com/office/drawing/2014/main" id="{B0FDEA38-2248-A339-ECE8-357163EAAD73}"/>
              </a:ext>
            </a:extLst>
          </p:cNvPr>
          <p:cNvPicPr>
            <a:picLocks noChangeAspect="1"/>
          </p:cNvPicPr>
          <p:nvPr/>
        </p:nvPicPr>
        <p:blipFill rotWithShape="1">
          <a:blip r:embed="rId2"/>
          <a:srcRect l="30527" r="27946" b="-1"/>
          <a:stretch/>
        </p:blipFill>
        <p:spPr>
          <a:xfrm>
            <a:off x="8115299" y="1366561"/>
            <a:ext cx="3274281" cy="4119839"/>
          </a:xfrm>
          <a:prstGeom prst="rect">
            <a:avLst/>
          </a:prstGeom>
        </p:spPr>
      </p:pic>
    </p:spTree>
    <p:extLst>
      <p:ext uri="{BB962C8B-B14F-4D97-AF65-F5344CB8AC3E}">
        <p14:creationId xmlns:p14="http://schemas.microsoft.com/office/powerpoint/2010/main" val="85761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5040"/>
            <a:ext cx="7319004" cy="2062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BE6152-8675-034C-E504-071E0C489E11}"/>
              </a:ext>
            </a:extLst>
          </p:cNvPr>
          <p:cNvSpPr>
            <a:spLocks noGrp="1"/>
          </p:cNvSpPr>
          <p:nvPr>
            <p:ph type="title"/>
          </p:nvPr>
        </p:nvSpPr>
        <p:spPr>
          <a:xfrm>
            <a:off x="798173" y="403798"/>
            <a:ext cx="5678827" cy="1244765"/>
          </a:xfrm>
        </p:spPr>
        <p:txBody>
          <a:bodyPr>
            <a:normAutofit/>
          </a:bodyPr>
          <a:lstStyle/>
          <a:p>
            <a:r>
              <a:rPr lang="es-ES" dirty="0"/>
              <a:t>Ataques por inyección SQL/NoSQL</a:t>
            </a:r>
            <a:endParaRPr lang="es-MX" dirty="0"/>
          </a:p>
        </p:txBody>
      </p:sp>
      <p:sp>
        <p:nvSpPr>
          <p:cNvPr id="3" name="Marcador de contenido 2">
            <a:extLst>
              <a:ext uri="{FF2B5EF4-FFF2-40B4-BE49-F238E27FC236}">
                <a16:creationId xmlns:a16="http://schemas.microsoft.com/office/drawing/2014/main" id="{AD4ED8E5-5DF2-3FEE-609F-54B612F75347}"/>
              </a:ext>
            </a:extLst>
          </p:cNvPr>
          <p:cNvSpPr>
            <a:spLocks noGrp="1"/>
          </p:cNvSpPr>
          <p:nvPr>
            <p:ph idx="1"/>
          </p:nvPr>
        </p:nvSpPr>
        <p:spPr>
          <a:xfrm>
            <a:off x="7757651" y="685800"/>
            <a:ext cx="4080387" cy="5508859"/>
          </a:xfrm>
        </p:spPr>
        <p:txBody>
          <a:bodyPr>
            <a:normAutofit/>
          </a:bodyPr>
          <a:lstStyle/>
          <a:p>
            <a:pPr algn="just">
              <a:lnSpc>
                <a:spcPct val="110000"/>
              </a:lnSpc>
            </a:pPr>
            <a:r>
              <a:rPr lang="es-ES" sz="2000" dirty="0"/>
              <a:t>Se trata de una amenaza específica de base de datos que implica la inserción de series de ataque SQL o no SQL arbitrarias en consultas de base de datos servidas por aplicaciones web o cabeceras HTTP. Las organizaciones que no siguen prácticas seguras de codificación de aplicaciones web ni realizan pruebas periódicas de vulnerabilidad habituales están expuestas a estos ataques.</a:t>
            </a:r>
            <a:endParaRPr lang="es-MX" sz="2000" dirty="0"/>
          </a:p>
        </p:txBody>
      </p:sp>
      <p:pic>
        <p:nvPicPr>
          <p:cNvPr id="5" name="Imagen 4">
            <a:extLst>
              <a:ext uri="{FF2B5EF4-FFF2-40B4-BE49-F238E27FC236}">
                <a16:creationId xmlns:a16="http://schemas.microsoft.com/office/drawing/2014/main" id="{E33C658F-B840-23F1-F89D-D91D5C490312}"/>
              </a:ext>
            </a:extLst>
          </p:cNvPr>
          <p:cNvPicPr>
            <a:picLocks noChangeAspect="1"/>
          </p:cNvPicPr>
          <p:nvPr/>
        </p:nvPicPr>
        <p:blipFill rotWithShape="1">
          <a:blip r:embed="rId2"/>
          <a:srcRect r="2506" b="-2"/>
          <a:stretch/>
        </p:blipFill>
        <p:spPr>
          <a:xfrm>
            <a:off x="20" y="2057400"/>
            <a:ext cx="7312859" cy="4800600"/>
          </a:xfrm>
          <a:prstGeom prst="rect">
            <a:avLst/>
          </a:prstGeom>
        </p:spPr>
      </p:pic>
    </p:spTree>
    <p:extLst>
      <p:ext uri="{BB962C8B-B14F-4D97-AF65-F5344CB8AC3E}">
        <p14:creationId xmlns:p14="http://schemas.microsoft.com/office/powerpoint/2010/main" val="2982031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5AB18922-AAA7-4A23-A56A-ED9075196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EE6B8EA7-3E40-4DCC-8875-202B7D7B9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7C0737D6-59A8-455F-AA94-160BF1432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768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45E1A2-194D-635B-DA02-A50A1E4F0E05}"/>
              </a:ext>
            </a:extLst>
          </p:cNvPr>
          <p:cNvSpPr>
            <a:spLocks noGrp="1"/>
          </p:cNvSpPr>
          <p:nvPr>
            <p:ph type="title"/>
          </p:nvPr>
        </p:nvSpPr>
        <p:spPr>
          <a:xfrm>
            <a:off x="800101" y="3054927"/>
            <a:ext cx="3467099" cy="1745673"/>
          </a:xfrm>
        </p:spPr>
        <p:txBody>
          <a:bodyPr anchor="b">
            <a:normAutofit/>
          </a:bodyPr>
          <a:lstStyle/>
          <a:p>
            <a:pPr>
              <a:lnSpc>
                <a:spcPct val="90000"/>
              </a:lnSpc>
            </a:pPr>
            <a:r>
              <a:rPr lang="es-ES" sz="2700"/>
              <a:t>Explotación de desbordamiento de almacenamiento intermedio</a:t>
            </a:r>
            <a:endParaRPr lang="es-MX" sz="2700"/>
          </a:p>
        </p:txBody>
      </p:sp>
      <p:sp>
        <p:nvSpPr>
          <p:cNvPr id="3" name="Marcador de contenido 2">
            <a:extLst>
              <a:ext uri="{FF2B5EF4-FFF2-40B4-BE49-F238E27FC236}">
                <a16:creationId xmlns:a16="http://schemas.microsoft.com/office/drawing/2014/main" id="{89F09DB5-5E53-596A-DE2A-2CA84A29C4D2}"/>
              </a:ext>
            </a:extLst>
          </p:cNvPr>
          <p:cNvSpPr>
            <a:spLocks noGrp="1"/>
          </p:cNvSpPr>
          <p:nvPr>
            <p:ph idx="1"/>
          </p:nvPr>
        </p:nvSpPr>
        <p:spPr>
          <a:xfrm>
            <a:off x="6096001" y="685800"/>
            <a:ext cx="4902626" cy="5508859"/>
          </a:xfrm>
        </p:spPr>
        <p:txBody>
          <a:bodyPr>
            <a:normAutofit/>
          </a:bodyPr>
          <a:lstStyle/>
          <a:p>
            <a:r>
              <a:rPr lang="es-ES"/>
              <a:t>El desbordamiento de almacenamiento intermedio se produce cuando un proceso intenta grabar más datos en un bloque de memoria de longitud fija de lo que se permite mantener. Los atacantes pueden utilizar el exceso de datos, almacenado en direcciones de memoria adyacentes, como una base desde la que lanzar ataques.</a:t>
            </a:r>
            <a:endParaRPr lang="es-MX" dirty="0"/>
          </a:p>
        </p:txBody>
      </p:sp>
      <p:pic>
        <p:nvPicPr>
          <p:cNvPr id="12290" name="Picture 2" descr="El exceso de datos puede ser un problema para tu empresa en 2022">
            <a:extLst>
              <a:ext uri="{FF2B5EF4-FFF2-40B4-BE49-F238E27FC236}">
                <a16:creationId xmlns:a16="http://schemas.microsoft.com/office/drawing/2014/main" id="{0F035F58-9A56-9A77-D621-01950F5C01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101" y="714613"/>
            <a:ext cx="3238500" cy="1999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06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5AB18922-AAA7-4A23-A56A-ED9075196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1" name="Rectangle 13320">
            <a:extLst>
              <a:ext uri="{FF2B5EF4-FFF2-40B4-BE49-F238E27FC236}">
                <a16:creationId xmlns:a16="http://schemas.microsoft.com/office/drawing/2014/main" id="{EE6B8EA7-3E40-4DCC-8875-202B7D7B9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23" name="Rectangle 13322">
            <a:extLst>
              <a:ext uri="{FF2B5EF4-FFF2-40B4-BE49-F238E27FC236}">
                <a16:creationId xmlns:a16="http://schemas.microsoft.com/office/drawing/2014/main" id="{7C0737D6-59A8-455F-AA94-160BF1432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768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6618B82-5BA1-FD39-420F-D95FC34288C0}"/>
              </a:ext>
            </a:extLst>
          </p:cNvPr>
          <p:cNvSpPr>
            <a:spLocks noGrp="1"/>
          </p:cNvSpPr>
          <p:nvPr>
            <p:ph type="title"/>
          </p:nvPr>
        </p:nvSpPr>
        <p:spPr>
          <a:xfrm>
            <a:off x="800101" y="3054927"/>
            <a:ext cx="3467099" cy="1745673"/>
          </a:xfrm>
        </p:spPr>
        <p:txBody>
          <a:bodyPr anchor="b">
            <a:normAutofit/>
          </a:bodyPr>
          <a:lstStyle/>
          <a:p>
            <a:r>
              <a:rPr lang="es-MX" dirty="0"/>
              <a:t>Programas maliciosos</a:t>
            </a:r>
          </a:p>
        </p:txBody>
      </p:sp>
      <p:sp>
        <p:nvSpPr>
          <p:cNvPr id="3" name="Marcador de contenido 2">
            <a:extLst>
              <a:ext uri="{FF2B5EF4-FFF2-40B4-BE49-F238E27FC236}">
                <a16:creationId xmlns:a16="http://schemas.microsoft.com/office/drawing/2014/main" id="{805A46D2-2C84-8008-3C82-65FD1827F4EF}"/>
              </a:ext>
            </a:extLst>
          </p:cNvPr>
          <p:cNvSpPr>
            <a:spLocks noGrp="1"/>
          </p:cNvSpPr>
          <p:nvPr>
            <p:ph idx="1"/>
          </p:nvPr>
        </p:nvSpPr>
        <p:spPr>
          <a:xfrm>
            <a:off x="6096001" y="685800"/>
            <a:ext cx="4902626" cy="5508859"/>
          </a:xfrm>
        </p:spPr>
        <p:txBody>
          <a:bodyPr>
            <a:normAutofit/>
          </a:bodyPr>
          <a:lstStyle/>
          <a:p>
            <a:r>
              <a:rPr lang="es-ES" dirty="0"/>
              <a:t>El malware es software escrito específicamente para explotar las vulnerabilidades o causar daños a la base de datos. El malware puede llegar a través de cualquier dispositivo de punto final que se conecte a la red de la base de datos.</a:t>
            </a:r>
            <a:endParaRPr lang="es-MX" dirty="0"/>
          </a:p>
        </p:txBody>
      </p:sp>
      <p:pic>
        <p:nvPicPr>
          <p:cNvPr id="13314" name="Picture 2" descr="What Is Malware? 10 Types of Malware &amp; How They Work - Hashed Out by ...">
            <a:extLst>
              <a:ext uri="{FF2B5EF4-FFF2-40B4-BE49-F238E27FC236}">
                <a16:creationId xmlns:a16="http://schemas.microsoft.com/office/drawing/2014/main" id="{B12A632A-C558-D468-B912-D3C56200B3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101" y="702469"/>
            <a:ext cx="3238500" cy="202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48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97884-7855-7D84-5BD9-B573794ABDBA}"/>
              </a:ext>
            </a:extLst>
          </p:cNvPr>
          <p:cNvSpPr>
            <a:spLocks noGrp="1"/>
          </p:cNvSpPr>
          <p:nvPr>
            <p:ph type="title"/>
          </p:nvPr>
        </p:nvSpPr>
        <p:spPr/>
        <p:txBody>
          <a:bodyPr/>
          <a:lstStyle/>
          <a:p>
            <a:r>
              <a:rPr lang="es-MX" dirty="0"/>
              <a:t>Bibliografía </a:t>
            </a:r>
          </a:p>
        </p:txBody>
      </p:sp>
      <p:sp>
        <p:nvSpPr>
          <p:cNvPr id="3" name="Marcador de contenido 2">
            <a:extLst>
              <a:ext uri="{FF2B5EF4-FFF2-40B4-BE49-F238E27FC236}">
                <a16:creationId xmlns:a16="http://schemas.microsoft.com/office/drawing/2014/main" id="{0640EA0E-2543-6224-88D0-4B9302B04632}"/>
              </a:ext>
            </a:extLst>
          </p:cNvPr>
          <p:cNvSpPr>
            <a:spLocks noGrp="1"/>
          </p:cNvSpPr>
          <p:nvPr>
            <p:ph idx="1"/>
          </p:nvPr>
        </p:nvSpPr>
        <p:spPr/>
        <p:txBody>
          <a:bodyPr>
            <a:normAutofit/>
          </a:bodyPr>
          <a:lstStyle/>
          <a:p>
            <a:r>
              <a:rPr lang="es-MX" sz="3200" b="1" dirty="0"/>
              <a:t>https://www.ibm.com/es-es/topics/database-security</a:t>
            </a:r>
          </a:p>
        </p:txBody>
      </p:sp>
    </p:spTree>
    <p:extLst>
      <p:ext uri="{BB962C8B-B14F-4D97-AF65-F5344CB8AC3E}">
        <p14:creationId xmlns:p14="http://schemas.microsoft.com/office/powerpoint/2010/main" val="232860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D6F32E3C-89AF-44C3-84CD-7F43B8448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BCFF7FBB-07D4-455F-995B-60B11F886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4580" y="1371600"/>
            <a:ext cx="6517420"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7 Best practices for database security">
            <a:extLst>
              <a:ext uri="{FF2B5EF4-FFF2-40B4-BE49-F238E27FC236}">
                <a16:creationId xmlns:a16="http://schemas.microsoft.com/office/drawing/2014/main" id="{EEC16030-DB6E-9E68-6F9B-2B13E02515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932" r="30664" b="1"/>
          <a:stretch/>
        </p:blipFill>
        <p:spPr bwMode="auto">
          <a:xfrm>
            <a:off x="20" y="10"/>
            <a:ext cx="567456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30FEABFD-EE45-4EE1-B613-050A94A13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173" y="1371600"/>
            <a:ext cx="4878727"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363F43-D14B-00FB-4DBC-F26623A2E223}"/>
              </a:ext>
            </a:extLst>
          </p:cNvPr>
          <p:cNvSpPr>
            <a:spLocks noGrp="1"/>
          </p:cNvSpPr>
          <p:nvPr>
            <p:ph type="title"/>
          </p:nvPr>
        </p:nvSpPr>
        <p:spPr>
          <a:xfrm>
            <a:off x="1638300" y="2057400"/>
            <a:ext cx="3454484" cy="2743200"/>
          </a:xfrm>
        </p:spPr>
        <p:txBody>
          <a:bodyPr anchor="t">
            <a:normAutofit/>
          </a:bodyPr>
          <a:lstStyle/>
          <a:p>
            <a:r>
              <a:rPr lang="es-ES" dirty="0"/>
              <a:t>¿Qué es la seguridad de las bases de datos?</a:t>
            </a:r>
            <a:endParaRPr lang="es-MX" dirty="0"/>
          </a:p>
        </p:txBody>
      </p:sp>
      <p:sp>
        <p:nvSpPr>
          <p:cNvPr id="3" name="Marcador de contenido 2">
            <a:extLst>
              <a:ext uri="{FF2B5EF4-FFF2-40B4-BE49-F238E27FC236}">
                <a16:creationId xmlns:a16="http://schemas.microsoft.com/office/drawing/2014/main" id="{CA850C18-7661-C636-50E1-4B8CF163DD09}"/>
              </a:ext>
            </a:extLst>
          </p:cNvPr>
          <p:cNvSpPr>
            <a:spLocks noGrp="1"/>
          </p:cNvSpPr>
          <p:nvPr>
            <p:ph idx="1"/>
          </p:nvPr>
        </p:nvSpPr>
        <p:spPr>
          <a:xfrm>
            <a:off x="6474679" y="2079860"/>
            <a:ext cx="4914901" cy="2764644"/>
          </a:xfrm>
        </p:spPr>
        <p:txBody>
          <a:bodyPr>
            <a:normAutofit/>
          </a:bodyPr>
          <a:lstStyle/>
          <a:p>
            <a:pPr algn="just"/>
            <a:r>
              <a:rPr lang="es-ES" dirty="0"/>
              <a:t>La seguridad de las bases de datos se refiere al conjunto de herramientas, medidas y controles diseñados para establecer y mantener la confidencialidad, la integridad y la disponibilidad de las bases de datos.</a:t>
            </a:r>
            <a:endParaRPr lang="es-MX" dirty="0"/>
          </a:p>
        </p:txBody>
      </p:sp>
    </p:spTree>
    <p:extLst>
      <p:ext uri="{BB962C8B-B14F-4D97-AF65-F5344CB8AC3E}">
        <p14:creationId xmlns:p14="http://schemas.microsoft.com/office/powerpoint/2010/main" val="195580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C06432-17F6-78A4-5225-031A08C55078}"/>
              </a:ext>
            </a:extLst>
          </p:cNvPr>
          <p:cNvSpPr>
            <a:spLocks noGrp="1"/>
          </p:cNvSpPr>
          <p:nvPr>
            <p:ph type="title"/>
          </p:nvPr>
        </p:nvSpPr>
        <p:spPr>
          <a:xfrm>
            <a:off x="1544186" y="460661"/>
            <a:ext cx="9040687" cy="1136072"/>
          </a:xfrm>
        </p:spPr>
        <p:txBody>
          <a:bodyPr>
            <a:normAutofit/>
          </a:bodyPr>
          <a:lstStyle/>
          <a:p>
            <a:r>
              <a:rPr lang="es-ES" dirty="0"/>
              <a:t>La seguridad de las bases de datos debe tratar y proteger lo siguiente:</a:t>
            </a:r>
            <a:endParaRPr lang="es-MX" dirty="0"/>
          </a:p>
        </p:txBody>
      </p:sp>
      <p:sp>
        <p:nvSpPr>
          <p:cNvPr id="3" name="Marcador de contenido 2">
            <a:extLst>
              <a:ext uri="{FF2B5EF4-FFF2-40B4-BE49-F238E27FC236}">
                <a16:creationId xmlns:a16="http://schemas.microsoft.com/office/drawing/2014/main" id="{91680115-8359-86B3-E4C8-7672A20A1D84}"/>
              </a:ext>
            </a:extLst>
          </p:cNvPr>
          <p:cNvSpPr>
            <a:spLocks noGrp="1"/>
          </p:cNvSpPr>
          <p:nvPr>
            <p:ph idx="1"/>
          </p:nvPr>
        </p:nvSpPr>
        <p:spPr>
          <a:xfrm>
            <a:off x="1638299" y="2748405"/>
            <a:ext cx="4045429" cy="3418587"/>
          </a:xfrm>
        </p:spPr>
        <p:txBody>
          <a:bodyPr>
            <a:normAutofit/>
          </a:bodyPr>
          <a:lstStyle/>
          <a:p>
            <a:pPr algn="just">
              <a:lnSpc>
                <a:spcPct val="110000"/>
              </a:lnSpc>
            </a:pPr>
            <a:r>
              <a:rPr lang="es-ES" sz="1500" dirty="0"/>
              <a:t>Los datos de la base de datos</a:t>
            </a:r>
          </a:p>
          <a:p>
            <a:pPr algn="just">
              <a:lnSpc>
                <a:spcPct val="110000"/>
              </a:lnSpc>
            </a:pPr>
            <a:r>
              <a:rPr lang="es-ES" sz="1500" dirty="0"/>
              <a:t>El sistema de gestión de bases de datos (DBMS)</a:t>
            </a:r>
          </a:p>
          <a:p>
            <a:pPr algn="just">
              <a:lnSpc>
                <a:spcPct val="110000"/>
              </a:lnSpc>
            </a:pPr>
            <a:r>
              <a:rPr lang="es-ES" sz="1500" dirty="0"/>
              <a:t>Cualquier aplicación asociada</a:t>
            </a:r>
          </a:p>
          <a:p>
            <a:pPr algn="just">
              <a:lnSpc>
                <a:spcPct val="110000"/>
              </a:lnSpc>
            </a:pPr>
            <a:r>
              <a:rPr lang="es-ES" sz="1500" dirty="0"/>
              <a:t>El servidor de base de datos físico y/o el servidor de base de datos virtual, y el hardware subyacente</a:t>
            </a:r>
          </a:p>
          <a:p>
            <a:pPr algn="just">
              <a:lnSpc>
                <a:spcPct val="110000"/>
              </a:lnSpc>
            </a:pPr>
            <a:r>
              <a:rPr lang="es-ES" sz="1500" dirty="0"/>
              <a:t>La infraestructura informática y/o de red utilizada para acceder a la base de datos</a:t>
            </a:r>
            <a:endParaRPr lang="es-MX" sz="1500" dirty="0"/>
          </a:p>
        </p:txBody>
      </p:sp>
      <p:pic>
        <p:nvPicPr>
          <p:cNvPr id="2050" name="Picture 2" descr="What is Database Management System - DBMS - UseMyNotes">
            <a:extLst>
              <a:ext uri="{FF2B5EF4-FFF2-40B4-BE49-F238E27FC236}">
                <a16:creationId xmlns:a16="http://schemas.microsoft.com/office/drawing/2014/main" id="{7544816C-807A-B4DF-24F6-FC8C167B19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96063" y="2748404"/>
            <a:ext cx="4069746" cy="3418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33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1C03D7-662D-FB52-5790-6314BF3E6DC5}"/>
              </a:ext>
            </a:extLst>
          </p:cNvPr>
          <p:cNvSpPr>
            <a:spLocks noGrp="1"/>
          </p:cNvSpPr>
          <p:nvPr>
            <p:ph type="title"/>
          </p:nvPr>
        </p:nvSpPr>
        <p:spPr>
          <a:xfrm>
            <a:off x="1544186" y="460661"/>
            <a:ext cx="9040687" cy="1136072"/>
          </a:xfrm>
        </p:spPr>
        <p:txBody>
          <a:bodyPr>
            <a:normAutofit/>
          </a:bodyPr>
          <a:lstStyle/>
          <a:p>
            <a:r>
              <a:rPr lang="es-MX" dirty="0"/>
              <a:t>Desafíos</a:t>
            </a:r>
          </a:p>
        </p:txBody>
      </p:sp>
      <p:sp>
        <p:nvSpPr>
          <p:cNvPr id="3" name="Marcador de contenido 2">
            <a:extLst>
              <a:ext uri="{FF2B5EF4-FFF2-40B4-BE49-F238E27FC236}">
                <a16:creationId xmlns:a16="http://schemas.microsoft.com/office/drawing/2014/main" id="{73CF011A-7119-9A49-5A64-C357B4465913}"/>
              </a:ext>
            </a:extLst>
          </p:cNvPr>
          <p:cNvSpPr>
            <a:spLocks noGrp="1"/>
          </p:cNvSpPr>
          <p:nvPr>
            <p:ph idx="1"/>
          </p:nvPr>
        </p:nvSpPr>
        <p:spPr>
          <a:xfrm>
            <a:off x="971551" y="2057395"/>
            <a:ext cx="4712178" cy="4109598"/>
          </a:xfrm>
        </p:spPr>
        <p:txBody>
          <a:bodyPr>
            <a:normAutofit/>
          </a:bodyPr>
          <a:lstStyle/>
          <a:p>
            <a:pPr algn="just">
              <a:lnSpc>
                <a:spcPct val="110000"/>
              </a:lnSpc>
            </a:pPr>
            <a:r>
              <a:rPr lang="es-ES" dirty="0"/>
              <a:t>La seguridad de las bases de datos es una iniciativa compleja que implica todos los aspectos de las tecnologías y las prácticas de seguridad de la información. Además, se enfrenta a la usabilidad de la base de datos. Cuanto más accesible y utilizable sea la base de datos, más vulnerable será ante las amenazas de seguridad; cuanto más protegida esté la base de datos ante las amenazas, más difícil será acceder a ella y utilizarla. En ocasiones, esta paradoja se denomina regla de Anderson</a:t>
            </a:r>
            <a:endParaRPr lang="es-MX" dirty="0"/>
          </a:p>
        </p:txBody>
      </p:sp>
      <p:pic>
        <p:nvPicPr>
          <p:cNvPr id="3074" name="Picture 2" descr="Desafio - Conceito, o que é, Significado">
            <a:extLst>
              <a:ext uri="{FF2B5EF4-FFF2-40B4-BE49-F238E27FC236}">
                <a16:creationId xmlns:a16="http://schemas.microsoft.com/office/drawing/2014/main" id="{D935C896-A2FB-1CD9-CB5C-FD4C5B7C6F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7000" y="3302358"/>
            <a:ext cx="4107873" cy="2310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0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1B891-EDCE-0C2E-52F7-AC0FF7FFA17E}"/>
              </a:ext>
            </a:extLst>
          </p:cNvPr>
          <p:cNvSpPr>
            <a:spLocks noGrp="1"/>
          </p:cNvSpPr>
          <p:nvPr>
            <p:ph type="title"/>
          </p:nvPr>
        </p:nvSpPr>
        <p:spPr/>
        <p:txBody>
          <a:bodyPr/>
          <a:lstStyle/>
          <a:p>
            <a:r>
              <a:rPr lang="es-MX" dirty="0"/>
              <a:t>Regla de Anderson</a:t>
            </a:r>
          </a:p>
        </p:txBody>
      </p:sp>
      <p:sp>
        <p:nvSpPr>
          <p:cNvPr id="3" name="Marcador de contenido 2">
            <a:extLst>
              <a:ext uri="{FF2B5EF4-FFF2-40B4-BE49-F238E27FC236}">
                <a16:creationId xmlns:a16="http://schemas.microsoft.com/office/drawing/2014/main" id="{62D53D7E-C014-E1DC-624D-7FC6CA3142C0}"/>
              </a:ext>
            </a:extLst>
          </p:cNvPr>
          <p:cNvSpPr>
            <a:spLocks noGrp="1"/>
          </p:cNvSpPr>
          <p:nvPr>
            <p:ph idx="1"/>
          </p:nvPr>
        </p:nvSpPr>
        <p:spPr/>
        <p:txBody>
          <a:bodyPr/>
          <a:lstStyle/>
          <a:p>
            <a:pPr algn="just"/>
            <a:r>
              <a:rPr lang="es-ES" dirty="0"/>
              <a:t>En el campo de la seguridad informática, la regla de Anderson se refiere a un principio formulado por Ross J. Anderson: los sistemas que manejan información personal sensible implican un </a:t>
            </a:r>
            <a:r>
              <a:rPr lang="es-ES" dirty="0" err="1"/>
              <a:t>trilema</a:t>
            </a:r>
            <a:r>
              <a:rPr lang="es-ES" dirty="0"/>
              <a:t> de seguridad, funcionalidad y escala, de los cuales se puede elegir dos. Un sistema que tiene información sobre muchos sujetos de datos y al que muchas personas requieren acceso es difícil de proteger a menos que su funcionalidad esté severamente restringida. Si tiene una funcionalidad completa, es posible que deba restringir la cantidad de personas con acceso o aceptar que se filtrará cierta información.</a:t>
            </a:r>
            <a:endParaRPr lang="es-MX" dirty="0"/>
          </a:p>
        </p:txBody>
      </p:sp>
    </p:spTree>
    <p:extLst>
      <p:ext uri="{BB962C8B-B14F-4D97-AF65-F5344CB8AC3E}">
        <p14:creationId xmlns:p14="http://schemas.microsoft.com/office/powerpoint/2010/main" val="1756170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0BEDCA0-5887-4BE5-B9A9-475112CFD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5E34210E-BF53-4B8C-AAF6-67A500877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27F20F32-BAF8-48C2-BAC7-3E3B2405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685800"/>
            <a:ext cx="113919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82CC5B-D4F3-E0FC-0206-E8F866199B05}"/>
              </a:ext>
            </a:extLst>
          </p:cNvPr>
          <p:cNvSpPr>
            <a:spLocks noGrp="1"/>
          </p:cNvSpPr>
          <p:nvPr>
            <p:ph type="title"/>
          </p:nvPr>
        </p:nvSpPr>
        <p:spPr>
          <a:xfrm>
            <a:off x="1638300" y="1254827"/>
            <a:ext cx="4838700" cy="1370609"/>
          </a:xfrm>
        </p:spPr>
        <p:txBody>
          <a:bodyPr anchor="ctr">
            <a:normAutofit/>
          </a:bodyPr>
          <a:lstStyle/>
          <a:p>
            <a:r>
              <a:rPr lang="es-MX" dirty="0"/>
              <a:t>¿Por qué es importante?</a:t>
            </a:r>
          </a:p>
        </p:txBody>
      </p:sp>
      <p:sp>
        <p:nvSpPr>
          <p:cNvPr id="3" name="Marcador de contenido 2">
            <a:extLst>
              <a:ext uri="{FF2B5EF4-FFF2-40B4-BE49-F238E27FC236}">
                <a16:creationId xmlns:a16="http://schemas.microsoft.com/office/drawing/2014/main" id="{CDA8C0EC-A90D-3DB2-9890-39BE745BA579}"/>
              </a:ext>
            </a:extLst>
          </p:cNvPr>
          <p:cNvSpPr>
            <a:spLocks noGrp="1"/>
          </p:cNvSpPr>
          <p:nvPr>
            <p:ph idx="1"/>
          </p:nvPr>
        </p:nvSpPr>
        <p:spPr>
          <a:xfrm>
            <a:off x="1638299" y="2772362"/>
            <a:ext cx="4838701" cy="2801123"/>
          </a:xfrm>
        </p:spPr>
        <p:txBody>
          <a:bodyPr>
            <a:normAutofit/>
          </a:bodyPr>
          <a:lstStyle/>
          <a:p>
            <a:r>
              <a:rPr lang="es-ES" dirty="0"/>
              <a:t>Por definición, una infracción de datos es la incapacidad de mantener la confidencialidad de los datos en una base de datos. La cantidad de daño que las infracciones de datos infligen a su empresa/organización depende de varios factores o consecuencias:</a:t>
            </a:r>
            <a:endParaRPr lang="es-MX" dirty="0"/>
          </a:p>
        </p:txBody>
      </p:sp>
      <p:pic>
        <p:nvPicPr>
          <p:cNvPr id="4098" name="Picture 2" descr="Peligro - Qué es, tipos, definición y concepto">
            <a:extLst>
              <a:ext uri="{FF2B5EF4-FFF2-40B4-BE49-F238E27FC236}">
                <a16:creationId xmlns:a16="http://schemas.microsoft.com/office/drawing/2014/main" id="{B318E10E-886D-68A6-C6C7-F35ED3A1A2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5201" y="1390650"/>
            <a:ext cx="40767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45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4" y="-5040"/>
            <a:ext cx="6477000" cy="20744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5DCA8AA-012E-5496-C82F-ACFB9A836F90}"/>
              </a:ext>
            </a:extLst>
          </p:cNvPr>
          <p:cNvSpPr>
            <a:spLocks noGrp="1"/>
          </p:cNvSpPr>
          <p:nvPr>
            <p:ph type="title"/>
          </p:nvPr>
        </p:nvSpPr>
        <p:spPr>
          <a:xfrm>
            <a:off x="798173" y="494639"/>
            <a:ext cx="4878727" cy="1075123"/>
          </a:xfrm>
        </p:spPr>
        <p:txBody>
          <a:bodyPr>
            <a:normAutofit/>
          </a:bodyPr>
          <a:lstStyle/>
          <a:p>
            <a:r>
              <a:rPr lang="es-MX" dirty="0"/>
              <a:t>Propiedad intelectual comprometida:</a:t>
            </a:r>
          </a:p>
        </p:txBody>
      </p:sp>
      <p:sp>
        <p:nvSpPr>
          <p:cNvPr id="3" name="Marcador de contenido 2">
            <a:extLst>
              <a:ext uri="{FF2B5EF4-FFF2-40B4-BE49-F238E27FC236}">
                <a16:creationId xmlns:a16="http://schemas.microsoft.com/office/drawing/2014/main" id="{A969B365-2D59-4985-BBDD-1F496780F3A9}"/>
              </a:ext>
            </a:extLst>
          </p:cNvPr>
          <p:cNvSpPr>
            <a:spLocks noGrp="1"/>
          </p:cNvSpPr>
          <p:nvPr>
            <p:ph idx="1"/>
          </p:nvPr>
        </p:nvSpPr>
        <p:spPr>
          <a:xfrm>
            <a:off x="7460530" y="685800"/>
            <a:ext cx="3768347" cy="5508859"/>
          </a:xfrm>
        </p:spPr>
        <p:txBody>
          <a:bodyPr>
            <a:normAutofit fontScale="92500" lnSpcReduction="10000"/>
          </a:bodyPr>
          <a:lstStyle/>
          <a:p>
            <a:pPr algn="just"/>
            <a:r>
              <a:rPr lang="es-ES" sz="2400" dirty="0"/>
              <a:t>La propiedad intelectual y/o secretos comerciales, invenciones, prácticas propietarias— puede ser fundamental para poder mantener una ventaja competitiva en el mercado. Si dicha propiedad intelectual es robada o queda expuesta, su ventaja competitiva puede ser difícil o imposible de mantener o recuperar.</a:t>
            </a:r>
            <a:endParaRPr lang="es-MX" sz="2400" dirty="0"/>
          </a:p>
        </p:txBody>
      </p:sp>
      <p:pic>
        <p:nvPicPr>
          <p:cNvPr id="5122" name="Picture 2" descr="Fundamentos Basicos de la Propiedad Intelectual">
            <a:extLst>
              <a:ext uri="{FF2B5EF4-FFF2-40B4-BE49-F238E27FC236}">
                <a16:creationId xmlns:a16="http://schemas.microsoft.com/office/drawing/2014/main" id="{8E19F85B-1F25-6405-D888-DB42E59C7C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25699"/>
          <a:stretch/>
        </p:blipFill>
        <p:spPr bwMode="auto">
          <a:xfrm>
            <a:off x="1" y="2064470"/>
            <a:ext cx="6477000" cy="341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5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BD496F58-731B-4833-93F9-53192FC2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195B3A3C-971D-4F24-9512-C9E4590CA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5040"/>
            <a:ext cx="4076700" cy="68630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E0270E-F8DF-44C7-3E2B-ADD0E29207ED}"/>
              </a:ext>
            </a:extLst>
          </p:cNvPr>
          <p:cNvSpPr>
            <a:spLocks noGrp="1"/>
          </p:cNvSpPr>
          <p:nvPr>
            <p:ph type="title"/>
          </p:nvPr>
        </p:nvSpPr>
        <p:spPr>
          <a:xfrm>
            <a:off x="1638299" y="1231621"/>
            <a:ext cx="5252693" cy="1222397"/>
          </a:xfrm>
        </p:spPr>
        <p:txBody>
          <a:bodyPr anchor="t">
            <a:normAutofit/>
          </a:bodyPr>
          <a:lstStyle/>
          <a:p>
            <a:r>
              <a:rPr lang="es-MX" dirty="0"/>
              <a:t>Daño a la reputación</a:t>
            </a:r>
          </a:p>
        </p:txBody>
      </p:sp>
      <p:sp>
        <p:nvSpPr>
          <p:cNvPr id="3" name="Marcador de contenido 2">
            <a:extLst>
              <a:ext uri="{FF2B5EF4-FFF2-40B4-BE49-F238E27FC236}">
                <a16:creationId xmlns:a16="http://schemas.microsoft.com/office/drawing/2014/main" id="{8406F663-818B-035A-30D7-525EF54D25B4}"/>
              </a:ext>
            </a:extLst>
          </p:cNvPr>
          <p:cNvSpPr>
            <a:spLocks noGrp="1"/>
          </p:cNvSpPr>
          <p:nvPr>
            <p:ph idx="1"/>
          </p:nvPr>
        </p:nvSpPr>
        <p:spPr>
          <a:xfrm>
            <a:off x="1638300" y="2710545"/>
            <a:ext cx="5252694" cy="2871644"/>
          </a:xfrm>
        </p:spPr>
        <p:txBody>
          <a:bodyPr>
            <a:normAutofit/>
          </a:bodyPr>
          <a:lstStyle/>
          <a:p>
            <a:r>
              <a:rPr lang="es-ES" dirty="0"/>
              <a:t>Los clientes, los socios y/o los usuarios pueden no estar dispuestos a comprar/usar  productos y/o servicios (o a hacer negocios con una empresa) si no sienten que pueden confiar en un sistema/ente para proteger los datos.</a:t>
            </a:r>
            <a:endParaRPr lang="es-MX"/>
          </a:p>
        </p:txBody>
      </p:sp>
      <p:pic>
        <p:nvPicPr>
          <p:cNvPr id="6146" name="Picture 2" descr="Destrucción de reputación - Ciudadanos en Red">
            <a:extLst>
              <a:ext uri="{FF2B5EF4-FFF2-40B4-BE49-F238E27FC236}">
                <a16:creationId xmlns:a16="http://schemas.microsoft.com/office/drawing/2014/main" id="{403C4137-1863-F417-2367-D6870EC233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23" r="41126" b="-1"/>
          <a:stretch/>
        </p:blipFill>
        <p:spPr bwMode="auto">
          <a:xfrm>
            <a:off x="8115299" y="1366561"/>
            <a:ext cx="3274281" cy="411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4B49C7F-C207-483C-836E-1DC51EADB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8300" y="2743200"/>
            <a:ext cx="10553702" cy="411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849713-77B9-CE1C-B137-B59D31A4B9C2}"/>
              </a:ext>
            </a:extLst>
          </p:cNvPr>
          <p:cNvSpPr>
            <a:spLocks noGrp="1"/>
          </p:cNvSpPr>
          <p:nvPr>
            <p:ph type="title"/>
          </p:nvPr>
        </p:nvSpPr>
        <p:spPr>
          <a:xfrm>
            <a:off x="1562352" y="618408"/>
            <a:ext cx="8991349" cy="1506381"/>
          </a:xfrm>
        </p:spPr>
        <p:txBody>
          <a:bodyPr>
            <a:normAutofit/>
          </a:bodyPr>
          <a:lstStyle/>
          <a:p>
            <a:r>
              <a:rPr lang="es-MX" sz="4400"/>
              <a:t>Multas o sanciones por falta de conformidad: </a:t>
            </a:r>
          </a:p>
        </p:txBody>
      </p:sp>
      <p:sp>
        <p:nvSpPr>
          <p:cNvPr id="3" name="Marcador de contenido 2">
            <a:extLst>
              <a:ext uri="{FF2B5EF4-FFF2-40B4-BE49-F238E27FC236}">
                <a16:creationId xmlns:a16="http://schemas.microsoft.com/office/drawing/2014/main" id="{B346397B-E2FB-E016-8D54-9398CB9F5A4D}"/>
              </a:ext>
            </a:extLst>
          </p:cNvPr>
          <p:cNvSpPr>
            <a:spLocks noGrp="1"/>
          </p:cNvSpPr>
          <p:nvPr>
            <p:ph idx="1"/>
          </p:nvPr>
        </p:nvSpPr>
        <p:spPr>
          <a:xfrm>
            <a:off x="2076450" y="3076575"/>
            <a:ext cx="5238751" cy="3200127"/>
          </a:xfrm>
        </p:spPr>
        <p:txBody>
          <a:bodyPr>
            <a:normAutofit fontScale="92500" lnSpcReduction="10000"/>
          </a:bodyPr>
          <a:lstStyle/>
          <a:p>
            <a:pPr algn="just">
              <a:lnSpc>
                <a:spcPct val="110000"/>
              </a:lnSpc>
            </a:pPr>
            <a:r>
              <a:rPr lang="es-ES" dirty="0"/>
              <a:t>El impacto financiero y legal por no cumplir con las normativas globales, como la </a:t>
            </a:r>
            <a:r>
              <a:rPr lang="es-ES" dirty="0" err="1"/>
              <a:t>Sarbannes</a:t>
            </a:r>
            <a:r>
              <a:rPr lang="es-ES" dirty="0"/>
              <a:t>-Oxley </a:t>
            </a:r>
            <a:r>
              <a:rPr lang="es-ES" dirty="0" err="1"/>
              <a:t>Act</a:t>
            </a:r>
            <a:r>
              <a:rPr lang="es-ES" dirty="0"/>
              <a:t> (SAO) o </a:t>
            </a:r>
            <a:r>
              <a:rPr lang="es-ES" dirty="0" err="1"/>
              <a:t>eñ</a:t>
            </a:r>
            <a:r>
              <a:rPr lang="es-ES" dirty="0"/>
              <a:t> </a:t>
            </a:r>
            <a:r>
              <a:rPr lang="es-ES" dirty="0" err="1"/>
              <a:t>Payment</a:t>
            </a:r>
            <a:r>
              <a:rPr lang="es-ES" dirty="0"/>
              <a:t> </a:t>
            </a:r>
            <a:r>
              <a:rPr lang="es-ES" dirty="0" err="1"/>
              <a:t>Card</a:t>
            </a:r>
            <a:r>
              <a:rPr lang="es-ES" dirty="0"/>
              <a:t> </a:t>
            </a:r>
            <a:r>
              <a:rPr lang="es-ES" dirty="0" err="1"/>
              <a:t>Industry</a:t>
            </a:r>
            <a:r>
              <a:rPr lang="es-ES" dirty="0"/>
              <a:t> Data Security Standard (PCI DSS); las normativas de privacidad de datos específicas del sector, como la HIPAA, o las normativas regionales de privacidad de datos, como la ley federal de protección  de datos personales (México) , puede ser devastador, con sanciones superiores, en el peor de los casos, a varios millones de dólares por violación y /o cárcel.</a:t>
            </a:r>
            <a:endParaRPr lang="es-MX" dirty="0"/>
          </a:p>
        </p:txBody>
      </p:sp>
      <p:pic>
        <p:nvPicPr>
          <p:cNvPr id="7170" name="Picture 2" descr="INAI: Funciones, Características y Para qué sirve">
            <a:extLst>
              <a:ext uri="{FF2B5EF4-FFF2-40B4-BE49-F238E27FC236}">
                <a16:creationId xmlns:a16="http://schemas.microsoft.com/office/drawing/2014/main" id="{01A9E533-2F8B-9A72-8AB7-EDA42B1487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5442" y="4133850"/>
            <a:ext cx="4304140" cy="107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10089"/>
      </p:ext>
    </p:extLst>
  </p:cSld>
  <p:clrMapOvr>
    <a:masterClrMapping/>
  </p:clrMapOvr>
</p:sld>
</file>

<file path=ppt/theme/theme1.xml><?xml version="1.0" encoding="utf-8"?>
<a:theme xmlns:a="http://schemas.openxmlformats.org/drawingml/2006/main" name="Encase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1098</Words>
  <Application>Microsoft Office PowerPoint</Application>
  <PresentationFormat>Panorámica</PresentationFormat>
  <Paragraphs>44</Paragraphs>
  <Slides>18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Avenir Next LT Pro</vt:lpstr>
      <vt:lpstr>Avenir Next LT Pro Light</vt:lpstr>
      <vt:lpstr>Calibri</vt:lpstr>
      <vt:lpstr>IBM Plex Sans</vt:lpstr>
      <vt:lpstr>EncaseVTI</vt:lpstr>
      <vt:lpstr>Seguridad en bases de datos</vt:lpstr>
      <vt:lpstr>¿Qué es la seguridad de las bases de datos?</vt:lpstr>
      <vt:lpstr>La seguridad de las bases de datos debe tratar y proteger lo siguiente:</vt:lpstr>
      <vt:lpstr>Desafíos</vt:lpstr>
      <vt:lpstr>Regla de Anderson</vt:lpstr>
      <vt:lpstr>¿Por qué es importante?</vt:lpstr>
      <vt:lpstr>Propiedad intelectual comprometida:</vt:lpstr>
      <vt:lpstr>Daño a la reputación</vt:lpstr>
      <vt:lpstr>Multas o sanciones por falta de conformidad: </vt:lpstr>
      <vt:lpstr>Costos de reparación de multas y notificación a los clientes</vt:lpstr>
      <vt:lpstr>Amenazas y dificultades habituales</vt:lpstr>
      <vt:lpstr>Amenazas internas</vt:lpstr>
      <vt:lpstr>Error humano</vt:lpstr>
      <vt:lpstr>Explotación de las vulnerabilidades de software de base de datos</vt:lpstr>
      <vt:lpstr>Ataques por inyección SQL/NoSQL</vt:lpstr>
      <vt:lpstr>Explotación de desbordamiento de almacenamiento intermedio</vt:lpstr>
      <vt:lpstr>Programas maliciosos</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en bases de datos</dc:title>
  <dc:creator>Oscar Espinoza</dc:creator>
  <cp:lastModifiedBy>Oscar Espinoza</cp:lastModifiedBy>
  <cp:revision>1</cp:revision>
  <dcterms:created xsi:type="dcterms:W3CDTF">2024-01-23T23:58:30Z</dcterms:created>
  <dcterms:modified xsi:type="dcterms:W3CDTF">2024-01-24T00:28:33Z</dcterms:modified>
</cp:coreProperties>
</file>