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Валерия Федянина" initials="ВФ" lastIdx="1" clrIdx="0">
    <p:extLst>
      <p:ext uri="{19B8F6BF-5375-455C-9EA6-DF929625EA0E}">
        <p15:presenceInfo xmlns:p15="http://schemas.microsoft.com/office/powerpoint/2012/main" userId="Валерия Федянина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94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93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sers\anler\OneDrive\&#1044;&#1086;&#1082;&#1091;&#1084;&#1077;&#1085;&#1090;&#1099;\&#1056;&#1072;&#1073;&#1086;&#1095;&#1080;&#1081;%20&#1089;&#1090;&#1086;&#1083;\SkyPro\&#1050;&#1091;&#1088;&#1089;&#1086;&#1074;&#1072;&#1103;%20&#1088;&#1072;&#1073;&#1086;&#1090;&#1072;\&#1050;&#1091;&#1088;&#1089;&#1086;&#1074;&#1072;&#1103;_&#1088;&#1072;&#1073;&#1086;&#1090;&#1072;_&#1095;&#1072;&#1089;&#1090;&#1100;_1_&#1040;&#1085;&#1072;&#1083;&#1080;&#1090;&#1080;&#1082;&#1072;_&#1087;&#1086;&#1076;_&#1082;&#1072;&#1073;&#1083;&#1091;&#1082;&#1086;&#1084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ru-RU"/>
              <a:t>Динамика платформы активности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tx>
            <c:strRef>
              <c:f>Вывод!$C$1</c:f>
              <c:strCache>
                <c:ptCount val="1"/>
                <c:pt idx="0">
                  <c:v>Просмотры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 w="9525">
                <a:solidFill>
                  <a:schemeClr val="accent2"/>
                </a:solidFill>
                <a:round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marker>
          <c:cat>
            <c:numRef>
              <c:f>Вывод!$A$2:$A$8</c:f>
              <c:numCache>
                <c:formatCode>mmm\-yy</c:formatCode>
                <c:ptCount val="7"/>
                <c:pt idx="0">
                  <c:v>44256</c:v>
                </c:pt>
                <c:pt idx="1">
                  <c:v>44287</c:v>
                </c:pt>
                <c:pt idx="2">
                  <c:v>44317</c:v>
                </c:pt>
                <c:pt idx="3">
                  <c:v>44348</c:v>
                </c:pt>
                <c:pt idx="4">
                  <c:v>44378</c:v>
                </c:pt>
                <c:pt idx="5">
                  <c:v>44409</c:v>
                </c:pt>
              </c:numCache>
            </c:numRef>
          </c:cat>
          <c:val>
            <c:numRef>
              <c:f>Вывод!$C$2:$C$8</c:f>
              <c:numCache>
                <c:formatCode>General</c:formatCode>
                <c:ptCount val="7"/>
                <c:pt idx="0">
                  <c:v>165</c:v>
                </c:pt>
                <c:pt idx="1">
                  <c:v>11466</c:v>
                </c:pt>
                <c:pt idx="2">
                  <c:v>29990</c:v>
                </c:pt>
                <c:pt idx="3">
                  <c:v>34863</c:v>
                </c:pt>
                <c:pt idx="4">
                  <c:v>35348</c:v>
                </c:pt>
                <c:pt idx="5">
                  <c:v>28736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B3F-4AD0-95E8-38E15FCBA9EA}"/>
            </c:ext>
          </c:extLst>
        </c:ser>
        <c:ser>
          <c:idx val="2"/>
          <c:order val="2"/>
          <c:tx>
            <c:strRef>
              <c:f>Вывод!$D$1</c:f>
              <c:strCache>
                <c:ptCount val="1"/>
                <c:pt idx="0">
                  <c:v>Количество пользователей в месяц</c:v>
                </c:pt>
              </c:strCache>
            </c:strRef>
          </c:tx>
          <c:spPr>
            <a:ln w="34925" cap="rnd">
              <a:solidFill>
                <a:schemeClr val="accent3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 w="9525">
                <a:solidFill>
                  <a:schemeClr val="accent3"/>
                </a:solidFill>
                <a:round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marker>
          <c:cat>
            <c:numRef>
              <c:f>Вывод!$A$2:$A$8</c:f>
              <c:numCache>
                <c:formatCode>mmm\-yy</c:formatCode>
                <c:ptCount val="7"/>
                <c:pt idx="0">
                  <c:v>44256</c:v>
                </c:pt>
                <c:pt idx="1">
                  <c:v>44287</c:v>
                </c:pt>
                <c:pt idx="2">
                  <c:v>44317</c:v>
                </c:pt>
                <c:pt idx="3">
                  <c:v>44348</c:v>
                </c:pt>
                <c:pt idx="4">
                  <c:v>44378</c:v>
                </c:pt>
                <c:pt idx="5">
                  <c:v>44409</c:v>
                </c:pt>
              </c:numCache>
            </c:numRef>
          </c:cat>
          <c:val>
            <c:numRef>
              <c:f>Вывод!$D$2:$D$8</c:f>
              <c:numCache>
                <c:formatCode>General</c:formatCode>
                <c:ptCount val="7"/>
                <c:pt idx="0">
                  <c:v>164</c:v>
                </c:pt>
                <c:pt idx="1">
                  <c:v>5066</c:v>
                </c:pt>
                <c:pt idx="2">
                  <c:v>8622</c:v>
                </c:pt>
                <c:pt idx="3">
                  <c:v>10018</c:v>
                </c:pt>
                <c:pt idx="4">
                  <c:v>9491</c:v>
                </c:pt>
                <c:pt idx="5">
                  <c:v>7480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B3F-4AD0-95E8-38E15FCBA9EA}"/>
            </c:ext>
          </c:extLst>
        </c:ser>
        <c:ser>
          <c:idx val="3"/>
          <c:order val="3"/>
          <c:tx>
            <c:strRef>
              <c:f>Вывод!$E$1</c:f>
              <c:strCache>
                <c:ptCount val="1"/>
                <c:pt idx="0">
                  <c:v>Количество новых пользователей</c:v>
                </c:pt>
              </c:strCache>
            </c:strRef>
          </c:tx>
          <c:spPr>
            <a:ln w="34925" cap="rnd">
              <a:solidFill>
                <a:schemeClr val="accent4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4">
                      <a:shade val="51000"/>
                      <a:satMod val="130000"/>
                    </a:schemeClr>
                  </a:gs>
                  <a:gs pos="80000">
                    <a:schemeClr val="accent4">
                      <a:shade val="93000"/>
                      <a:satMod val="130000"/>
                    </a:schemeClr>
                  </a:gs>
                  <a:gs pos="100000">
                    <a:schemeClr val="accent4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 w="9525">
                <a:solidFill>
                  <a:schemeClr val="accent4"/>
                </a:solidFill>
                <a:round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marker>
          <c:cat>
            <c:numRef>
              <c:f>Вывод!$A$2:$A$8</c:f>
              <c:numCache>
                <c:formatCode>mmm\-yy</c:formatCode>
                <c:ptCount val="7"/>
                <c:pt idx="0">
                  <c:v>44256</c:v>
                </c:pt>
                <c:pt idx="1">
                  <c:v>44287</c:v>
                </c:pt>
                <c:pt idx="2">
                  <c:v>44317</c:v>
                </c:pt>
                <c:pt idx="3">
                  <c:v>44348</c:v>
                </c:pt>
                <c:pt idx="4">
                  <c:v>44378</c:v>
                </c:pt>
                <c:pt idx="5">
                  <c:v>44409</c:v>
                </c:pt>
              </c:numCache>
            </c:numRef>
          </c:cat>
          <c:val>
            <c:numRef>
              <c:f>Вывод!$E$2:$E$8</c:f>
              <c:numCache>
                <c:formatCode>General</c:formatCode>
                <c:ptCount val="7"/>
                <c:pt idx="0">
                  <c:v>164</c:v>
                </c:pt>
                <c:pt idx="1">
                  <c:v>4906</c:v>
                </c:pt>
                <c:pt idx="2">
                  <c:v>4322</c:v>
                </c:pt>
                <c:pt idx="3">
                  <c:v>3088</c:v>
                </c:pt>
                <c:pt idx="4">
                  <c:v>1756</c:v>
                </c:pt>
                <c:pt idx="5">
                  <c:v>246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B3F-4AD0-95E8-38E15FCBA9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26642304"/>
        <c:axId val="626633776"/>
      </c:lineChart>
      <c:lineChart>
        <c:grouping val="standard"/>
        <c:varyColors val="0"/>
        <c:ser>
          <c:idx val="0"/>
          <c:order val="0"/>
          <c:tx>
            <c:strRef>
              <c:f>Вывод!$B$1</c:f>
              <c:strCache>
                <c:ptCount val="1"/>
                <c:pt idx="0">
                  <c:v>Подписки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 w="9525">
                <a:solidFill>
                  <a:schemeClr val="accent1"/>
                </a:solidFill>
                <a:round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marker>
          <c:cat>
            <c:numRef>
              <c:f>Вывод!$A$2:$A$8</c:f>
              <c:numCache>
                <c:formatCode>mmm\-yy</c:formatCode>
                <c:ptCount val="7"/>
                <c:pt idx="0">
                  <c:v>44256</c:v>
                </c:pt>
                <c:pt idx="1">
                  <c:v>44287</c:v>
                </c:pt>
                <c:pt idx="2">
                  <c:v>44317</c:v>
                </c:pt>
                <c:pt idx="3">
                  <c:v>44348</c:v>
                </c:pt>
                <c:pt idx="4">
                  <c:v>44378</c:v>
                </c:pt>
                <c:pt idx="5">
                  <c:v>44409</c:v>
                </c:pt>
              </c:numCache>
            </c:numRef>
          </c:cat>
          <c:val>
            <c:numRef>
              <c:f>Вывод!$B$2:$B$7</c:f>
              <c:numCache>
                <c:formatCode>General</c:formatCode>
                <c:ptCount val="6"/>
                <c:pt idx="0">
                  <c:v>201</c:v>
                </c:pt>
                <c:pt idx="1">
                  <c:v>5122</c:v>
                </c:pt>
                <c:pt idx="2">
                  <c:v>4396</c:v>
                </c:pt>
                <c:pt idx="3">
                  <c:v>3255</c:v>
                </c:pt>
                <c:pt idx="4">
                  <c:v>1916</c:v>
                </c:pt>
                <c:pt idx="5">
                  <c:v>378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B3F-4AD0-95E8-38E15FCBA9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59732040"/>
        <c:axId val="959735648"/>
      </c:lineChart>
      <c:dateAx>
        <c:axId val="626642304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26633776"/>
        <c:crosses val="autoZero"/>
        <c:auto val="1"/>
        <c:lblOffset val="100"/>
        <c:baseTimeUnit val="months"/>
      </c:dateAx>
      <c:valAx>
        <c:axId val="6266337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26642304"/>
        <c:crosses val="autoZero"/>
        <c:crossBetween val="between"/>
      </c:valAx>
      <c:valAx>
        <c:axId val="959735648"/>
        <c:scaling>
          <c:orientation val="minMax"/>
        </c:scaling>
        <c:delete val="0"/>
        <c:axPos val="r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959732040"/>
        <c:crosses val="max"/>
        <c:crossBetween val="between"/>
      </c:valAx>
      <c:dateAx>
        <c:axId val="959732040"/>
        <c:scaling>
          <c:orientation val="minMax"/>
        </c:scaling>
        <c:delete val="1"/>
        <c:axPos val="b"/>
        <c:numFmt formatCode="mmm\-yy" sourceLinked="1"/>
        <c:majorTickMark val="out"/>
        <c:minorTickMark val="none"/>
        <c:tickLblPos val="nextTo"/>
        <c:crossAx val="959735648"/>
        <c:crosses val="autoZero"/>
        <c:auto val="1"/>
        <c:lblOffset val="100"/>
        <c:baseTimeUnit val="months"/>
      </c:date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8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gradFill>
        <a:gsLst>
          <a:gs pos="100000">
            <a:schemeClr val="dk1">
              <a:lumMod val="95000"/>
              <a:lumOff val="5000"/>
            </a:schemeClr>
          </a:gs>
          <a:gs pos="0">
            <a:schemeClr val="dk1">
              <a:lumMod val="75000"/>
              <a:lumOff val="25000"/>
            </a:schemeClr>
          </a:gs>
        </a:gsLst>
        <a:path path="circle">
          <a:fillToRect l="50000" t="50000" r="50000" b="50000"/>
        </a:path>
      </a:gradFill>
      <a:ln w="9525">
        <a:solidFill>
          <a:schemeClr val="dk1">
            <a:lumMod val="75000"/>
            <a:lumOff val="2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/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gradFill>
        <a:gsLst>
          <a:gs pos="100000">
            <a:schemeClr val="lt1">
              <a:lumMod val="85000"/>
            </a:schemeClr>
          </a:gs>
          <a:gs pos="0">
            <a:schemeClr val="lt1"/>
          </a:gs>
        </a:gsLst>
        <a:path path="circle">
          <a:fillToRect l="50000" t="50000" r="50000" b="50000"/>
        </a:path>
      </a:gradFill>
      <a:ln w="9525" cap="flat" cmpd="sng" algn="ctr">
        <a:solidFill>
          <a:schemeClr val="lt1"/>
        </a:solidFill>
        <a:round/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FD7FB-162B-47CC-876B-EBC6DFBF85A1}" type="datetimeFigureOut">
              <a:rPr lang="ru-RU" smtClean="0"/>
              <a:t>06.03.2023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36865A36-6CF1-4428-9712-DEB786A534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1737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FD7FB-162B-47CC-876B-EBC6DFBF85A1}" type="datetimeFigureOut">
              <a:rPr lang="ru-RU" smtClean="0"/>
              <a:t>06.03.2023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36865A36-6CF1-4428-9712-DEB786A534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3080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FD7FB-162B-47CC-876B-EBC6DFBF85A1}" type="datetimeFigureOut">
              <a:rPr lang="ru-RU" smtClean="0"/>
              <a:t>06.03.2023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36865A36-6CF1-4428-9712-DEB786A534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34959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FD7FB-162B-47CC-876B-EBC6DFBF85A1}" type="datetimeFigureOut">
              <a:rPr lang="ru-RU" smtClean="0"/>
              <a:t>06.03.2023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36865A36-6CF1-4428-9712-DEB786A53400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590827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FD7FB-162B-47CC-876B-EBC6DFBF85A1}" type="datetimeFigureOut">
              <a:rPr lang="ru-RU" smtClean="0"/>
              <a:t>06.03.2023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36865A36-6CF1-4428-9712-DEB786A534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85909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FD7FB-162B-47CC-876B-EBC6DFBF85A1}" type="datetimeFigureOut">
              <a:rPr lang="ru-RU" smtClean="0"/>
              <a:t>06.03.2023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65A36-6CF1-4428-9712-DEB786A534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15164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FD7FB-162B-47CC-876B-EBC6DFBF85A1}" type="datetimeFigureOut">
              <a:rPr lang="ru-RU" smtClean="0"/>
              <a:t>06.03.2023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65A36-6CF1-4428-9712-DEB786A534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2446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FD7FB-162B-47CC-876B-EBC6DFBF85A1}" type="datetimeFigureOut">
              <a:rPr lang="ru-RU" smtClean="0"/>
              <a:t>06.03.2023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65A36-6CF1-4428-9712-DEB786A534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44918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C22FD7FB-162B-47CC-876B-EBC6DFBF85A1}" type="datetimeFigureOut">
              <a:rPr lang="ru-RU" smtClean="0"/>
              <a:t>06.03.2023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36865A36-6CF1-4428-9712-DEB786A534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4651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FD7FB-162B-47CC-876B-EBC6DFBF85A1}" type="datetimeFigureOut">
              <a:rPr lang="ru-RU" smtClean="0"/>
              <a:t>06.03.2023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65A36-6CF1-4428-9712-DEB786A534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8445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FD7FB-162B-47CC-876B-EBC6DFBF85A1}" type="datetimeFigureOut">
              <a:rPr lang="ru-RU" smtClean="0"/>
              <a:t>06.03.2023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36865A36-6CF1-4428-9712-DEB786A534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5765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FD7FB-162B-47CC-876B-EBC6DFBF85A1}" type="datetimeFigureOut">
              <a:rPr lang="ru-RU" smtClean="0"/>
              <a:t>06.03.2023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65A36-6CF1-4428-9712-DEB786A534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8297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FD7FB-162B-47CC-876B-EBC6DFBF85A1}" type="datetimeFigureOut">
              <a:rPr lang="ru-RU" smtClean="0"/>
              <a:t>06.03.2023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65A36-6CF1-4428-9712-DEB786A534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6402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FD7FB-162B-47CC-876B-EBC6DFBF85A1}" type="datetimeFigureOut">
              <a:rPr lang="ru-RU" smtClean="0"/>
              <a:t>06.03.2023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65A36-6CF1-4428-9712-DEB786A534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3388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FD7FB-162B-47CC-876B-EBC6DFBF85A1}" type="datetimeFigureOut">
              <a:rPr lang="ru-RU" smtClean="0"/>
              <a:t>06.03.2023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65A36-6CF1-4428-9712-DEB786A534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2868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FD7FB-162B-47CC-876B-EBC6DFBF85A1}" type="datetimeFigureOut">
              <a:rPr lang="ru-RU" smtClean="0"/>
              <a:t>06.03.2023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65A36-6CF1-4428-9712-DEB786A534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420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FD7FB-162B-47CC-876B-EBC6DFBF85A1}" type="datetimeFigureOut">
              <a:rPr lang="ru-RU" smtClean="0"/>
              <a:t>06.03.2023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65A36-6CF1-4428-9712-DEB786A534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3420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FD7FB-162B-47CC-876B-EBC6DFBF85A1}" type="datetimeFigureOut">
              <a:rPr lang="ru-RU" smtClean="0"/>
              <a:t>06.03.2023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65A36-6CF1-4428-9712-DEB786A534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74819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22CD0B-6B95-469D-A85D-06C71A266C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Курсовая работа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55F9278-6920-4401-BCCC-FC950ACEED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b="1" dirty="0"/>
              <a:t>АНАЛИТИКА ПОД КАБЛУКОМ</a:t>
            </a:r>
          </a:p>
          <a:p>
            <a:r>
              <a:rPr lang="en-US" b="1" dirty="0"/>
              <a:t>HEELED ANALYTICS</a:t>
            </a:r>
            <a:endParaRPr lang="ru-RU" dirty="0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23F469A7-F698-4F40-B1A5-068DAF9112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4587" y="2612569"/>
            <a:ext cx="3219814" cy="1811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4704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30A12A-BC0B-44AB-A8EA-0EB52D269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Часть 3. Визуализации основных бизнес-показателей.</a:t>
            </a:r>
          </a:p>
        </p:txBody>
      </p:sp>
      <p:pic>
        <p:nvPicPr>
          <p:cNvPr id="4" name="Объект 4">
            <a:extLst>
              <a:ext uri="{FF2B5EF4-FFF2-40B4-BE49-F238E27FC236}">
                <a16:creationId xmlns:a16="http://schemas.microsoft.com/office/drawing/2014/main" id="{4537B5CB-7E1D-4249-8989-86F346876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0591" y="753227"/>
            <a:ext cx="1621409" cy="1080939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E76EE86-DB52-4D5A-B43F-CDBDF42166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561" y="2315235"/>
            <a:ext cx="8036538" cy="4122633"/>
          </a:xfrm>
          <a:prstGeom prst="rect">
            <a:avLst/>
          </a:prstGeom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96915E99-92CB-4C6B-AB4D-6D50930EC5E4}"/>
              </a:ext>
            </a:extLst>
          </p:cNvPr>
          <p:cNvSpPr/>
          <p:nvPr/>
        </p:nvSpPr>
        <p:spPr>
          <a:xfrm>
            <a:off x="8681518" y="2609950"/>
            <a:ext cx="322532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Основные составляющие</a:t>
            </a:r>
          </a:p>
          <a:p>
            <a:r>
              <a:rPr lang="ru-RU" dirty="0"/>
              <a:t>(</a:t>
            </a:r>
            <a:r>
              <a:rPr lang="ru-RU" dirty="0" err="1"/>
              <a:t>CAC,Fix</a:t>
            </a:r>
            <a:r>
              <a:rPr lang="ru-RU" dirty="0"/>
              <a:t> </a:t>
            </a:r>
            <a:r>
              <a:rPr lang="ru-RU" dirty="0" err="1"/>
              <a:t>costs</a:t>
            </a:r>
            <a:r>
              <a:rPr lang="ru-RU" dirty="0"/>
              <a:t>, </a:t>
            </a:r>
            <a:r>
              <a:rPr lang="ru-RU" dirty="0" err="1"/>
              <a:t>Margin</a:t>
            </a:r>
            <a:r>
              <a:rPr lang="ru-RU" dirty="0"/>
              <a:t>) нашей юнит-экономики отражены на данном графике по месяцам. Можно отметить, что высокий % CAC влияет на прибыль негативным образом. Маржинальность низкая-затраты высокие ежемесячно.</a:t>
            </a:r>
          </a:p>
        </p:txBody>
      </p:sp>
    </p:spTree>
    <p:extLst>
      <p:ext uri="{BB962C8B-B14F-4D97-AF65-F5344CB8AC3E}">
        <p14:creationId xmlns:p14="http://schemas.microsoft.com/office/powerpoint/2010/main" val="663996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30A12A-BC0B-44AB-A8EA-0EB52D269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Часть 3. Результаты исследования данных о пользователях и их поведении.</a:t>
            </a:r>
          </a:p>
        </p:txBody>
      </p:sp>
      <p:pic>
        <p:nvPicPr>
          <p:cNvPr id="4" name="Объект 4">
            <a:extLst>
              <a:ext uri="{FF2B5EF4-FFF2-40B4-BE49-F238E27FC236}">
                <a16:creationId xmlns:a16="http://schemas.microsoft.com/office/drawing/2014/main" id="{4537B5CB-7E1D-4249-8989-86F346876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0591" y="753227"/>
            <a:ext cx="1621409" cy="1080939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7EB2D67-CA57-407D-A518-D8CB2C91F6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6064" y="2187579"/>
            <a:ext cx="8078875" cy="3640465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65047784-FDB1-4F98-A4AA-49C8632697D4}"/>
              </a:ext>
            </a:extLst>
          </p:cNvPr>
          <p:cNvSpPr/>
          <p:nvPr/>
        </p:nvSpPr>
        <p:spPr>
          <a:xfrm>
            <a:off x="2381459" y="5838092"/>
            <a:ext cx="800808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График пользовательского </a:t>
            </a:r>
            <a:r>
              <a:rPr lang="en-US" dirty="0"/>
              <a:t>Retention </a:t>
            </a:r>
            <a:r>
              <a:rPr lang="ru-RU" dirty="0"/>
              <a:t>отображает, что в апреле он был максимально высоким (98%), при этом в последующие месяцы прослеживается постоянное падение.</a:t>
            </a:r>
          </a:p>
        </p:txBody>
      </p:sp>
    </p:spTree>
    <p:extLst>
      <p:ext uri="{BB962C8B-B14F-4D97-AF65-F5344CB8AC3E}">
        <p14:creationId xmlns:p14="http://schemas.microsoft.com/office/powerpoint/2010/main" val="814214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30A12A-BC0B-44AB-A8EA-0EB52D269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Часть 3. Результаты исследования данных о пользователях и их поведении.</a:t>
            </a:r>
          </a:p>
        </p:txBody>
      </p:sp>
      <p:pic>
        <p:nvPicPr>
          <p:cNvPr id="4" name="Объект 4">
            <a:extLst>
              <a:ext uri="{FF2B5EF4-FFF2-40B4-BE49-F238E27FC236}">
                <a16:creationId xmlns:a16="http://schemas.microsoft.com/office/drawing/2014/main" id="{4537B5CB-7E1D-4249-8989-86F346876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0591" y="753227"/>
            <a:ext cx="1621409" cy="1080939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09D5610-CBCF-4F11-BDE6-B05D2B0F6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709" y="2232801"/>
            <a:ext cx="5279331" cy="3173215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9AA0C9C-6DA8-4A98-8C25-AC4E0FCAF7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0961" y="2232802"/>
            <a:ext cx="5279331" cy="31732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7BA25A-40BA-4782-BADE-5B8EED79E0DB}"/>
              </a:ext>
            </a:extLst>
          </p:cNvPr>
          <p:cNvSpPr txBox="1"/>
          <p:nvPr/>
        </p:nvSpPr>
        <p:spPr>
          <a:xfrm>
            <a:off x="680321" y="5496877"/>
            <a:ext cx="5142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По график динамики оплат и просмотров, отмечаем между ними прямую зависимость.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CEF574-E407-40C4-BA60-24AB4412A869}"/>
              </a:ext>
            </a:extLst>
          </p:cNvPr>
          <p:cNvSpPr txBox="1"/>
          <p:nvPr/>
        </p:nvSpPr>
        <p:spPr>
          <a:xfrm>
            <a:off x="6350961" y="5412273"/>
            <a:ext cx="514279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По графику количество пользователей и интенсивность просмотров, можно отметить июнь и июль, как месяцы с самой высокой активностью по просмотрам. Отмечается положительная динамика  с интенсивностью просмотров по месяцам.</a:t>
            </a:r>
          </a:p>
        </p:txBody>
      </p:sp>
    </p:spTree>
    <p:extLst>
      <p:ext uri="{BB962C8B-B14F-4D97-AF65-F5344CB8AC3E}">
        <p14:creationId xmlns:p14="http://schemas.microsoft.com/office/powerpoint/2010/main" val="199214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30A12A-BC0B-44AB-A8EA-0EB52D269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Часть 3. Результаты исследования данных о пользователях и их поведении.</a:t>
            </a:r>
          </a:p>
        </p:txBody>
      </p:sp>
      <p:pic>
        <p:nvPicPr>
          <p:cNvPr id="4" name="Объект 4">
            <a:extLst>
              <a:ext uri="{FF2B5EF4-FFF2-40B4-BE49-F238E27FC236}">
                <a16:creationId xmlns:a16="http://schemas.microsoft.com/office/drawing/2014/main" id="{4537B5CB-7E1D-4249-8989-86F346876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0591" y="753227"/>
            <a:ext cx="1621409" cy="108093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CD5BD0C-CD69-4B39-8E8D-63AA99F131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708" y="2182168"/>
            <a:ext cx="5279331" cy="317360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61428D7-A2CD-420C-8E49-C938165033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0960" y="2182168"/>
            <a:ext cx="5279979" cy="317360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7FEA225-F158-4EA5-9D58-8B75211E1B82}"/>
              </a:ext>
            </a:extLst>
          </p:cNvPr>
          <p:cNvSpPr txBox="1"/>
          <p:nvPr/>
        </p:nvSpPr>
        <p:spPr>
          <a:xfrm>
            <a:off x="803868" y="5617028"/>
            <a:ext cx="108270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Исходя из данных графиков, распределения просмотров по суточным часам максимально в разрезе с 16 до 22, при этом увеличения начинается с 13 часов. В разрезе будние-выходные отмечаем, что в выходные в среднем количество просмотров в день выше, чем будние.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E1E778E-ED04-481A-A781-B92C39D42D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060" y="2189348"/>
            <a:ext cx="5279331" cy="319740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47F149C-4429-4668-A95E-765A71DF7A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0412" y="2145653"/>
            <a:ext cx="5279331" cy="3248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3133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30A12A-BC0B-44AB-A8EA-0EB52D269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Часть 3. Результаты исследования данных о пользователях и их поведении.</a:t>
            </a:r>
          </a:p>
        </p:txBody>
      </p:sp>
      <p:pic>
        <p:nvPicPr>
          <p:cNvPr id="4" name="Объект 4">
            <a:extLst>
              <a:ext uri="{FF2B5EF4-FFF2-40B4-BE49-F238E27FC236}">
                <a16:creationId xmlns:a16="http://schemas.microsoft.com/office/drawing/2014/main" id="{4537B5CB-7E1D-4249-8989-86F346876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0591" y="753227"/>
            <a:ext cx="1621409" cy="1080939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129DB9C-EF3C-41A3-AB2F-6D3ABCAA2C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5918" y="2185000"/>
            <a:ext cx="8980164" cy="400373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462D8DF-BE15-4B84-B2CE-1E7AC0D9D2F6}"/>
                  </a:ext>
                </a:extLst>
              </p:cNvPr>
              <p:cNvSpPr txBox="1"/>
              <p:nvPr/>
            </p:nvSpPr>
            <p:spPr>
              <a:xfrm>
                <a:off x="885929" y="6274512"/>
                <a:ext cx="104201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Для того, чтобы покрыть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ru-RU" dirty="0"/>
                  <a:t> всех просмотров, нам необходимо 20 самых популярных фильмов. 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462D8DF-BE15-4B84-B2CE-1E7AC0D9D2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929" y="6274512"/>
                <a:ext cx="10420142" cy="369332"/>
              </a:xfrm>
              <a:prstGeom prst="rect">
                <a:avLst/>
              </a:prstGeom>
              <a:blipFill>
                <a:blip r:embed="rId4"/>
                <a:stretch>
                  <a:fillRect l="-468" t="-114754" r="-819" b="-17704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40924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30A12A-BC0B-44AB-A8EA-0EB52D269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Часть 3. Результаты исследования данных о пользователях и их поведении.</a:t>
            </a:r>
          </a:p>
        </p:txBody>
      </p:sp>
      <p:pic>
        <p:nvPicPr>
          <p:cNvPr id="4" name="Объект 4">
            <a:extLst>
              <a:ext uri="{FF2B5EF4-FFF2-40B4-BE49-F238E27FC236}">
                <a16:creationId xmlns:a16="http://schemas.microsoft.com/office/drawing/2014/main" id="{4537B5CB-7E1D-4249-8989-86F346876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0591" y="753227"/>
            <a:ext cx="1621409" cy="108093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996C96A-0BD6-40C2-87D7-70CF783A52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409" y="2150943"/>
            <a:ext cx="8964673" cy="40037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06354D0-2897-43A8-A624-1663AD1FA77C}"/>
              </a:ext>
            </a:extLst>
          </p:cNvPr>
          <p:cNvSpPr txBox="1"/>
          <p:nvPr/>
        </p:nvSpPr>
        <p:spPr>
          <a:xfrm>
            <a:off x="2152022" y="6286784"/>
            <a:ext cx="7695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 0,1,2,3 часовых поясах клиентов намного больше, чем в остальных. </a:t>
            </a:r>
          </a:p>
        </p:txBody>
      </p:sp>
    </p:spTree>
    <p:extLst>
      <p:ext uri="{BB962C8B-B14F-4D97-AF65-F5344CB8AC3E}">
        <p14:creationId xmlns:p14="http://schemas.microsoft.com/office/powerpoint/2010/main" val="12644703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30A12A-BC0B-44AB-A8EA-0EB52D269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Вывод.</a:t>
            </a:r>
          </a:p>
        </p:txBody>
      </p:sp>
      <p:pic>
        <p:nvPicPr>
          <p:cNvPr id="4" name="Объект 4">
            <a:extLst>
              <a:ext uri="{FF2B5EF4-FFF2-40B4-BE49-F238E27FC236}">
                <a16:creationId xmlns:a16="http://schemas.microsoft.com/office/drawing/2014/main" id="{4537B5CB-7E1D-4249-8989-86F346876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0591" y="753227"/>
            <a:ext cx="1621409" cy="108093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4330BA5-9719-49B0-B0F9-940A565C093E}"/>
              </a:ext>
            </a:extLst>
          </p:cNvPr>
          <p:cNvSpPr txBox="1"/>
          <p:nvPr/>
        </p:nvSpPr>
        <p:spPr>
          <a:xfrm>
            <a:off x="1220755" y="2331309"/>
            <a:ext cx="975048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Мы построили юнит-экономику и создали калькулятор, с помощью которого можно быстро принимать решения. Пользуясь данным инструментом был создан сценарий достижения 25% маржинальности. </a:t>
            </a:r>
          </a:p>
          <a:p>
            <a:r>
              <a:rPr lang="ru-RU" dirty="0"/>
              <a:t>Проанализировав полученные данные и выше предложенную визуализацию для нашего онлайн-кинотеатра, можно сделать следующий вывод: доход бизнеса показывает отрицательную динамику как для всего периода, так и по отдельным месяцам. Высокий CAC и уровень постоянных расходов, при низком </a:t>
            </a:r>
            <a:r>
              <a:rPr lang="en-US" dirty="0"/>
              <a:t>LTR,</a:t>
            </a:r>
            <a:r>
              <a:rPr lang="ru-RU" dirty="0"/>
              <a:t> влечет за собой низкую маржинальность. Требуется изменения и доработки в размерах </a:t>
            </a:r>
            <a:r>
              <a:rPr lang="ru-RU" dirty="0" err="1"/>
              <a:t>костов</a:t>
            </a:r>
            <a:r>
              <a:rPr lang="ru-RU" dirty="0"/>
              <a:t> и увеличении выручки. Также большого внимания требует слабая «</a:t>
            </a:r>
            <a:r>
              <a:rPr lang="ru-RU" dirty="0" err="1"/>
              <a:t>возвращаемость</a:t>
            </a:r>
            <a:r>
              <a:rPr lang="ru-RU" dirty="0"/>
              <a:t>» клиентов. Полезно будет увеличивать </a:t>
            </a:r>
            <a:r>
              <a:rPr lang="ru-RU" dirty="0" err="1"/>
              <a:t>Retention</a:t>
            </a:r>
            <a:r>
              <a:rPr lang="ru-RU" dirty="0"/>
              <a:t> с помощью распространённых способов удержания. Как один из вариантов для увеличения прибыли − это  повышение цены за подписку плюс снижение процента скидки. Для достижения планируемых показателей в сентябре-январе, а именно маржинальности составляющей 25% и выше, предлагаем прибегнуть к вышеизложенным рекомендациям. </a:t>
            </a:r>
          </a:p>
        </p:txBody>
      </p:sp>
    </p:spTree>
    <p:extLst>
      <p:ext uri="{BB962C8B-B14F-4D97-AF65-F5344CB8AC3E}">
        <p14:creationId xmlns:p14="http://schemas.microsoft.com/office/powerpoint/2010/main" val="3745876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BB0486-0C50-4618-95C9-F345DDED1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Наша команда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919B295-626C-47DD-A6A1-4B71F734CE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0591" y="753227"/>
            <a:ext cx="1621409" cy="1080939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D61EA45-E792-4691-B1B6-792F2D42AA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461" y="2342956"/>
            <a:ext cx="2371077" cy="297870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3D786A7-37BE-483A-873C-155FE71204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4949" y="2340048"/>
            <a:ext cx="2372808" cy="295221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7D8491F-B157-44D6-98B5-BAB21E550A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243" y="2342956"/>
            <a:ext cx="2372808" cy="294930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83B4DA01-F6A6-4681-A457-256F4CDD0FCE}"/>
              </a:ext>
            </a:extLst>
          </p:cNvPr>
          <p:cNvSpPr/>
          <p:nvPr/>
        </p:nvSpPr>
        <p:spPr>
          <a:xfrm>
            <a:off x="4852355" y="5793128"/>
            <a:ext cx="2601772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ru-RU" sz="2000" b="1" dirty="0"/>
              <a:t>Дарья Эрдоган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999E4500-3E04-452F-BC80-03D491A26BF4}"/>
              </a:ext>
            </a:extLst>
          </p:cNvPr>
          <p:cNvSpPr/>
          <p:nvPr/>
        </p:nvSpPr>
        <p:spPr>
          <a:xfrm>
            <a:off x="8406330" y="5802459"/>
            <a:ext cx="2601772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ru-RU" sz="2000" b="1" dirty="0"/>
              <a:t>Валерия</a:t>
            </a:r>
            <a:r>
              <a:rPr lang="en-US" sz="2000" b="1" dirty="0"/>
              <a:t> </a:t>
            </a:r>
            <a:r>
              <a:rPr lang="ru-RU" sz="2000" b="1" dirty="0"/>
              <a:t>Федянина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F139E15C-3A7A-402A-A996-6105F95A0592}"/>
              </a:ext>
            </a:extLst>
          </p:cNvPr>
          <p:cNvSpPr/>
          <p:nvPr/>
        </p:nvSpPr>
        <p:spPr>
          <a:xfrm>
            <a:off x="1183898" y="5798145"/>
            <a:ext cx="2601772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ru-RU" sz="2000" b="1" dirty="0"/>
              <a:t>Татьяна Юдина</a:t>
            </a:r>
          </a:p>
        </p:txBody>
      </p:sp>
    </p:spTree>
    <p:extLst>
      <p:ext uri="{BB962C8B-B14F-4D97-AF65-F5344CB8AC3E}">
        <p14:creationId xmlns:p14="http://schemas.microsoft.com/office/powerpoint/2010/main" val="3519229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348362-E544-4D19-8E29-B214173F1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Задача, которая перед нами стояла</a:t>
            </a:r>
          </a:p>
        </p:txBody>
      </p:sp>
      <p:pic>
        <p:nvPicPr>
          <p:cNvPr id="4" name="Объект 4">
            <a:extLst>
              <a:ext uri="{FF2B5EF4-FFF2-40B4-BE49-F238E27FC236}">
                <a16:creationId xmlns:a16="http://schemas.microsoft.com/office/drawing/2014/main" id="{A8C18F99-7F66-4998-B58F-42A4A41DB9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0591" y="753227"/>
            <a:ext cx="1621409" cy="108093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ABA5FB7-9248-48A9-9AA7-EB848D6E7F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675" y="2091282"/>
            <a:ext cx="6704649" cy="4616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747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7B15BB-F1E0-4B9C-B410-EB7CD6A87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мы сделали?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21E965-DB0C-4A12-93F6-837719FD9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069" y="2299549"/>
            <a:ext cx="9613861" cy="4325185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ru-RU" sz="4600" b="1" dirty="0"/>
              <a:t>Часть 1</a:t>
            </a:r>
          </a:p>
          <a:p>
            <a:r>
              <a:rPr lang="ru-RU" dirty="0"/>
              <a:t>Рассчитано количество подписок в каждый месяц</a:t>
            </a:r>
          </a:p>
          <a:p>
            <a:r>
              <a:rPr lang="ru-RU" dirty="0"/>
              <a:t>Рассчитано количество просмотров в каждый месяц</a:t>
            </a:r>
          </a:p>
          <a:p>
            <a:r>
              <a:rPr lang="ru-RU" dirty="0"/>
              <a:t>Рассчитано количество уникальных просматривающих пользователей в каждый месяц</a:t>
            </a:r>
          </a:p>
          <a:p>
            <a:r>
              <a:rPr lang="ru-RU" dirty="0"/>
              <a:t>Для каждого юзера рассчитана дата его первого просмотра</a:t>
            </a:r>
          </a:p>
          <a:p>
            <a:r>
              <a:rPr lang="ru-RU" dirty="0"/>
              <a:t>Рассчитано количество первых просмотров для пользователя в каждый месяц</a:t>
            </a:r>
          </a:p>
          <a:p>
            <a:r>
              <a:rPr lang="ru-RU" dirty="0"/>
              <a:t>Рассчитано среднее количество просмотров на одного юзера для каждого месяца (портрет юзера с точки зрения интенсивности просмотра)</a:t>
            </a:r>
          </a:p>
          <a:p>
            <a:r>
              <a:rPr lang="ru-RU" dirty="0"/>
              <a:t>Оформлен отдельный лист в файле с необходимыми сводными таблицами</a:t>
            </a:r>
          </a:p>
          <a:p>
            <a:r>
              <a:rPr lang="ru-RU" dirty="0"/>
              <a:t>Оформлены выводы относительно динамики среднего количества просмотров на одного юзера на том же листе (текстовой вставкой) Рассчитано количество подписок в каждый месяц</a:t>
            </a:r>
          </a:p>
          <a:p>
            <a:r>
              <a:rPr lang="ru-RU" dirty="0"/>
              <a:t>Рассчитано количество просмотров в каждый месяц</a:t>
            </a:r>
          </a:p>
          <a:p>
            <a:r>
              <a:rPr lang="ru-RU" dirty="0"/>
              <a:t>Рассчитано количество уникальных просматривающих пользователей в каждый месяц</a:t>
            </a:r>
          </a:p>
          <a:p>
            <a:r>
              <a:rPr lang="ru-RU" dirty="0"/>
              <a:t>Для каждого юзера рассчитана дата его первого просмотра</a:t>
            </a:r>
          </a:p>
          <a:p>
            <a:r>
              <a:rPr lang="ru-RU" dirty="0"/>
              <a:t>Рассчитано количество первых просмотров для пользователя в каждый месяц</a:t>
            </a:r>
          </a:p>
          <a:p>
            <a:r>
              <a:rPr lang="ru-RU" dirty="0"/>
              <a:t>Рассчитано среднее количество просмотров на одного юзера для каждого месяца (портрет юзера с точки зрения интенсивности просмотра)</a:t>
            </a:r>
          </a:p>
          <a:p>
            <a:r>
              <a:rPr lang="ru-RU" dirty="0"/>
              <a:t>Оформлен отдельный лист в файле с необходимыми сводными таблицами</a:t>
            </a:r>
          </a:p>
          <a:p>
            <a:r>
              <a:rPr lang="ru-RU" dirty="0"/>
              <a:t>Оформлены выводы относительно динамики среднего количества просмотров на одного юзера на том же листе (текстовой вставкой)</a:t>
            </a:r>
          </a:p>
          <a:p>
            <a:endParaRPr lang="ru-RU" dirty="0"/>
          </a:p>
        </p:txBody>
      </p:sp>
      <p:pic>
        <p:nvPicPr>
          <p:cNvPr id="4" name="Объект 4">
            <a:extLst>
              <a:ext uri="{FF2B5EF4-FFF2-40B4-BE49-F238E27FC236}">
                <a16:creationId xmlns:a16="http://schemas.microsoft.com/office/drawing/2014/main" id="{D07B110E-BBFE-49CE-BB00-9EA3C53AFF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0591" y="753227"/>
            <a:ext cx="1621409" cy="108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380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5CF072-EEA4-4C95-9C50-A74C18C23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мы сделали?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A5F1D3-415B-461C-B549-AFD2EF93BA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069" y="2355533"/>
            <a:ext cx="9613861" cy="389597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sz="2800" dirty="0"/>
              <a:t>Часть 2</a:t>
            </a:r>
          </a:p>
          <a:p>
            <a:r>
              <a:rPr lang="ru-RU" dirty="0"/>
              <a:t>Рассчитано количество повторных оплат в каждом месяце</a:t>
            </a:r>
          </a:p>
          <a:p>
            <a:r>
              <a:rPr lang="ru-RU" dirty="0"/>
              <a:t>Рассчитан </a:t>
            </a:r>
            <a:r>
              <a:rPr lang="ru-RU" dirty="0" err="1"/>
              <a:t>Retention</a:t>
            </a:r>
            <a:r>
              <a:rPr lang="ru-RU" dirty="0"/>
              <a:t> для каждого месяца</a:t>
            </a:r>
          </a:p>
          <a:p>
            <a:r>
              <a:rPr lang="ru-RU" dirty="0"/>
              <a:t>Рассчитано среднее геометрическое </a:t>
            </a:r>
            <a:r>
              <a:rPr lang="ru-RU" dirty="0" err="1"/>
              <a:t>Retention</a:t>
            </a:r>
            <a:endParaRPr lang="ru-RU" dirty="0"/>
          </a:p>
          <a:p>
            <a:r>
              <a:rPr lang="ru-RU" dirty="0"/>
              <a:t>Рассчитан </a:t>
            </a:r>
            <a:r>
              <a:rPr lang="ru-RU" dirty="0" err="1"/>
              <a:t>лайфтайм</a:t>
            </a:r>
            <a:endParaRPr lang="ru-RU" dirty="0"/>
          </a:p>
          <a:p>
            <a:r>
              <a:rPr lang="ru-RU" dirty="0"/>
              <a:t>Рассчитано прайс юнита как отношение общей выручки к общим оплатам</a:t>
            </a:r>
          </a:p>
          <a:p>
            <a:r>
              <a:rPr lang="ru-RU" dirty="0"/>
              <a:t>Рассчитан LTR</a:t>
            </a:r>
          </a:p>
          <a:p>
            <a:r>
              <a:rPr lang="ru-RU" dirty="0"/>
              <a:t>Рассчитан CAC</a:t>
            </a:r>
          </a:p>
          <a:p>
            <a:r>
              <a:rPr lang="ru-RU" dirty="0"/>
              <a:t>Рассчитан CAC на юнит как отношение CAC к LT</a:t>
            </a:r>
          </a:p>
          <a:p>
            <a:r>
              <a:rPr lang="ru-RU" dirty="0"/>
              <a:t>Рассчитан </a:t>
            </a:r>
            <a:r>
              <a:rPr lang="ru-RU" dirty="0" err="1"/>
              <a:t>fixed</a:t>
            </a:r>
            <a:r>
              <a:rPr lang="ru-RU" dirty="0"/>
              <a:t> </a:t>
            </a:r>
            <a:r>
              <a:rPr lang="ru-RU" dirty="0" err="1"/>
              <a:t>cost</a:t>
            </a:r>
            <a:r>
              <a:rPr lang="ru-RU" dirty="0"/>
              <a:t> на юнит как отношение постоянных затрат к общим оплатам</a:t>
            </a:r>
          </a:p>
          <a:p>
            <a:r>
              <a:rPr lang="ru-RU" dirty="0"/>
              <a:t>Рассчитана маржинальность</a:t>
            </a:r>
          </a:p>
          <a:p>
            <a:endParaRPr lang="ru-RU" dirty="0"/>
          </a:p>
        </p:txBody>
      </p:sp>
      <p:pic>
        <p:nvPicPr>
          <p:cNvPr id="4" name="Объект 4">
            <a:extLst>
              <a:ext uri="{FF2B5EF4-FFF2-40B4-BE49-F238E27FC236}">
                <a16:creationId xmlns:a16="http://schemas.microsoft.com/office/drawing/2014/main" id="{D6C786F7-5B0F-46F2-ACBF-DB35ACC7E2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0591" y="753227"/>
            <a:ext cx="1621409" cy="108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493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2C4CD5-D5DD-4C44-9F63-1EE6C04D8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мы сделали?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D6D10E-760F-4593-87FE-6A7351422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816618" cy="376789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Часть 3</a:t>
            </a:r>
          </a:p>
          <a:p>
            <a:r>
              <a:rPr lang="ru-RU" dirty="0"/>
              <a:t>Посчитали юнит-экономику продукта </a:t>
            </a:r>
          </a:p>
          <a:p>
            <a:r>
              <a:rPr lang="ru-RU" dirty="0"/>
              <a:t>Предложили сценарий по настройке параметров для выхода на 25%-</a:t>
            </a:r>
            <a:r>
              <a:rPr lang="ru-RU" dirty="0" err="1"/>
              <a:t>ную</a:t>
            </a:r>
            <a:r>
              <a:rPr lang="ru-RU" dirty="0"/>
              <a:t> маржинальность.</a:t>
            </a:r>
          </a:p>
          <a:p>
            <a:r>
              <a:rPr lang="ru-RU" dirty="0"/>
              <a:t>Собрали визуализации основных бизнес-показателей.</a:t>
            </a:r>
          </a:p>
          <a:p>
            <a:r>
              <a:rPr lang="ru-RU" dirty="0"/>
              <a:t>Исследовали данные о пользователях и их поведении.</a:t>
            </a:r>
          </a:p>
          <a:p>
            <a:r>
              <a:rPr lang="ru-RU" dirty="0"/>
              <a:t>Собрали данные для визуализаций по данным о пользователях.</a:t>
            </a:r>
          </a:p>
          <a:p>
            <a:r>
              <a:rPr lang="ru-RU" dirty="0"/>
              <a:t>Сделали графики.</a:t>
            </a:r>
          </a:p>
          <a:p>
            <a:r>
              <a:rPr lang="ru-RU" dirty="0"/>
              <a:t>Сверили графики в команде</a:t>
            </a:r>
          </a:p>
          <a:p>
            <a:r>
              <a:rPr lang="ru-RU" dirty="0"/>
              <a:t>Сделали презентацию</a:t>
            </a:r>
          </a:p>
        </p:txBody>
      </p:sp>
      <p:pic>
        <p:nvPicPr>
          <p:cNvPr id="4" name="Объект 4">
            <a:extLst>
              <a:ext uri="{FF2B5EF4-FFF2-40B4-BE49-F238E27FC236}">
                <a16:creationId xmlns:a16="http://schemas.microsoft.com/office/drawing/2014/main" id="{8B9D10E5-6E1B-4577-9362-3EC37AB7B0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0591" y="753227"/>
            <a:ext cx="1621409" cy="108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90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30A12A-BC0B-44AB-A8EA-0EB52D269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Часть 1. Анализ активности.</a:t>
            </a:r>
          </a:p>
        </p:txBody>
      </p:sp>
      <p:pic>
        <p:nvPicPr>
          <p:cNvPr id="4" name="Объект 4">
            <a:extLst>
              <a:ext uri="{FF2B5EF4-FFF2-40B4-BE49-F238E27FC236}">
                <a16:creationId xmlns:a16="http://schemas.microsoft.com/office/drawing/2014/main" id="{4537B5CB-7E1D-4249-8989-86F346876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0591" y="753227"/>
            <a:ext cx="1621409" cy="108093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D3B3331-7D5C-45E9-A00E-43CC6C42E3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321" y="2269891"/>
            <a:ext cx="10982131" cy="1419130"/>
          </a:xfrm>
          <a:prstGeom prst="rect">
            <a:avLst/>
          </a:prstGeom>
        </p:spPr>
      </p:pic>
      <p:graphicFrame>
        <p:nvGraphicFramePr>
          <p:cNvPr id="7" name="Диаграмма 6">
            <a:extLst>
              <a:ext uri="{FF2B5EF4-FFF2-40B4-BE49-F238E27FC236}">
                <a16:creationId xmlns:a16="http://schemas.microsoft.com/office/drawing/2014/main" id="{188B5C76-1020-6F98-D7C8-A4D7795C68B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3319351"/>
              </p:ext>
            </p:extLst>
          </p:nvPr>
        </p:nvGraphicFramePr>
        <p:xfrm>
          <a:off x="680321" y="3920879"/>
          <a:ext cx="4686300" cy="2636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D8C29ADC-D9DC-4243-B6B6-DD11BCF483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26777"/>
              </p:ext>
            </p:extLst>
          </p:nvPr>
        </p:nvGraphicFramePr>
        <p:xfrm>
          <a:off x="5643537" y="3920879"/>
          <a:ext cx="5868142" cy="23894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68142">
                  <a:extLst>
                    <a:ext uri="{9D8B030D-6E8A-4147-A177-3AD203B41FA5}">
                      <a16:colId xmlns:a16="http://schemas.microsoft.com/office/drawing/2014/main" val="3473867432"/>
                    </a:ext>
                  </a:extLst>
                </a:gridCol>
              </a:tblGrid>
              <a:tr h="2389414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Проанализировав полученные данные, мы пришли к выводу: динамика подписок, просмотров, первых просмотров, а также уникальных пользователей − отрицательна. Мы считаем, это может быть связано с недостаточно высокой продажей подписок и низким привлечением новых пользователей.</a:t>
                      </a:r>
                      <a:endParaRPr lang="ru-RU" sz="2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17955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4985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30A12A-BC0B-44AB-A8EA-0EB52D269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Часть 2. Юнит-экономика</a:t>
            </a:r>
          </a:p>
        </p:txBody>
      </p:sp>
      <p:pic>
        <p:nvPicPr>
          <p:cNvPr id="4" name="Объект 4">
            <a:extLst>
              <a:ext uri="{FF2B5EF4-FFF2-40B4-BE49-F238E27FC236}">
                <a16:creationId xmlns:a16="http://schemas.microsoft.com/office/drawing/2014/main" id="{4537B5CB-7E1D-4249-8989-86F346876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0591" y="753227"/>
            <a:ext cx="1621409" cy="1080939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C347201B-3B08-4397-9061-478F322038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4405" y="2254842"/>
            <a:ext cx="5182608" cy="2830053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222587FB-51BF-430B-A322-A019AD1674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988" y="2254842"/>
            <a:ext cx="5886272" cy="2830053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1FF6409-51DE-49D1-AFF3-0C7860284785}"/>
              </a:ext>
            </a:extLst>
          </p:cNvPr>
          <p:cNvSpPr/>
          <p:nvPr/>
        </p:nvSpPr>
        <p:spPr>
          <a:xfrm>
            <a:off x="385258" y="5552777"/>
            <a:ext cx="517578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/>
              <a:t>Отражены показатели за фактический период: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400" dirty="0"/>
              <a:t>Высокие затраты (</a:t>
            </a:r>
            <a:r>
              <a:rPr lang="en-US" sz="1400" dirty="0"/>
              <a:t>CAC, Fixed Costs)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400" dirty="0"/>
              <a:t>Низкую выручку (</a:t>
            </a:r>
            <a:r>
              <a:rPr lang="en-US" sz="1400" dirty="0"/>
              <a:t>LTR)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400" dirty="0"/>
              <a:t>Катастрофически низкую маржинальность </a:t>
            </a:r>
          </a:p>
          <a:p>
            <a:endParaRPr lang="ru-RU" sz="1400" dirty="0"/>
          </a:p>
          <a:p>
            <a:endParaRPr lang="ru-RU" sz="14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814B8A3-58FA-418A-9F0D-BB7C8453EB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000" y="2254841"/>
            <a:ext cx="5890260" cy="2830053"/>
          </a:xfrm>
          <a:prstGeom prst="rect">
            <a:avLst/>
          </a:prstGeom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A7F4FCE-BD6B-4E22-A361-C9413DD5E954}"/>
              </a:ext>
            </a:extLst>
          </p:cNvPr>
          <p:cNvSpPr/>
          <p:nvPr/>
        </p:nvSpPr>
        <p:spPr>
          <a:xfrm>
            <a:off x="4049568" y="5138822"/>
            <a:ext cx="49296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Составлен калькулятор юнит-экономики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16240B8B-D454-4953-9FEF-3F8B513B2BF8}"/>
              </a:ext>
            </a:extLst>
          </p:cNvPr>
          <p:cNvSpPr/>
          <p:nvPr/>
        </p:nvSpPr>
        <p:spPr>
          <a:xfrm>
            <a:off x="6381260" y="5552777"/>
            <a:ext cx="517578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/>
              <a:t>На планируемый период, вы можете менять метрики, которые помогут достигнуть необходимой маржинальности, а так же с помощью этого принимать соответствующие решения. </a:t>
            </a:r>
            <a:endParaRPr lang="en-US" sz="1400" dirty="0"/>
          </a:p>
          <a:p>
            <a:endParaRPr lang="ru-RU" sz="1400" dirty="0"/>
          </a:p>
          <a:p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407998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30A12A-BC0B-44AB-A8EA-0EB52D269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Часть 3. Визуализации основных бизнес-показателей.</a:t>
            </a:r>
          </a:p>
        </p:txBody>
      </p:sp>
      <p:pic>
        <p:nvPicPr>
          <p:cNvPr id="4" name="Объект 4">
            <a:extLst>
              <a:ext uri="{FF2B5EF4-FFF2-40B4-BE49-F238E27FC236}">
                <a16:creationId xmlns:a16="http://schemas.microsoft.com/office/drawing/2014/main" id="{4537B5CB-7E1D-4249-8989-86F346876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0591" y="753227"/>
            <a:ext cx="1621409" cy="108093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CBF5D31-38DE-490C-AF3D-916E451DC2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242" y="2163896"/>
            <a:ext cx="5142798" cy="3173216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9C18333-F759-47F0-9B16-9D75493A57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0961" y="2163896"/>
            <a:ext cx="5171929" cy="317321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6225506-1DB6-4FE1-B620-0150B320B886}"/>
              </a:ext>
            </a:extLst>
          </p:cNvPr>
          <p:cNvSpPr txBox="1"/>
          <p:nvPr/>
        </p:nvSpPr>
        <p:spPr>
          <a:xfrm>
            <a:off x="680321" y="5412274"/>
            <a:ext cx="514279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Опираясь на данные по </a:t>
            </a:r>
            <a:r>
              <a:rPr lang="ru-RU" sz="1400" dirty="0" err="1"/>
              <a:t>Retention</a:t>
            </a:r>
            <a:r>
              <a:rPr lang="ru-RU" sz="1400" dirty="0"/>
              <a:t> делаем вывод о том, что апрель-май были более эффективным месяцами по «удержанию» старых клиентов, в то время как показатели за июнь-июль-август упали ниже среднего за весь период.</a:t>
            </a:r>
          </a:p>
          <a:p>
            <a:r>
              <a:rPr lang="ru-RU" sz="1400" dirty="0"/>
              <a:t>Необходимо дополнительно исследовать </a:t>
            </a:r>
            <a:r>
              <a:rPr lang="ru-RU" sz="1400" dirty="0" err="1"/>
              <a:t>причино</a:t>
            </a:r>
            <a:r>
              <a:rPr lang="ru-RU" sz="1400" dirty="0"/>
              <a:t>-следственные связи такой динамики </a:t>
            </a:r>
            <a:r>
              <a:rPr lang="ru-RU" sz="1400" dirty="0" err="1"/>
              <a:t>Retention</a:t>
            </a:r>
            <a:endParaRPr lang="ru-RU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28FAD7-09A4-470F-A453-377233AEAE3E}"/>
              </a:ext>
            </a:extLst>
          </p:cNvPr>
          <p:cNvSpPr txBox="1"/>
          <p:nvPr/>
        </p:nvSpPr>
        <p:spPr>
          <a:xfrm>
            <a:off x="6350961" y="5412273"/>
            <a:ext cx="51427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Метрика маржинальность показывает нам только отрицательные результаты за весь период. Это может говорить о неэффективности бизнеса.</a:t>
            </a:r>
          </a:p>
        </p:txBody>
      </p:sp>
    </p:spTree>
    <p:extLst>
      <p:ext uri="{BB962C8B-B14F-4D97-AF65-F5344CB8AC3E}">
        <p14:creationId xmlns:p14="http://schemas.microsoft.com/office/powerpoint/2010/main" val="1123413560"/>
      </p:ext>
    </p:extLst>
  </p:cSld>
  <p:clrMapOvr>
    <a:masterClrMapping/>
  </p:clrMapOvr>
</p:sld>
</file>

<file path=ppt/theme/theme1.xml><?xml version="1.0" encoding="utf-8"?>
<a:theme xmlns:a="http://schemas.openxmlformats.org/drawingml/2006/main" name="Берлин">
  <a:themeElements>
    <a:clrScheme name="Берлин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Берлин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Берли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TM04033917[[fn=Берлин]]</Template>
  <TotalTime>206</TotalTime>
  <Words>876</Words>
  <Application>Microsoft Office PowerPoint</Application>
  <PresentationFormat>Широкоэкранный</PresentationFormat>
  <Paragraphs>78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Arial</vt:lpstr>
      <vt:lpstr>Calibri</vt:lpstr>
      <vt:lpstr>Cambria Math</vt:lpstr>
      <vt:lpstr>Trebuchet MS</vt:lpstr>
      <vt:lpstr>Берлин</vt:lpstr>
      <vt:lpstr>Курсовая работа</vt:lpstr>
      <vt:lpstr>Наша команда</vt:lpstr>
      <vt:lpstr>Задача, которая перед нами стояла</vt:lpstr>
      <vt:lpstr>Что мы сделали?</vt:lpstr>
      <vt:lpstr>Что мы сделали?</vt:lpstr>
      <vt:lpstr>Что мы сделали?</vt:lpstr>
      <vt:lpstr>Часть 1. Анализ активности.</vt:lpstr>
      <vt:lpstr>Часть 2. Юнит-экономика</vt:lpstr>
      <vt:lpstr>Часть 3. Визуализации основных бизнес-показателей.</vt:lpstr>
      <vt:lpstr>Часть 3. Визуализации основных бизнес-показателей.</vt:lpstr>
      <vt:lpstr>Часть 3. Результаты исследования данных о пользователях и их поведении.</vt:lpstr>
      <vt:lpstr>Часть 3. Результаты исследования данных о пользователях и их поведении.</vt:lpstr>
      <vt:lpstr>Часть 3. Результаты исследования данных о пользователях и их поведении.</vt:lpstr>
      <vt:lpstr>Часть 3. Результаты исследования данных о пользователях и их поведении.</vt:lpstr>
      <vt:lpstr>Часть 3. Результаты исследования данных о пользователях и их поведении.</vt:lpstr>
      <vt:lpstr>Вывод.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Курсовая работа</dc:title>
  <dc:creator>Валерия Федянина</dc:creator>
  <cp:lastModifiedBy>Валерия Федянина</cp:lastModifiedBy>
  <cp:revision>7</cp:revision>
  <dcterms:created xsi:type="dcterms:W3CDTF">2023-03-03T08:01:19Z</dcterms:created>
  <dcterms:modified xsi:type="dcterms:W3CDTF">2023-03-06T16:43:12Z</dcterms:modified>
</cp:coreProperties>
</file>