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25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50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7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55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6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2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46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7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12BA-89C1-4AB0-89E5-511993106857}" type="datetimeFigureOut">
              <a:rPr lang="ru-RU" smtClean="0"/>
              <a:t>вт 30.11.21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91C2-4800-446C-8451-EE4B7E121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Кластеризация и сокращение размерности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Буданцев А. В</a:t>
            </a:r>
          </a:p>
        </p:txBody>
      </p:sp>
    </p:spTree>
    <p:extLst>
      <p:ext uri="{BB962C8B-B14F-4D97-AF65-F5344CB8AC3E}">
        <p14:creationId xmlns:p14="http://schemas.microsoft.com/office/powerpoint/2010/main" val="22949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размерности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 задачи – максимально сократить множество признаков с заданными потерями информации.</a:t>
            </a:r>
          </a:p>
          <a:p>
            <a:r>
              <a:rPr lang="ru-RU" dirty="0"/>
              <a:t>Для решения этой задачи также существует множество методов, мы рассмотрим один из классических – метод главных компонент (МГК</a:t>
            </a:r>
            <a:r>
              <a:rPr lang="en-US" dirty="0"/>
              <a:t>, PCA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57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МГК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Строятся новые признаки, как линейные комбинации имеющихся</a:t>
            </a:r>
          </a:p>
          <a:p>
            <a:r>
              <a:rPr lang="ru-RU" dirty="0"/>
              <a:t>В новом признаковом пространстве отбрасываются некоторые признаки.</a:t>
            </a:r>
          </a:p>
          <a:p>
            <a:r>
              <a:rPr lang="ru-RU" dirty="0"/>
              <a:t>Новые признаки выбираются так, чтобы можно было отбросить некоторые из них с минимальными потерями информации.</a:t>
            </a:r>
          </a:p>
          <a:p>
            <a:r>
              <a:rPr lang="ru-RU" dirty="0"/>
              <a:t>Под информацией понимается дисперсия вдоль некоторого вектора в признаковом пространстве (признака).</a:t>
            </a:r>
          </a:p>
        </p:txBody>
      </p:sp>
    </p:spTree>
    <p:extLst>
      <p:ext uri="{BB962C8B-B14F-4D97-AF65-F5344CB8AC3E}">
        <p14:creationId xmlns:p14="http://schemas.microsoft.com/office/powerpoint/2010/main" val="119995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МГК</a:t>
            </a:r>
          </a:p>
        </p:txBody>
      </p:sp>
      <p:pic>
        <p:nvPicPr>
          <p:cNvPr id="1026" name="Picture 2" descr="C:\Users\Админ\Desktop\principal-component-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5688632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4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МГК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ru-RU" dirty="0"/>
                  <a:t>Центрирование признаков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−количество признаков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:r>
                  <a:rPr lang="ru-RU" dirty="0"/>
                  <a:t>Расчет матрицы ковариации признаков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ru-RU" sz="2800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800" i="1">
                          <a:latin typeface="Cambria Math" panose="02040503050406030204" pitchFamily="18" charset="0"/>
                        </a:rPr>
                        <m:t>−вектор столбец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07" t="-2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МГК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ru-RU" dirty="0"/>
                  <a:t>Для понимания расчета ковариации вспомним ее определение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Мы уже отцентрировали признаки, поэтому нам нужно лишь найти их попарные произведения и просуммировать</a:t>
                </a:r>
              </a:p>
              <a:p>
                <a:r>
                  <a:rPr lang="ru-RU" dirty="0"/>
                  <a:t>Это мы и делали с помощью выражения на шаге 2.</a:t>
                </a:r>
              </a:p>
              <a:p>
                <a:r>
                  <a:rPr lang="ru-RU" dirty="0"/>
                  <a:t>Итоговая ковариационная матрица примет вид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22" r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03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МГК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3. Находим собственные вектора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2400" dirty="0"/>
                  <a:t>) и собственные значения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/>
                  <a:t>) полученной матрицы.</a:t>
                </a:r>
              </a:p>
              <a:p>
                <a:pPr marL="0" indent="0">
                  <a:buNone/>
                </a:pPr>
                <a:r>
                  <a:rPr lang="ru-RU" sz="2400" dirty="0"/>
                  <a:t>4. Выбираем </a:t>
                </a:r>
                <a:r>
                  <a:rPr lang="en-US" sz="2400" dirty="0"/>
                  <a:t>K</a:t>
                </a:r>
                <a:r>
                  <a:rPr lang="ru-RU" sz="2400" dirty="0"/>
                  <a:t> (1 &lt;= </a:t>
                </a:r>
                <a:r>
                  <a:rPr lang="en-US" sz="2400" dirty="0"/>
                  <a:t>K</a:t>
                </a:r>
                <a:r>
                  <a:rPr lang="ru-RU" sz="2400" dirty="0"/>
                  <a:t> &lt;= </a:t>
                </a:r>
                <a:r>
                  <a:rPr lang="en-US" sz="2400" dirty="0"/>
                  <a:t>n</a:t>
                </a:r>
                <a:r>
                  <a:rPr lang="ru-RU" sz="2400"/>
                  <a:t>) </a:t>
                </a:r>
                <a:r>
                  <a:rPr lang="ru-RU" sz="2400" dirty="0"/>
                  <a:t>векторов из полученного набора собственных векторов с наибольшими собственными значениями. Это и будут искомые главные компоненты.</a:t>
                </a:r>
              </a:p>
              <a:p>
                <a:pPr marL="0" indent="0">
                  <a:buNone/>
                </a:pPr>
                <a:r>
                  <a:rPr lang="ru-RU" sz="2400" dirty="0"/>
                  <a:t>5. Переводим имеющиеся данные из исходного признакового пространства в новое, базис которого состоит из главных компонент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2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Восстановление исходного пространства признаков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Чтобы перевести объекты из нового пространства в старое, нужно выполнить обратное преобразование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ru-R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ru-R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5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количества главных компонент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От количества главных компонент зависит количество потерянной информации</a:t>
                </a:r>
              </a:p>
              <a:p>
                <a:r>
                  <a:rPr lang="ru-RU" dirty="0"/>
                  <a:t>Для ее оценки пользуются соотношением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0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/>
                        <m:t>L</m:t>
                      </m:r>
                      <m:r>
                        <m:rPr>
                          <m:nor/>
                        </m:rPr>
                        <a:rPr lang="ru-RU" sz="2400"/>
                        <m:t> – доля сохраненной дисперсии после преобразования.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dirty="0"/>
                  <a:t>На практике </a:t>
                </a:r>
                <a:r>
                  <a:rPr lang="en-US" dirty="0"/>
                  <a:t>K </a:t>
                </a:r>
                <a:r>
                  <a:rPr lang="ru-RU" dirty="0"/>
                  <a:t>выбирают таким, чтобы </a:t>
                </a:r>
                <a:r>
                  <a:rPr lang="en-US" dirty="0"/>
                  <a:t>L </a:t>
                </a:r>
                <a:r>
                  <a:rPr lang="ru-RU" dirty="0"/>
                  <a:t>было не меньше 0.7 – 0.8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49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по применению МГК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Масштаб признаков влияет на дисперсию.</a:t>
            </a:r>
          </a:p>
          <a:p>
            <a:r>
              <a:rPr lang="ru-RU" dirty="0"/>
              <a:t>МГК работает лучше с </a:t>
            </a:r>
            <a:r>
              <a:rPr lang="ru-RU" dirty="0" err="1"/>
              <a:t>недискретными</a:t>
            </a:r>
            <a:r>
              <a:rPr lang="ru-RU" dirty="0"/>
              <a:t> количественными признаками.</a:t>
            </a:r>
          </a:p>
          <a:p>
            <a:r>
              <a:rPr lang="ru-RU" dirty="0"/>
              <a:t>МГК работает лучше, если между признаками есть линейные зависимости или близкие к ним. Если это не так, лучше использовать другие методы (например, </a:t>
            </a:r>
            <a:r>
              <a:rPr lang="ru-RU" dirty="0" err="1"/>
              <a:t>автокодировщики</a:t>
            </a:r>
            <a:r>
              <a:rPr lang="ru-RU" dirty="0"/>
              <a:t>).</a:t>
            </a:r>
          </a:p>
          <a:p>
            <a:r>
              <a:rPr lang="ru-RU" dirty="0"/>
              <a:t>МГК удобно использовать, если требуется визуализировать многомерное пространство признаков.</a:t>
            </a:r>
          </a:p>
          <a:p>
            <a:r>
              <a:rPr lang="ru-RU" dirty="0"/>
              <a:t>На стоит применять МГК для борьбы с переобучением. Такой подход может сработать, но лучше использовать регуляризацию </a:t>
            </a:r>
            <a:r>
              <a:rPr lang="ru-RU"/>
              <a:t>и другие методы.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48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обучения без учителя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Раньше данные были размечены.</a:t>
            </a:r>
          </a:p>
          <a:p>
            <a:r>
              <a:rPr lang="ru-RU" dirty="0"/>
              <a:t>Если меток классов или значений целевой вещественной переменной нет, есть только признаки, то мы решаем задачу обучения без учителя.</a:t>
            </a:r>
          </a:p>
          <a:p>
            <a:r>
              <a:rPr lang="ru-RU" dirty="0"/>
              <a:t>Как правило, в таких случаях требуется найти структуру в данных, уменьшить размерность, восстановить недостающие данные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268977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Постановка задачи кластеризации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Кластеризация – выявление кластеров по некоторому критерию.</a:t>
            </a:r>
          </a:p>
          <a:p>
            <a:r>
              <a:rPr lang="ru-RU" dirty="0"/>
              <a:t>Кластер – некоторое подмножество объектов выборки.</a:t>
            </a:r>
          </a:p>
        </p:txBody>
      </p:sp>
    </p:spTree>
    <p:extLst>
      <p:ext uri="{BB962C8B-B14F-4D97-AF65-F5344CB8AC3E}">
        <p14:creationId xmlns:p14="http://schemas.microsoft.com/office/powerpoint/2010/main" val="18178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k</a:t>
            </a:r>
            <a:r>
              <a:rPr lang="ru-RU" dirty="0"/>
              <a:t>-средних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множество алгоритмов кластеризации, различающихся критериями определения кластеров и другими особенностями.</a:t>
            </a:r>
          </a:p>
          <a:p>
            <a:r>
              <a:rPr lang="ru-RU" dirty="0"/>
              <a:t>Мы рассмотрим один из самых популярных алгоритмов – </a:t>
            </a:r>
            <a:r>
              <a:rPr lang="en-US" dirty="0"/>
              <a:t>k-</a:t>
            </a:r>
            <a:r>
              <a:rPr lang="ru-RU" dirty="0"/>
              <a:t>средних.</a:t>
            </a:r>
          </a:p>
        </p:txBody>
      </p:sp>
    </p:spTree>
    <p:extLst>
      <p:ext uri="{BB962C8B-B14F-4D97-AF65-F5344CB8AC3E}">
        <p14:creationId xmlns:p14="http://schemas.microsoft.com/office/powerpoint/2010/main" val="406096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k</a:t>
            </a:r>
            <a:r>
              <a:rPr lang="ru-RU" dirty="0"/>
              <a:t>-средних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Алгоритм можно описать так: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/>
                  <a:t>Выбираем нескольких точек в пространстве признаков, называемых </a:t>
                </a:r>
                <a:r>
                  <a:rPr lang="ru-RU" dirty="0" err="1"/>
                  <a:t>центроидами</a:t>
                </a:r>
                <a:r>
                  <a:rPr lang="ru-RU" dirty="0"/>
                  <a:t> кластеров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=1..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−количество кластеров</m:t>
                    </m:r>
                  </m:oMath>
                </a14:m>
                <a:r>
                  <a:rPr lang="ru-RU" dirty="0"/>
                  <a:t>).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/>
                  <a:t>Для каждого объекта из выборки, находим ближайший к нему </a:t>
                </a:r>
                <a:r>
                  <a:rPr lang="ru-RU" dirty="0" err="1"/>
                  <a:t>центроид</a:t>
                </a:r>
                <a:r>
                  <a:rPr lang="ru-RU" dirty="0"/>
                  <a:t>. После этого шага, каждому </a:t>
                </a:r>
                <a:r>
                  <a:rPr lang="ru-RU" dirty="0" err="1"/>
                  <a:t>центроиду</a:t>
                </a:r>
                <a:r>
                  <a:rPr lang="ru-RU" dirty="0"/>
                  <a:t> будет соответствовать множество объектов, ближайших к этому </a:t>
                </a:r>
                <a:r>
                  <a:rPr lang="ru-RU" dirty="0" err="1"/>
                  <a:t>центроиду</a:t>
                </a:r>
                <a:r>
                  <a:rPr lang="ru-RU" dirty="0"/>
                  <a:t> (кластер).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dirty="0"/>
                  <a:t>Для каждого кластера находим его центр. Делается это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−количество объектов в кластере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ru-RU" dirty="0"/>
              </a:p>
              <a:p>
                <a:pPr marL="514350" lvl="0" indent="-514350">
                  <a:buFont typeface="+mj-lt"/>
                  <a:buAutoNum type="arabicPeriod" startAt="4"/>
                </a:pPr>
                <a:r>
                  <a:rPr lang="ru-RU" dirty="0"/>
                  <a:t>Все </a:t>
                </a:r>
                <a:r>
                  <a:rPr lang="ru-RU" dirty="0" err="1"/>
                  <a:t>центроиды</a:t>
                </a:r>
                <a:r>
                  <a:rPr lang="ru-RU" dirty="0"/>
                  <a:t> переносятся в центры соответствующих кластеров.</a:t>
                </a:r>
              </a:p>
              <a:p>
                <a:pPr marL="514350" lvl="0" indent="-514350">
                  <a:buFont typeface="+mj-lt"/>
                  <a:buAutoNum type="arabicPeriod" startAt="4"/>
                </a:pPr>
                <a:r>
                  <a:rPr lang="ru-RU" dirty="0"/>
                  <a:t>Если </a:t>
                </a:r>
                <a:r>
                  <a:rPr lang="ru-RU" dirty="0" err="1"/>
                  <a:t>центроиды</a:t>
                </a:r>
                <a:r>
                  <a:rPr lang="ru-RU" dirty="0"/>
                  <a:t> не изменили своих положений, то алгоритм завершается, иначе, переходим к шагу 2.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 r="-444" b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35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оптимизации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Представленный алгоритм на каждом шаге решает следующую задачу оптимизации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, ..,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−функция стоимости (целевая функция).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Одни и те же объекты можно по-разному разбить на кластеры в зависимости от выбора начального положения </a:t>
                </a:r>
                <a:r>
                  <a:rPr lang="ru-RU" dirty="0" err="1"/>
                  <a:t>центроидов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В постановке через задачу оптимизации можно сравнивать различные разбиения.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296" b="-2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68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начального положения </a:t>
            </a:r>
            <a:r>
              <a:rPr lang="ru-RU" dirty="0" err="1"/>
              <a:t>центроидов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выбора положения </a:t>
            </a:r>
            <a:r>
              <a:rPr lang="ru-RU" dirty="0" err="1"/>
              <a:t>центроидов</a:t>
            </a:r>
            <a:r>
              <a:rPr lang="ru-RU" dirty="0"/>
              <a:t> часто случайно выбирают </a:t>
            </a:r>
            <a:r>
              <a:rPr lang="en-US" dirty="0"/>
              <a:t>K </a:t>
            </a:r>
            <a:r>
              <a:rPr lang="ru-RU" dirty="0"/>
              <a:t>объектов выборки и ставят на их места </a:t>
            </a:r>
            <a:r>
              <a:rPr lang="ru-RU" dirty="0" err="1"/>
              <a:t>центроиды</a:t>
            </a:r>
            <a:r>
              <a:rPr lang="ru-RU" dirty="0"/>
              <a:t>.</a:t>
            </a:r>
          </a:p>
          <a:p>
            <a:r>
              <a:rPr lang="ru-RU" dirty="0"/>
              <a:t>Случайность позволяет запустить алгоритм несколько раз и выбрать лучший (применить случайный поиск).</a:t>
            </a:r>
          </a:p>
        </p:txBody>
      </p:sp>
    </p:spTree>
    <p:extLst>
      <p:ext uri="{BB962C8B-B14F-4D97-AF65-F5344CB8AC3E}">
        <p14:creationId xmlns:p14="http://schemas.microsoft.com/office/powerpoint/2010/main" val="243145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количества кластеров и метрики сходства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Выбор количества кластеров часто обусловлен содержанием задачи.</a:t>
            </a:r>
          </a:p>
          <a:p>
            <a:r>
              <a:rPr lang="ru-RU" dirty="0"/>
              <a:t>Например, если мы знаем, что собирались данные о двух группах разных людей, то разумно будет попробовать разделить данные на два кластера.</a:t>
            </a:r>
          </a:p>
          <a:p>
            <a:r>
              <a:rPr lang="ru-RU" dirty="0"/>
              <a:t>Если априорные предположения сделать сложно, то пользуются </a:t>
            </a:r>
            <a:r>
              <a:rPr lang="en-US" dirty="0"/>
              <a:t>“</a:t>
            </a:r>
            <a:r>
              <a:rPr lang="ru-RU" dirty="0"/>
              <a:t>методом</a:t>
            </a:r>
            <a:r>
              <a:rPr lang="en-US" dirty="0"/>
              <a:t> </a:t>
            </a:r>
            <a:r>
              <a:rPr lang="ru-RU" dirty="0"/>
              <a:t>сломанной трости</a:t>
            </a:r>
            <a:r>
              <a:rPr lang="en-US" dirty="0"/>
              <a:t>”</a:t>
            </a:r>
            <a:r>
              <a:rPr lang="ru-RU" dirty="0"/>
              <a:t> (локтя).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12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количества кластеров и метрики сходства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Кроме количества кластеров требует выбора также метрика сходства между объектами.</a:t>
            </a:r>
          </a:p>
          <a:p>
            <a:r>
              <a:rPr lang="ru-RU" dirty="0"/>
              <a:t>Этот выбор также часто диктуется условием задачи, но часто используют евклидову метрику.</a:t>
            </a:r>
          </a:p>
          <a:p>
            <a:r>
              <a:rPr lang="ru-RU" dirty="0"/>
              <a:t>Также важна нормировка признаков, чтобы признаки с большим масштабом не вносили больший вес.</a:t>
            </a:r>
          </a:p>
          <a:p>
            <a:r>
              <a:rPr lang="ru-RU" dirty="0"/>
              <a:t>В некоторых случаях после нормировки признаков, некоторые из них можно умножить на положительную константу, чтобы увеличить вес, если это необходимо.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62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842</Words>
  <Application>Microsoft Office PowerPoint</Application>
  <PresentationFormat>Экран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Тема Office</vt:lpstr>
      <vt:lpstr>Кластеризация и сокращение размерности</vt:lpstr>
      <vt:lpstr>Понятие обучения без учителя</vt:lpstr>
      <vt:lpstr>Постановка задачи кластеризации</vt:lpstr>
      <vt:lpstr>Алгоритм k-средних</vt:lpstr>
      <vt:lpstr>Алгоритм k-средних</vt:lpstr>
      <vt:lpstr>Задача оптимизации</vt:lpstr>
      <vt:lpstr>Выбор начального положения центроидов</vt:lpstr>
      <vt:lpstr>Выбор количества кластеров и метрики сходства объектов</vt:lpstr>
      <vt:lpstr>Выбор количества кластеров и метрики сходства объектов</vt:lpstr>
      <vt:lpstr>Сокращение размерности</vt:lpstr>
      <vt:lpstr>Суть МГК</vt:lpstr>
      <vt:lpstr>Суть МГК</vt:lpstr>
      <vt:lpstr>Алгоритм МГК</vt:lpstr>
      <vt:lpstr>Алгоритм МГК</vt:lpstr>
      <vt:lpstr>Алгоритм МГК</vt:lpstr>
      <vt:lpstr>Восстановление исходного пространства признаков</vt:lpstr>
      <vt:lpstr>Выбор количества главных компонент</vt:lpstr>
      <vt:lpstr>Советы по применению МГК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Введение. Линейная регрессия.</dc:title>
  <dc:creator>Админ</dc:creator>
  <cp:lastModifiedBy>ASUS</cp:lastModifiedBy>
  <cp:revision>50</cp:revision>
  <dcterms:created xsi:type="dcterms:W3CDTF">2020-09-08T19:01:38Z</dcterms:created>
  <dcterms:modified xsi:type="dcterms:W3CDTF">2021-11-30T18:53:10Z</dcterms:modified>
</cp:coreProperties>
</file>