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2"/>
  </p:notesMasterIdLst>
  <p:sldIdLst>
    <p:sldId id="256" r:id="rId2"/>
    <p:sldId id="257" r:id="rId3"/>
    <p:sldId id="267" r:id="rId4"/>
    <p:sldId id="270" r:id="rId5"/>
    <p:sldId id="271" r:id="rId6"/>
    <p:sldId id="269" r:id="rId7"/>
    <p:sldId id="272" r:id="rId8"/>
    <p:sldId id="273" r:id="rId9"/>
    <p:sldId id="275" r:id="rId10"/>
    <p:sldId id="276" r:id="rId11"/>
    <p:sldId id="279" r:id="rId12"/>
    <p:sldId id="290" r:id="rId13"/>
    <p:sldId id="291" r:id="rId14"/>
    <p:sldId id="281" r:id="rId15"/>
    <p:sldId id="286" r:id="rId16"/>
    <p:sldId id="287" r:id="rId17"/>
    <p:sldId id="289" r:id="rId18"/>
    <p:sldId id="288" r:id="rId19"/>
    <p:sldId id="292" r:id="rId20"/>
    <p:sldId id="278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mbria Math" panose="02040503050406030204" pitchFamily="18" charset="0"/>
      <p:regular r:id="rId27"/>
    </p:embeddedFont>
    <p:embeddedFont>
      <p:font typeface="Libre Franklin" panose="020B0604020202020204" charset="0"/>
      <p:regular r:id="rId28"/>
      <p:bold r:id="rId29"/>
      <p:italic r:id="rId30"/>
      <p:boldItalic r:id="rId31"/>
    </p:embeddedFont>
    <p:embeddedFont>
      <p:font typeface="Times" panose="02020603050405020304" pitchFamily="18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A95831-4DA8-4E8C-B474-2351FBFBFA96}">
  <a:tblStyle styleId="{2AA95831-4DA8-4E8C-B474-2351FBFBFA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81796" autoAdjust="0"/>
  </p:normalViewPr>
  <p:slideViewPr>
    <p:cSldViewPr snapToGrid="0">
      <p:cViewPr varScale="1">
        <p:scale>
          <a:sx n="71" d="100"/>
          <a:sy n="71" d="100"/>
        </p:scale>
        <p:origin x="1109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9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98970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Внёс огромный вклад в развитие современной прикладной математической статистики,</a:t>
            </a:r>
            <a:r>
              <a:rPr lang="ru-RU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разработал многие статистические методики, актуальные по наши дни.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(Например, основным методом оценки статистической значимости различий в таблицах сопряжённости для выборок маленьких размеров до сих пор является «точный тест Фишера». Относится к точным тестам значимости, поскольку не использует приближения большой выборки.)</a:t>
            </a:r>
          </a:p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Наибольшее влияние среди работ Фишера имела монография учебного характера «Статистические методы для исследователей», рассчитанная на первое знакомство прикладного специалиста с математической статистикой. </a:t>
            </a:r>
          </a:p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Бозон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Хиггса</a:t>
            </a:r>
            <a:r>
              <a:rPr lang="ru-RU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мог бы помочь объяснить, каким образом эти частицы получают свою массу. </a:t>
            </a:r>
            <a:r>
              <a:rPr lang="ru-RU" sz="10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0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Не известно, почему у определенных частиц есть масса, так как принято считать, что все переносящие взаимодействия частицы массой обладать не должны. Тем не менее, как выяснилось, частицы, переносящие слабое взаимодействие, обладают массой. Но почему у частицы, которая должна быть безмассовой, масса имеется?</a:t>
            </a:r>
            <a:r>
              <a:rPr lang="ru-RU" sz="10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3635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Дисперсионного анализа недостаточно, чтобы решить, какие именно группы между собой различаются. Для этого нужно проводить </a:t>
            </a:r>
            <a:r>
              <a:rPr lang="ru-RU" b="1" dirty="0" err="1"/>
              <a:t>post-hoc</a:t>
            </a:r>
            <a:r>
              <a:rPr lang="ru-RU" b="1" dirty="0"/>
              <a:t> тесты (апостериорные тесты)</a:t>
            </a:r>
            <a:r>
              <a:rPr lang="ru-RU" dirty="0"/>
              <a:t>.</a:t>
            </a:r>
          </a:p>
          <a:p>
            <a:r>
              <a:rPr lang="ru-RU" dirty="0" err="1"/>
              <a:t>Post-hoc</a:t>
            </a:r>
            <a:r>
              <a:rPr lang="ru-RU" dirty="0"/>
              <a:t> переводится с латыни как “после этого.” </a:t>
            </a:r>
            <a:r>
              <a:rPr lang="ru-RU" i="1" dirty="0" err="1"/>
              <a:t>Post-hoc</a:t>
            </a:r>
            <a:r>
              <a:rPr lang="ru-RU" i="1" dirty="0"/>
              <a:t> тесты или просто “пост-</a:t>
            </a:r>
            <a:r>
              <a:rPr lang="ru-RU" i="1" dirty="0" err="1"/>
              <a:t>хоки</a:t>
            </a:r>
            <a:r>
              <a:rPr lang="ru-RU" i="1" dirty="0"/>
              <a:t>” проводятся, если в результате ANOVA была отвергнута нулевая гипотеза. </a:t>
            </a:r>
            <a:r>
              <a:rPr lang="ru-RU" dirty="0"/>
              <a:t>Собственно, пост-</a:t>
            </a:r>
            <a:r>
              <a:rPr lang="ru-RU" dirty="0" err="1"/>
              <a:t>хоки</a:t>
            </a:r>
            <a:r>
              <a:rPr lang="ru-RU" dirty="0"/>
              <a:t> никак не связаны с дисперсионным анализом на уровне расчетов - это абсолютно независимые тесты, но исторически так сложилось, что они известны именно как дополнительный этап ANOVA.</a:t>
            </a:r>
          </a:p>
          <a:p>
            <a:r>
              <a:rPr lang="ru-RU" dirty="0"/>
              <a:t>Самый простой вариант пост-</a:t>
            </a:r>
            <a:r>
              <a:rPr lang="ru-RU" dirty="0" err="1"/>
              <a:t>хок</a:t>
            </a:r>
            <a:r>
              <a:rPr lang="ru-RU" dirty="0"/>
              <a:t> теста - это </a:t>
            </a:r>
            <a:r>
              <a:rPr lang="ru-RU" i="1" dirty="0"/>
              <a:t>попарные т-тесты (Критерий</a:t>
            </a:r>
            <a:r>
              <a:rPr lang="ru-RU" i="1" baseline="0" dirty="0"/>
              <a:t> Стьюдента</a:t>
            </a:r>
            <a:r>
              <a:rPr lang="ru-RU" i="1" dirty="0"/>
              <a:t>) с поправками на множественные сравнения</a:t>
            </a:r>
            <a:r>
              <a:rPr lang="ru-RU" i="0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8329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1" i="1" smtClean="0">
                            <a:latin typeface="Cambria Math"/>
                          </a:rPr>
                          <m:t>𝜼</m:t>
                        </m:r>
                      </m:e>
                      <m:sup>
                        <m:r>
                          <a:rPr lang="ru-RU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ru-RU" dirty="0"/>
                  <a:t>=1, значит внутри групп изменчивость отсутствует, а между группами наблюдается.</a:t>
                </a:r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если </a:t>
                </a:r>
                <a:r>
                  <a:rPr lang="ru-RU" b="1" i="0" smtClean="0">
                    <a:latin typeface="Cambria Math"/>
                  </a:rPr>
                  <a:t>𝜼</a:t>
                </a:r>
                <a:r>
                  <a:rPr lang="ru-RU" b="1" i="0" smtClean="0">
                    <a:latin typeface="Cambria Math"/>
                  </a:rPr>
                  <a:t>^</a:t>
                </a:r>
                <a:r>
                  <a:rPr lang="ru-RU" b="1" i="0" smtClean="0">
                    <a:latin typeface="Cambria Math"/>
                  </a:rPr>
                  <a:t>𝟐</a:t>
                </a:r>
                <a:r>
                  <a:rPr lang="ru-RU" dirty="0" smtClean="0"/>
                  <a:t>=1, значит внутри групп изменчивость отсутствует, а между группами наблюдается.</a:t>
                </a:r>
                <a:endParaRPr lang="ru-RU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622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453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7078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5422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двух словах, мы</a:t>
            </a:r>
            <a:r>
              <a:rPr lang="ru-RU" baseline="0" dirty="0"/>
              <a:t> изучаем общую, межгрупповую и внутригрупповую дисперсии для доказательства или опровержения утверждения зависимостей.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9374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p13"/>
          <p:cNvGraphicFramePr/>
          <p:nvPr>
            <p:extLst>
              <p:ext uri="{D42A27DB-BD31-4B8C-83A1-F6EECF244321}">
                <p14:modId xmlns:p14="http://schemas.microsoft.com/office/powerpoint/2010/main" val="1925381151"/>
              </p:ext>
            </p:extLst>
          </p:nvPr>
        </p:nvGraphicFramePr>
        <p:xfrm>
          <a:off x="4181135" y="1597466"/>
          <a:ext cx="3957975" cy="1188322"/>
        </p:xfrm>
        <a:graphic>
          <a:graphicData uri="http://schemas.openxmlformats.org/drawingml/2006/table">
            <a:tbl>
              <a:tblPr>
                <a:noFill/>
                <a:tableStyleId>{2AA95831-4DA8-4E8C-B474-2351FBFBFA96}</a:tableStyleId>
              </a:tblPr>
              <a:tblGrid>
                <a:gridCol w="395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19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small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МИНОБРНАУКИ РОССИИ</a:t>
                      </a:r>
                      <a:endParaRPr sz="120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7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Федеральное государственное бюджетное образовательное учреждение высшего образования</a:t>
                      </a:r>
                      <a:br>
                        <a:rPr lang="ru-RU" sz="120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</a:br>
                      <a:r>
                        <a:rPr lang="ru-RU" sz="1200" b="1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"/>
                          <a:cs typeface="Times New Roman" panose="02020603050405020304" pitchFamily="18" charset="0"/>
                          <a:sym typeface="Times"/>
                        </a:rPr>
                        <a:t>«МИРЭА - Российский технологический университет»</a:t>
                      </a:r>
                      <a:endParaRPr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 РТУ МИРЭА</a:t>
                      </a:r>
                      <a:r>
                        <a:rPr lang="ru-RU" sz="120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endParaRPr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4" name="Google Shape;9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8989" y="511970"/>
            <a:ext cx="10668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/>
          <p:nvPr/>
        </p:nvSpPr>
        <p:spPr>
          <a:xfrm>
            <a:off x="3623784" y="2799438"/>
            <a:ext cx="5072678" cy="2028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Институт информационных технологий (ИИТ)</a:t>
            </a:r>
            <a:endParaRPr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Кафедра практической и прикладной информатики (ППИ)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ibre Franklin"/>
              <a:buNone/>
            </a:pPr>
            <a:endParaRPr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</a:rPr>
              <a:t>ДОКЛАД</a:t>
            </a:r>
            <a:endParaRPr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pPr lvl="0" algn="ctr">
              <a:buClr>
                <a:schemeClr val="dk1"/>
              </a:buClr>
              <a:buSzPts val="1400"/>
            </a:pPr>
            <a:r>
              <a:rPr lang="ru-RU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по дисциплине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«Прикладные задачи математической статистики»</a:t>
            </a:r>
            <a:endParaRPr lang="ru-RU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По теме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buClr>
                <a:schemeClr val="dk1"/>
              </a:buClr>
              <a:buSzPts val="1400"/>
            </a:pPr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«Дисперсионный анализ»</a:t>
            </a:r>
            <a:endParaRPr sz="16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058978" y="4942264"/>
            <a:ext cx="620229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ru-RU" sz="16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Выполнили студентки группы </a:t>
            </a:r>
            <a:r>
              <a:rPr lang="ru-RU" sz="1600" b="1" i="1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ИНБО-05-19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ru-RU" sz="1600" b="1" i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Грузилова</a:t>
            </a:r>
            <a:r>
              <a:rPr lang="ru-RU" sz="1600" b="1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В.Д.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ru-RU" sz="1600" b="1" i="1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Быхало</a:t>
            </a:r>
            <a:r>
              <a:rPr lang="ru-RU" sz="1600" b="1" i="1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М.И.</a:t>
            </a:r>
            <a:endParaRPr sz="1600" b="1" i="1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500" y="457200"/>
            <a:ext cx="11620500" cy="2278380"/>
          </a:xfrm>
        </p:spPr>
        <p:txBody>
          <a:bodyPr anchor="t">
            <a:normAutofit/>
          </a:bodyPr>
          <a:lstStyle/>
          <a:p>
            <a:r>
              <a:rPr lang="ru-RU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Факторная и остаточная дисперсия. F-критерий.</a:t>
            </a:r>
            <a:br>
              <a:rPr lang="ru-RU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     Степени</a:t>
            </a:r>
            <a:r>
              <a:rPr lang="ru-RU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свободы: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6240" y="1508760"/>
                <a:ext cx="10972800" cy="5280660"/>
              </a:xfrm>
            </p:spPr>
            <p:txBody>
              <a:bodyPr>
                <a:normAutofit/>
              </a:bodyPr>
              <a:lstStyle/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Межгрупповая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факторная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дисперсия </a:t>
                </a:r>
                <a:b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(Mean Square Between groups)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𝑀𝑆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Внутригрупповая (остаточная) дисперсия </a:t>
                </a:r>
                <a:b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 Square Within groups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𝑀𝑆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F-критерий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240" y="1508760"/>
                <a:ext cx="10972800" cy="5280660"/>
              </a:xfrm>
              <a:blipFill rotWithShape="1">
                <a:blip r:embed="rId3"/>
                <a:stretch>
                  <a:fillRect l="-444" t="-9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83105"/>
              </p:ext>
            </p:extLst>
          </p:nvPr>
        </p:nvGraphicFramePr>
        <p:xfrm>
          <a:off x="7304442" y="2502598"/>
          <a:ext cx="4750398" cy="1759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0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9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903"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Составляющая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51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Число</a:t>
                      </a: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степеней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 свободы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lang="ru-RU" sz="2400" dirty="0">
                          <a:latin typeface="Times New Roman"/>
                          <a:cs typeface="Times New Roman"/>
                        </a:rPr>
                        <a:t>*SB (числитель)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510"/>
                        </a:lnSpc>
                      </a:pPr>
                      <a:r>
                        <a:rPr lang="ru-RU" sz="2400" dirty="0" err="1">
                          <a:latin typeface="Times New Roman"/>
                          <a:cs typeface="Times New Roman"/>
                        </a:rPr>
                        <a:t>df</a:t>
                      </a:r>
                      <a:r>
                        <a:rPr lang="ru-RU" sz="2400" dirty="0">
                          <a:latin typeface="Times New Roman"/>
                          <a:cs typeface="Times New Roman"/>
                        </a:rPr>
                        <a:t>=k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-1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903">
                <a:tc>
                  <a:txBody>
                    <a:bodyPr/>
                    <a:lstStyle/>
                    <a:p>
                      <a:pPr marL="74930" algn="ctr">
                        <a:lnSpc>
                          <a:spcPts val="2510"/>
                        </a:lnSpc>
                      </a:pPr>
                      <a:r>
                        <a:rPr lang="ru-RU" sz="2400" spc="-5" dirty="0">
                          <a:latin typeface="Times New Roman"/>
                          <a:cs typeface="Times New Roman"/>
                        </a:rPr>
                        <a:t>*SW (знаменатель)</a:t>
                      </a:r>
                      <a:endParaRPr sz="2400" baseline="-24305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510"/>
                        </a:lnSpc>
                      </a:pPr>
                      <a:r>
                        <a:rPr lang="ru-RU" sz="2400" dirty="0" err="1">
                          <a:latin typeface="Times New Roman"/>
                          <a:cs typeface="Times New Roman"/>
                        </a:rPr>
                        <a:t>df</a:t>
                      </a:r>
                      <a:r>
                        <a:rPr lang="ru-RU" sz="2400" dirty="0">
                          <a:latin typeface="Times New Roman"/>
                          <a:cs typeface="Times New Roman"/>
                        </a:rPr>
                        <a:t>=N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lang="ru-RU" sz="2400" dirty="0">
                          <a:latin typeface="Times New Roman"/>
                          <a:cs typeface="Times New Roman"/>
                        </a:rPr>
                        <a:t>k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903">
                <a:tc>
                  <a:txBody>
                    <a:bodyPr/>
                    <a:lstStyle/>
                    <a:p>
                      <a:pPr marL="75565" algn="ctr">
                        <a:lnSpc>
                          <a:spcPts val="2510"/>
                        </a:lnSpc>
                      </a:pPr>
                      <a:r>
                        <a:rPr lang="ru-RU" sz="2400" spc="-5" dirty="0">
                          <a:latin typeface="Times New Roman"/>
                          <a:cs typeface="Times New Roman"/>
                        </a:rPr>
                        <a:t>SS</a:t>
                      </a:r>
                      <a:endParaRPr sz="2400" baseline="-24305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510"/>
                        </a:lnSpc>
                      </a:pPr>
                      <a:r>
                        <a:rPr lang="ru-RU" sz="2400" dirty="0" err="1">
                          <a:latin typeface="Times New Roman"/>
                          <a:cs typeface="Times New Roman"/>
                        </a:rPr>
                        <a:t>df</a:t>
                      </a:r>
                      <a:r>
                        <a:rPr lang="ru-RU" sz="2400" dirty="0">
                          <a:latin typeface="Times New Roman"/>
                          <a:cs typeface="Times New Roman"/>
                        </a:rPr>
                        <a:t>=N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lang="ru-RU"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D97793E-4B23-4C36-88D1-B3F55438726F}"/>
              </a:ext>
            </a:extLst>
          </p:cNvPr>
          <p:cNvSpPr txBox="1"/>
          <p:nvPr/>
        </p:nvSpPr>
        <p:spPr>
          <a:xfrm>
            <a:off x="8407688" y="4363165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общее количество наблюдений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–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групп</a:t>
            </a:r>
          </a:p>
        </p:txBody>
      </p:sp>
    </p:spTree>
    <p:extLst>
      <p:ext uri="{BB962C8B-B14F-4D97-AF65-F5344CB8AC3E}">
        <p14:creationId xmlns:p14="http://schemas.microsoft.com/office/powerpoint/2010/main" val="174150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61275"/>
            <a:ext cx="10972800" cy="990600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применения однофакторного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ANOVA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600200"/>
            <a:ext cx="6361355" cy="1992854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данных: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раз из трех компаний на один и тот же адрес была заказана пицца и замерено время доставки.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A3CC070-444C-4B2F-A0B7-512101FE5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233369"/>
            <a:ext cx="11350654" cy="123376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5AEBBC-AAC6-4228-9841-839964CBE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870140"/>
            <a:ext cx="5931049" cy="92588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8F463C1-A3B9-4570-BE3A-3AFCEAFF1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584" y="1785769"/>
            <a:ext cx="5105415" cy="345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9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D5DFB68-34A7-4B5A-BF16-131B77839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29000"/>
            <a:ext cx="3242584" cy="263969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1997C15-5AF9-4F1C-A261-C476022E6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14709"/>
            <a:ext cx="3502663" cy="5334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D0CD910-BC77-41DB-9B98-95B35991B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430449"/>
            <a:ext cx="2843605" cy="56872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B6846CF-09D2-43B8-9166-74B3B5B800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5040" y="2439949"/>
            <a:ext cx="2180961" cy="55922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69CD904-1AE4-4524-81F1-3928F1950F0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7800"/>
          <a:stretch/>
        </p:blipFill>
        <p:spPr>
          <a:xfrm>
            <a:off x="6557836" y="2448109"/>
            <a:ext cx="2180961" cy="552977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A4141B3-1412-408B-AA1C-ABB320265B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8125" y="3856915"/>
            <a:ext cx="5583385" cy="9906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30F9924-DBE5-47A6-AA9A-7CCC6660D5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8125" y="5332083"/>
            <a:ext cx="5193742" cy="1090231"/>
          </a:xfrm>
          <a:prstGeom prst="rect">
            <a:avLst/>
          </a:prstGeom>
        </p:spPr>
      </p:pic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F36AC30A-EF01-47C9-B646-4C6821A82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15064"/>
            <a:ext cx="10972800" cy="1123605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применения однофакторного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ANOVA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Расчёты</a:t>
            </a:r>
          </a:p>
        </p:txBody>
      </p:sp>
    </p:spTree>
    <p:extLst>
      <p:ext uri="{BB962C8B-B14F-4D97-AF65-F5344CB8AC3E}">
        <p14:creationId xmlns:p14="http://schemas.microsoft.com/office/powerpoint/2010/main" val="751985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ED162E-02F5-4C43-B735-7E3D52120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513" y="2376792"/>
            <a:ext cx="7749092" cy="41262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943FBE-0ADA-41D1-96CB-B24206E0F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853671"/>
            <a:ext cx="4037704" cy="77713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1F2B2BA-BA2A-41ED-A0A7-476946251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" y="3388706"/>
            <a:ext cx="9707675" cy="148450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2737494-D62D-4B58-9D87-6C53E9756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" y="5271693"/>
            <a:ext cx="6920754" cy="52643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4677FFD-FC72-41A7-BE5F-3A169C8C089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42" t="3321" r="1368" b="515"/>
          <a:stretch/>
        </p:blipFill>
        <p:spPr>
          <a:xfrm flipH="1">
            <a:off x="9212654" y="5023821"/>
            <a:ext cx="2975762" cy="1817805"/>
          </a:xfrm>
          <a:prstGeom prst="rect">
            <a:avLst/>
          </a:prstGeom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46720018-E13E-4250-B06E-4941B684D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15064"/>
            <a:ext cx="10972800" cy="1123605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применения однофакторного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ANOVA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Расчёты</a:t>
            </a:r>
          </a:p>
        </p:txBody>
      </p:sp>
    </p:spTree>
    <p:extLst>
      <p:ext uri="{BB962C8B-B14F-4D97-AF65-F5344CB8AC3E}">
        <p14:creationId xmlns:p14="http://schemas.microsoft.com/office/powerpoint/2010/main" val="334502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МНОГОФАКТОРНЫЙ ДИСПЕРСИОННЫЙ АНАЛИЗ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81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8203" y="5654040"/>
            <a:ext cx="7375884" cy="58764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424588" y="2381329"/>
            <a:ext cx="2428240" cy="5886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907">
            <a:solidFill>
              <a:srgbClr val="0070C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/>
                <a:cs typeface="Calibri"/>
              </a:rPr>
              <a:t>Общая</a:t>
            </a:r>
          </a:p>
          <a:p>
            <a:pPr algn="ctr">
              <a:lnSpc>
                <a:spcPct val="100000"/>
              </a:lnSpc>
            </a:pPr>
            <a:r>
              <a:rPr sz="1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/>
                <a:cs typeface="Calibri"/>
              </a:rPr>
              <a:t>изменчивость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83294" y="3478610"/>
            <a:ext cx="2430780" cy="5886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907">
            <a:solidFill>
              <a:srgbClr val="0070C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447040" marR="440055" indent="116839">
              <a:lnSpc>
                <a:spcPct val="100000"/>
              </a:lnSpc>
              <a:spcBef>
                <a:spcPts val="270"/>
              </a:spcBef>
            </a:pPr>
            <a:r>
              <a:rPr sz="1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/>
                <a:cs typeface="Calibri"/>
              </a:rPr>
              <a:t>Между  группами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552093" y="3472513"/>
            <a:ext cx="2428240" cy="5892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907">
            <a:solidFill>
              <a:srgbClr val="0070C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640715" marR="561340" indent="-71755">
              <a:lnSpc>
                <a:spcPct val="100000"/>
              </a:lnSpc>
              <a:spcBef>
                <a:spcPts val="275"/>
              </a:spcBef>
            </a:pPr>
            <a:r>
              <a:rPr sz="1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/>
                <a:cs typeface="Calibri"/>
              </a:rPr>
              <a:t>Внутри  групп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15709" y="4627705"/>
            <a:ext cx="2428240" cy="5892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907">
            <a:solidFill>
              <a:srgbClr val="0070C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563245">
              <a:lnSpc>
                <a:spcPct val="100000"/>
              </a:lnSpc>
              <a:spcBef>
                <a:spcPts val="275"/>
              </a:spcBef>
            </a:pPr>
            <a:r>
              <a:rPr sz="1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/>
                <a:cs typeface="Calibri"/>
              </a:rPr>
              <a:t>Между</a:t>
            </a:r>
          </a:p>
          <a:p>
            <a:pPr marL="451484">
              <a:lnSpc>
                <a:spcPct val="100000"/>
              </a:lnSpc>
            </a:pPr>
            <a:r>
              <a:rPr sz="1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/>
                <a:cs typeface="Calibri"/>
              </a:rPr>
              <a:t>строками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181261" y="4630754"/>
            <a:ext cx="2428240" cy="5886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907">
            <a:solidFill>
              <a:srgbClr val="0070C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/>
                <a:cs typeface="Calibri"/>
              </a:rPr>
              <a:t>Между</a:t>
            </a: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/>
                <a:cs typeface="Calibri"/>
              </a:rPr>
              <a:t>столбцами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916332" y="4627705"/>
            <a:ext cx="2428240" cy="4507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907">
            <a:solidFill>
              <a:srgbClr val="0070C0"/>
            </a:solidFill>
          </a:ln>
        </p:spPr>
        <p:txBody>
          <a:bodyPr vert="horz" wrap="square" lIns="0" tIns="17208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1355"/>
              </a:spcBef>
            </a:pPr>
            <a:r>
              <a:rPr sz="1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/>
                <a:cs typeface="Calibri"/>
              </a:rPr>
              <a:t>Взаимодействие</a:t>
            </a:r>
          </a:p>
        </p:txBody>
      </p:sp>
      <p:sp>
        <p:nvSpPr>
          <p:cNvPr id="12" name="object 12"/>
          <p:cNvSpPr/>
          <p:nvPr/>
        </p:nvSpPr>
        <p:spPr>
          <a:xfrm>
            <a:off x="6380141" y="3014933"/>
            <a:ext cx="4430605" cy="414655"/>
          </a:xfrm>
          <a:custGeom>
            <a:avLst/>
            <a:gdLst/>
            <a:ahLst/>
            <a:cxnLst/>
            <a:rect l="l" t="t" r="r" b="b"/>
            <a:pathLst>
              <a:path w="3322954" h="414655">
                <a:moveTo>
                  <a:pt x="3322701" y="390906"/>
                </a:moveTo>
                <a:lnTo>
                  <a:pt x="3320821" y="389382"/>
                </a:lnTo>
                <a:lnTo>
                  <a:pt x="3247390" y="329692"/>
                </a:lnTo>
                <a:lnTo>
                  <a:pt x="3241078" y="357936"/>
                </a:lnTo>
                <a:lnTo>
                  <a:pt x="1693430" y="13601"/>
                </a:lnTo>
                <a:lnTo>
                  <a:pt x="1690370" y="0"/>
                </a:lnTo>
                <a:lnTo>
                  <a:pt x="1661337" y="6464"/>
                </a:lnTo>
                <a:lnTo>
                  <a:pt x="1632331" y="0"/>
                </a:lnTo>
                <a:lnTo>
                  <a:pt x="1629257" y="13601"/>
                </a:lnTo>
                <a:lnTo>
                  <a:pt x="81610" y="357936"/>
                </a:lnTo>
                <a:lnTo>
                  <a:pt x="75311" y="329692"/>
                </a:lnTo>
                <a:lnTo>
                  <a:pt x="0" y="390906"/>
                </a:lnTo>
                <a:lnTo>
                  <a:pt x="94234" y="414401"/>
                </a:lnTo>
                <a:lnTo>
                  <a:pt x="88633" y="389382"/>
                </a:lnTo>
                <a:lnTo>
                  <a:pt x="87934" y="386232"/>
                </a:lnTo>
                <a:lnTo>
                  <a:pt x="1661337" y="36068"/>
                </a:lnTo>
                <a:lnTo>
                  <a:pt x="3234753" y="386232"/>
                </a:lnTo>
                <a:lnTo>
                  <a:pt x="3228467" y="414401"/>
                </a:lnTo>
                <a:lnTo>
                  <a:pt x="3322701" y="390906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 b="1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28813" y="4124278"/>
            <a:ext cx="5498253" cy="463550"/>
          </a:xfrm>
          <a:custGeom>
            <a:avLst/>
            <a:gdLst/>
            <a:ahLst/>
            <a:cxnLst/>
            <a:rect l="l" t="t" r="r" b="b"/>
            <a:pathLst>
              <a:path w="4123690" h="463550">
                <a:moveTo>
                  <a:pt x="4123436" y="399161"/>
                </a:moveTo>
                <a:lnTo>
                  <a:pt x="4045953" y="340487"/>
                </a:lnTo>
                <a:lnTo>
                  <a:pt x="4040632" y="368960"/>
                </a:lnTo>
                <a:lnTo>
                  <a:pt x="2063115" y="0"/>
                </a:lnTo>
                <a:lnTo>
                  <a:pt x="2061692" y="7543"/>
                </a:lnTo>
                <a:lnTo>
                  <a:pt x="2060321" y="0"/>
                </a:lnTo>
                <a:lnTo>
                  <a:pt x="82753" y="368935"/>
                </a:lnTo>
                <a:lnTo>
                  <a:pt x="77470" y="340487"/>
                </a:lnTo>
                <a:lnTo>
                  <a:pt x="0" y="399161"/>
                </a:lnTo>
                <a:lnTo>
                  <a:pt x="93345" y="425958"/>
                </a:lnTo>
                <a:lnTo>
                  <a:pt x="88544" y="400177"/>
                </a:lnTo>
                <a:lnTo>
                  <a:pt x="88049" y="397522"/>
                </a:lnTo>
                <a:lnTo>
                  <a:pt x="2053742" y="30657"/>
                </a:lnTo>
                <a:lnTo>
                  <a:pt x="2064194" y="376694"/>
                </a:lnTo>
                <a:lnTo>
                  <a:pt x="2035302" y="377571"/>
                </a:lnTo>
                <a:lnTo>
                  <a:pt x="2081276" y="463042"/>
                </a:lnTo>
                <a:lnTo>
                  <a:pt x="2114626" y="391160"/>
                </a:lnTo>
                <a:lnTo>
                  <a:pt x="2122170" y="374904"/>
                </a:lnTo>
                <a:lnTo>
                  <a:pt x="2093150" y="375805"/>
                </a:lnTo>
                <a:lnTo>
                  <a:pt x="2082800" y="33121"/>
                </a:lnTo>
                <a:lnTo>
                  <a:pt x="4035285" y="397522"/>
                </a:lnTo>
                <a:lnTo>
                  <a:pt x="4029964" y="425958"/>
                </a:lnTo>
                <a:lnTo>
                  <a:pt x="4119880" y="400177"/>
                </a:lnTo>
                <a:lnTo>
                  <a:pt x="4123436" y="39916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 b="1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81646" y="6415178"/>
            <a:ext cx="498687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ts val="1939"/>
              </a:lnSpc>
            </a:pPr>
            <a:fld id="{81D60167-4931-47E6-BA6A-407CBD079E47}" type="slidenum">
              <a:rPr sz="1650" spc="5" dirty="0">
                <a:solidFill>
                  <a:srgbClr val="F1A900"/>
                </a:solidFill>
                <a:latin typeface="Arial MT"/>
                <a:cs typeface="Arial MT"/>
              </a:rPr>
              <a:t>15</a:t>
            </a:fld>
            <a:endParaRPr sz="1650">
              <a:latin typeface="Arial MT"/>
              <a:cs typeface="Arial MT"/>
            </a:endParaRPr>
          </a:p>
        </p:txBody>
      </p:sp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610616" y="228600"/>
            <a:ext cx="10972800" cy="990600"/>
          </a:xfrm>
        </p:spPr>
        <p:txBody>
          <a:bodyPr>
            <a:normAutofit/>
          </a:bodyPr>
          <a:lstStyle/>
          <a:p>
            <a:r>
              <a:rPr lang="ru-RU" b="1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Разложение</a:t>
            </a:r>
            <a:r>
              <a:rPr lang="ru-RU" b="1" spc="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полной</a:t>
            </a:r>
            <a:r>
              <a:rPr lang="ru-RU" b="1" spc="-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вариации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object 2"/>
          <p:cNvGrpSpPr/>
          <p:nvPr/>
        </p:nvGrpSpPr>
        <p:grpSpPr>
          <a:xfrm>
            <a:off x="2569822" y="2759016"/>
            <a:ext cx="1529185" cy="670572"/>
            <a:chOff x="3523488" y="5347715"/>
            <a:chExt cx="2125980" cy="104711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5" name="object 3"/>
            <p:cNvSpPr/>
            <p:nvPr/>
          </p:nvSpPr>
          <p:spPr>
            <a:xfrm>
              <a:off x="3536442" y="5360669"/>
              <a:ext cx="2100580" cy="1021080"/>
            </a:xfrm>
            <a:custGeom>
              <a:avLst/>
              <a:gdLst/>
              <a:ahLst/>
              <a:cxnLst/>
              <a:rect l="l" t="t" r="r" b="b"/>
              <a:pathLst>
                <a:path w="2100579" h="1021079">
                  <a:moveTo>
                    <a:pt x="1929892" y="0"/>
                  </a:moveTo>
                  <a:lnTo>
                    <a:pt x="170180" y="0"/>
                  </a:lnTo>
                  <a:lnTo>
                    <a:pt x="124942" y="6079"/>
                  </a:lnTo>
                  <a:lnTo>
                    <a:pt x="84290" y="23236"/>
                  </a:lnTo>
                  <a:lnTo>
                    <a:pt x="49847" y="49847"/>
                  </a:lnTo>
                  <a:lnTo>
                    <a:pt x="23236" y="84290"/>
                  </a:lnTo>
                  <a:lnTo>
                    <a:pt x="6079" y="124942"/>
                  </a:lnTo>
                  <a:lnTo>
                    <a:pt x="0" y="170179"/>
                  </a:lnTo>
                  <a:lnTo>
                    <a:pt x="0" y="850899"/>
                  </a:lnTo>
                  <a:lnTo>
                    <a:pt x="6079" y="896137"/>
                  </a:lnTo>
                  <a:lnTo>
                    <a:pt x="23236" y="936789"/>
                  </a:lnTo>
                  <a:lnTo>
                    <a:pt x="49847" y="971232"/>
                  </a:lnTo>
                  <a:lnTo>
                    <a:pt x="84290" y="997843"/>
                  </a:lnTo>
                  <a:lnTo>
                    <a:pt x="124942" y="1015000"/>
                  </a:lnTo>
                  <a:lnTo>
                    <a:pt x="170180" y="1021079"/>
                  </a:lnTo>
                  <a:lnTo>
                    <a:pt x="1929892" y="1021079"/>
                  </a:lnTo>
                  <a:lnTo>
                    <a:pt x="1975129" y="1015000"/>
                  </a:lnTo>
                  <a:lnTo>
                    <a:pt x="2015781" y="997843"/>
                  </a:lnTo>
                  <a:lnTo>
                    <a:pt x="2050224" y="971232"/>
                  </a:lnTo>
                  <a:lnTo>
                    <a:pt x="2076835" y="936789"/>
                  </a:lnTo>
                  <a:lnTo>
                    <a:pt x="2093992" y="896137"/>
                  </a:lnTo>
                  <a:lnTo>
                    <a:pt x="2100072" y="850899"/>
                  </a:lnTo>
                  <a:lnTo>
                    <a:pt x="2100072" y="170179"/>
                  </a:lnTo>
                  <a:lnTo>
                    <a:pt x="2093992" y="124942"/>
                  </a:lnTo>
                  <a:lnTo>
                    <a:pt x="2076835" y="84290"/>
                  </a:lnTo>
                  <a:lnTo>
                    <a:pt x="2050224" y="49847"/>
                  </a:lnTo>
                  <a:lnTo>
                    <a:pt x="2015781" y="23236"/>
                  </a:lnTo>
                  <a:lnTo>
                    <a:pt x="1975129" y="6079"/>
                  </a:lnTo>
                  <a:lnTo>
                    <a:pt x="1929892" y="0"/>
                  </a:lnTo>
                  <a:close/>
                </a:path>
              </a:pathLst>
            </a:custGeom>
            <a:grpFill/>
            <a:ln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36" name="object 4"/>
            <p:cNvSpPr/>
            <p:nvPr/>
          </p:nvSpPr>
          <p:spPr>
            <a:xfrm>
              <a:off x="3536442" y="5360669"/>
              <a:ext cx="2100580" cy="1021080"/>
            </a:xfrm>
            <a:custGeom>
              <a:avLst/>
              <a:gdLst/>
              <a:ahLst/>
              <a:cxnLst/>
              <a:rect l="l" t="t" r="r" b="b"/>
              <a:pathLst>
                <a:path w="2100579" h="1021079">
                  <a:moveTo>
                    <a:pt x="0" y="170179"/>
                  </a:moveTo>
                  <a:lnTo>
                    <a:pt x="6079" y="124942"/>
                  </a:lnTo>
                  <a:lnTo>
                    <a:pt x="23236" y="84290"/>
                  </a:lnTo>
                  <a:lnTo>
                    <a:pt x="49847" y="49847"/>
                  </a:lnTo>
                  <a:lnTo>
                    <a:pt x="84290" y="23236"/>
                  </a:lnTo>
                  <a:lnTo>
                    <a:pt x="124942" y="6079"/>
                  </a:lnTo>
                  <a:lnTo>
                    <a:pt x="170180" y="0"/>
                  </a:lnTo>
                  <a:lnTo>
                    <a:pt x="1929892" y="0"/>
                  </a:lnTo>
                  <a:lnTo>
                    <a:pt x="1975129" y="6079"/>
                  </a:lnTo>
                  <a:lnTo>
                    <a:pt x="2015781" y="23236"/>
                  </a:lnTo>
                  <a:lnTo>
                    <a:pt x="2050224" y="49847"/>
                  </a:lnTo>
                  <a:lnTo>
                    <a:pt x="2076835" y="84290"/>
                  </a:lnTo>
                  <a:lnTo>
                    <a:pt x="2093992" y="124942"/>
                  </a:lnTo>
                  <a:lnTo>
                    <a:pt x="2100072" y="170179"/>
                  </a:lnTo>
                  <a:lnTo>
                    <a:pt x="2100072" y="850899"/>
                  </a:lnTo>
                  <a:lnTo>
                    <a:pt x="2093992" y="896137"/>
                  </a:lnTo>
                  <a:lnTo>
                    <a:pt x="2076835" y="936789"/>
                  </a:lnTo>
                  <a:lnTo>
                    <a:pt x="2050224" y="971232"/>
                  </a:lnTo>
                  <a:lnTo>
                    <a:pt x="2015781" y="997843"/>
                  </a:lnTo>
                  <a:lnTo>
                    <a:pt x="1975129" y="1015000"/>
                  </a:lnTo>
                  <a:lnTo>
                    <a:pt x="1929892" y="1021079"/>
                  </a:lnTo>
                  <a:lnTo>
                    <a:pt x="170180" y="1021079"/>
                  </a:lnTo>
                  <a:lnTo>
                    <a:pt x="124942" y="1015000"/>
                  </a:lnTo>
                  <a:lnTo>
                    <a:pt x="84290" y="997843"/>
                  </a:lnTo>
                  <a:lnTo>
                    <a:pt x="49847" y="971232"/>
                  </a:lnTo>
                  <a:lnTo>
                    <a:pt x="23236" y="936789"/>
                  </a:lnTo>
                  <a:lnTo>
                    <a:pt x="6079" y="896137"/>
                  </a:lnTo>
                  <a:lnTo>
                    <a:pt x="0" y="850899"/>
                  </a:lnTo>
                  <a:lnTo>
                    <a:pt x="0" y="170179"/>
                  </a:lnTo>
                  <a:close/>
                </a:path>
              </a:pathLst>
            </a:custGeom>
            <a:grpFill/>
            <a:ln w="25908">
              <a:solidFill>
                <a:srgbClr val="0070C0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ru-RU" sz="18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  <a:t>Зависимая  переменная</a:t>
              </a:r>
            </a:p>
          </p:txBody>
        </p:sp>
      </p:grpSp>
      <p:grpSp>
        <p:nvGrpSpPr>
          <p:cNvPr id="37" name="object 5"/>
          <p:cNvGrpSpPr/>
          <p:nvPr/>
        </p:nvGrpSpPr>
        <p:grpSpPr>
          <a:xfrm>
            <a:off x="4088506" y="1734872"/>
            <a:ext cx="1539686" cy="685689"/>
            <a:chOff x="5931408" y="3476244"/>
            <a:chExt cx="1899285" cy="103378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object 6"/>
            <p:cNvSpPr/>
            <p:nvPr/>
          </p:nvSpPr>
          <p:spPr>
            <a:xfrm>
              <a:off x="5944362" y="3489198"/>
              <a:ext cx="1873250" cy="1007744"/>
            </a:xfrm>
            <a:custGeom>
              <a:avLst/>
              <a:gdLst/>
              <a:ahLst/>
              <a:cxnLst/>
              <a:rect l="l" t="t" r="r" b="b"/>
              <a:pathLst>
                <a:path w="1873250" h="1007745">
                  <a:moveTo>
                    <a:pt x="1705102" y="0"/>
                  </a:moveTo>
                  <a:lnTo>
                    <a:pt x="0" y="0"/>
                  </a:lnTo>
                  <a:lnTo>
                    <a:pt x="0" y="839469"/>
                  </a:lnTo>
                  <a:lnTo>
                    <a:pt x="5998" y="884097"/>
                  </a:lnTo>
                  <a:lnTo>
                    <a:pt x="22925" y="924202"/>
                  </a:lnTo>
                  <a:lnTo>
                    <a:pt x="49180" y="958183"/>
                  </a:lnTo>
                  <a:lnTo>
                    <a:pt x="83161" y="984438"/>
                  </a:lnTo>
                  <a:lnTo>
                    <a:pt x="123266" y="1001365"/>
                  </a:lnTo>
                  <a:lnTo>
                    <a:pt x="167893" y="1007363"/>
                  </a:lnTo>
                  <a:lnTo>
                    <a:pt x="1872995" y="1007363"/>
                  </a:lnTo>
                  <a:lnTo>
                    <a:pt x="1872995" y="167894"/>
                  </a:lnTo>
                  <a:lnTo>
                    <a:pt x="1866997" y="123266"/>
                  </a:lnTo>
                  <a:lnTo>
                    <a:pt x="1850070" y="83161"/>
                  </a:lnTo>
                  <a:lnTo>
                    <a:pt x="1823815" y="49180"/>
                  </a:lnTo>
                  <a:lnTo>
                    <a:pt x="1789834" y="22925"/>
                  </a:lnTo>
                  <a:lnTo>
                    <a:pt x="1749729" y="5998"/>
                  </a:lnTo>
                  <a:lnTo>
                    <a:pt x="1705102" y="0"/>
                  </a:lnTo>
                  <a:close/>
                </a:path>
              </a:pathLst>
            </a:custGeom>
            <a:grpFill/>
            <a:ln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39" name="object 7"/>
            <p:cNvSpPr/>
            <p:nvPr/>
          </p:nvSpPr>
          <p:spPr>
            <a:xfrm>
              <a:off x="5944362" y="3489198"/>
              <a:ext cx="1873250" cy="1007744"/>
            </a:xfrm>
            <a:custGeom>
              <a:avLst/>
              <a:gdLst/>
              <a:ahLst/>
              <a:cxnLst/>
              <a:rect l="l" t="t" r="r" b="b"/>
              <a:pathLst>
                <a:path w="1873250" h="1007745">
                  <a:moveTo>
                    <a:pt x="1705102" y="0"/>
                  </a:moveTo>
                  <a:lnTo>
                    <a:pt x="0" y="0"/>
                  </a:lnTo>
                  <a:lnTo>
                    <a:pt x="0" y="839469"/>
                  </a:lnTo>
                  <a:lnTo>
                    <a:pt x="5998" y="884097"/>
                  </a:lnTo>
                  <a:lnTo>
                    <a:pt x="22925" y="924202"/>
                  </a:lnTo>
                  <a:lnTo>
                    <a:pt x="49180" y="958183"/>
                  </a:lnTo>
                  <a:lnTo>
                    <a:pt x="83161" y="984438"/>
                  </a:lnTo>
                  <a:lnTo>
                    <a:pt x="123266" y="1001365"/>
                  </a:lnTo>
                  <a:lnTo>
                    <a:pt x="167893" y="1007363"/>
                  </a:lnTo>
                  <a:lnTo>
                    <a:pt x="1872995" y="1007363"/>
                  </a:lnTo>
                  <a:lnTo>
                    <a:pt x="1872995" y="167894"/>
                  </a:lnTo>
                  <a:lnTo>
                    <a:pt x="1866997" y="123266"/>
                  </a:lnTo>
                  <a:lnTo>
                    <a:pt x="1850070" y="83161"/>
                  </a:lnTo>
                  <a:lnTo>
                    <a:pt x="1823815" y="49180"/>
                  </a:lnTo>
                  <a:lnTo>
                    <a:pt x="1789834" y="22925"/>
                  </a:lnTo>
                  <a:lnTo>
                    <a:pt x="1749729" y="5998"/>
                  </a:lnTo>
                  <a:lnTo>
                    <a:pt x="1705102" y="0"/>
                  </a:lnTo>
                  <a:close/>
                </a:path>
              </a:pathLst>
            </a:custGeom>
            <a:grpFill/>
            <a:ln w="25908">
              <a:solidFill>
                <a:srgbClr val="0070C0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ru-RU" sz="24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Фактор В</a:t>
              </a:r>
              <a:endParaRPr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endParaRPr>
            </a:p>
          </p:txBody>
        </p:sp>
      </p:grpSp>
      <p:grpSp>
        <p:nvGrpSpPr>
          <p:cNvPr id="40" name="object 8"/>
          <p:cNvGrpSpPr/>
          <p:nvPr/>
        </p:nvGrpSpPr>
        <p:grpSpPr>
          <a:xfrm>
            <a:off x="1021080" y="1726252"/>
            <a:ext cx="1560577" cy="687897"/>
            <a:chOff x="1357883" y="3476244"/>
            <a:chExt cx="1897380" cy="103378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1" name="object 9"/>
            <p:cNvSpPr/>
            <p:nvPr/>
          </p:nvSpPr>
          <p:spPr>
            <a:xfrm>
              <a:off x="1370837" y="3489198"/>
              <a:ext cx="1871980" cy="1007744"/>
            </a:xfrm>
            <a:custGeom>
              <a:avLst/>
              <a:gdLst/>
              <a:ahLst/>
              <a:cxnLst/>
              <a:rect l="l" t="t" r="r" b="b"/>
              <a:pathLst>
                <a:path w="1871980" h="1007745">
                  <a:moveTo>
                    <a:pt x="1871472" y="0"/>
                  </a:moveTo>
                  <a:lnTo>
                    <a:pt x="167894" y="0"/>
                  </a:lnTo>
                  <a:lnTo>
                    <a:pt x="123266" y="5998"/>
                  </a:lnTo>
                  <a:lnTo>
                    <a:pt x="83161" y="22925"/>
                  </a:lnTo>
                  <a:lnTo>
                    <a:pt x="49180" y="49180"/>
                  </a:lnTo>
                  <a:lnTo>
                    <a:pt x="22925" y="83161"/>
                  </a:lnTo>
                  <a:lnTo>
                    <a:pt x="5998" y="123266"/>
                  </a:lnTo>
                  <a:lnTo>
                    <a:pt x="0" y="167894"/>
                  </a:lnTo>
                  <a:lnTo>
                    <a:pt x="0" y="1007363"/>
                  </a:lnTo>
                  <a:lnTo>
                    <a:pt x="1703578" y="1007363"/>
                  </a:lnTo>
                  <a:lnTo>
                    <a:pt x="1748205" y="1001365"/>
                  </a:lnTo>
                  <a:lnTo>
                    <a:pt x="1788310" y="984438"/>
                  </a:lnTo>
                  <a:lnTo>
                    <a:pt x="1822291" y="958183"/>
                  </a:lnTo>
                  <a:lnTo>
                    <a:pt x="1848546" y="924202"/>
                  </a:lnTo>
                  <a:lnTo>
                    <a:pt x="1865473" y="884097"/>
                  </a:lnTo>
                  <a:lnTo>
                    <a:pt x="1871472" y="839469"/>
                  </a:lnTo>
                  <a:lnTo>
                    <a:pt x="1871472" y="0"/>
                  </a:lnTo>
                  <a:close/>
                </a:path>
              </a:pathLst>
            </a:custGeom>
            <a:grpFill/>
            <a:ln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42" name="object 10"/>
            <p:cNvSpPr/>
            <p:nvPr/>
          </p:nvSpPr>
          <p:spPr>
            <a:xfrm>
              <a:off x="1370837" y="3489198"/>
              <a:ext cx="1871980" cy="1007744"/>
            </a:xfrm>
            <a:custGeom>
              <a:avLst/>
              <a:gdLst/>
              <a:ahLst/>
              <a:cxnLst/>
              <a:rect l="l" t="t" r="r" b="b"/>
              <a:pathLst>
                <a:path w="1871980" h="1007745">
                  <a:moveTo>
                    <a:pt x="167894" y="0"/>
                  </a:moveTo>
                  <a:lnTo>
                    <a:pt x="1871472" y="0"/>
                  </a:lnTo>
                  <a:lnTo>
                    <a:pt x="1871472" y="839469"/>
                  </a:lnTo>
                  <a:lnTo>
                    <a:pt x="1865473" y="884097"/>
                  </a:lnTo>
                  <a:lnTo>
                    <a:pt x="1848546" y="924202"/>
                  </a:lnTo>
                  <a:lnTo>
                    <a:pt x="1822291" y="958183"/>
                  </a:lnTo>
                  <a:lnTo>
                    <a:pt x="1788310" y="984438"/>
                  </a:lnTo>
                  <a:lnTo>
                    <a:pt x="1748205" y="1001365"/>
                  </a:lnTo>
                  <a:lnTo>
                    <a:pt x="1703578" y="1007363"/>
                  </a:lnTo>
                  <a:lnTo>
                    <a:pt x="0" y="1007363"/>
                  </a:lnTo>
                  <a:lnTo>
                    <a:pt x="0" y="167894"/>
                  </a:lnTo>
                  <a:lnTo>
                    <a:pt x="5998" y="123266"/>
                  </a:lnTo>
                  <a:lnTo>
                    <a:pt x="22925" y="83161"/>
                  </a:lnTo>
                  <a:lnTo>
                    <a:pt x="49180" y="49180"/>
                  </a:lnTo>
                  <a:lnTo>
                    <a:pt x="83161" y="22925"/>
                  </a:lnTo>
                  <a:lnTo>
                    <a:pt x="123266" y="5998"/>
                  </a:lnTo>
                  <a:lnTo>
                    <a:pt x="167894" y="0"/>
                  </a:lnTo>
                  <a:close/>
                </a:path>
              </a:pathLst>
            </a:custGeom>
            <a:grpFill/>
            <a:ln w="25908">
              <a:solidFill>
                <a:srgbClr val="0070C0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ru-RU" sz="24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Фактор А</a:t>
              </a:r>
              <a:endParaRPr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endParaRPr>
            </a:p>
          </p:txBody>
        </p:sp>
      </p:grpSp>
      <p:sp>
        <p:nvSpPr>
          <p:cNvPr id="43" name="object 12"/>
          <p:cNvSpPr txBox="1"/>
          <p:nvPr/>
        </p:nvSpPr>
        <p:spPr>
          <a:xfrm>
            <a:off x="2721627" y="1662806"/>
            <a:ext cx="1318767" cy="19813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Взаимодействие</a:t>
            </a:r>
          </a:p>
        </p:txBody>
      </p:sp>
      <p:sp>
        <p:nvSpPr>
          <p:cNvPr id="47" name="object 17"/>
          <p:cNvSpPr/>
          <p:nvPr/>
        </p:nvSpPr>
        <p:spPr>
          <a:xfrm>
            <a:off x="2855549" y="1924182"/>
            <a:ext cx="1050925" cy="290513"/>
          </a:xfrm>
          <a:custGeom>
            <a:avLst/>
            <a:gdLst/>
            <a:ahLst/>
            <a:cxnLst/>
            <a:rect l="l" t="t" r="r" b="b"/>
            <a:pathLst>
              <a:path w="2101850" h="581025">
                <a:moveTo>
                  <a:pt x="1811274" y="0"/>
                </a:moveTo>
                <a:lnTo>
                  <a:pt x="1811274" y="145160"/>
                </a:lnTo>
                <a:lnTo>
                  <a:pt x="290321" y="145160"/>
                </a:lnTo>
                <a:lnTo>
                  <a:pt x="290321" y="0"/>
                </a:lnTo>
                <a:lnTo>
                  <a:pt x="0" y="290321"/>
                </a:lnTo>
                <a:lnTo>
                  <a:pt x="290321" y="580643"/>
                </a:lnTo>
                <a:lnTo>
                  <a:pt x="290321" y="435482"/>
                </a:lnTo>
                <a:lnTo>
                  <a:pt x="1811274" y="435482"/>
                </a:lnTo>
                <a:lnTo>
                  <a:pt x="1811274" y="580643"/>
                </a:lnTo>
                <a:lnTo>
                  <a:pt x="2101595" y="290321"/>
                </a:lnTo>
                <a:lnTo>
                  <a:pt x="181127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 b="1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8" name="object 18"/>
          <p:cNvSpPr/>
          <p:nvPr/>
        </p:nvSpPr>
        <p:spPr>
          <a:xfrm>
            <a:off x="1888255" y="2466757"/>
            <a:ext cx="542926" cy="523558"/>
          </a:xfrm>
          <a:custGeom>
            <a:avLst/>
            <a:gdLst/>
            <a:ahLst/>
            <a:cxnLst/>
            <a:rect l="l" t="t" r="r" b="b"/>
            <a:pathLst>
              <a:path w="1085850" h="1047114">
                <a:moveTo>
                  <a:pt x="221614" y="0"/>
                </a:moveTo>
                <a:lnTo>
                  <a:pt x="0" y="236473"/>
                </a:lnTo>
                <a:lnTo>
                  <a:pt x="738632" y="928242"/>
                </a:lnTo>
                <a:lnTo>
                  <a:pt x="627760" y="1046543"/>
                </a:lnTo>
                <a:lnTo>
                  <a:pt x="1085850" y="1031595"/>
                </a:lnTo>
                <a:lnTo>
                  <a:pt x="1070864" y="573531"/>
                </a:lnTo>
                <a:lnTo>
                  <a:pt x="960119" y="691768"/>
                </a:lnTo>
                <a:lnTo>
                  <a:pt x="22161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 b="1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9" name="object 19"/>
          <p:cNvSpPr/>
          <p:nvPr/>
        </p:nvSpPr>
        <p:spPr>
          <a:xfrm>
            <a:off x="4260890" y="2466757"/>
            <a:ext cx="542925" cy="523558"/>
          </a:xfrm>
          <a:custGeom>
            <a:avLst/>
            <a:gdLst/>
            <a:ahLst/>
            <a:cxnLst/>
            <a:rect l="l" t="t" r="r" b="b"/>
            <a:pathLst>
              <a:path w="1085850" h="1047114">
                <a:moveTo>
                  <a:pt x="864235" y="0"/>
                </a:moveTo>
                <a:lnTo>
                  <a:pt x="125730" y="691768"/>
                </a:lnTo>
                <a:lnTo>
                  <a:pt x="14859" y="573531"/>
                </a:lnTo>
                <a:lnTo>
                  <a:pt x="0" y="1031595"/>
                </a:lnTo>
                <a:lnTo>
                  <a:pt x="457962" y="1046543"/>
                </a:lnTo>
                <a:lnTo>
                  <a:pt x="347218" y="928242"/>
                </a:lnTo>
                <a:lnTo>
                  <a:pt x="1085722" y="236473"/>
                </a:lnTo>
                <a:lnTo>
                  <a:pt x="864235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 b="1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0" name="Объект 2"/>
          <p:cNvSpPr>
            <a:spLocks noGrp="1"/>
          </p:cNvSpPr>
          <p:nvPr>
            <p:ph idx="1"/>
          </p:nvPr>
        </p:nvSpPr>
        <p:spPr>
          <a:xfrm>
            <a:off x="6746408" y="1198592"/>
            <a:ext cx="4571661" cy="1622060"/>
          </a:xfrm>
        </p:spPr>
        <p:txBody>
          <a:bodyPr>
            <a:normAutofit/>
          </a:bodyPr>
          <a:lstStyle/>
          <a:p>
            <a:pPr marL="182563" indent="-182563" algn="just">
              <a:buFont typeface="Arial MT"/>
              <a:buChar char="•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2000" b="1" baseline="-210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000" b="1" spc="345" baseline="-210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2000" b="1" baseline="-2102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000" b="1" spc="315" baseline="-210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</a:t>
            </a:r>
            <a:r>
              <a:rPr lang="ru-RU" sz="20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000" b="1" spc="-7" baseline="-2102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2000" b="1" spc="307" baseline="-210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20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</a:t>
            </a:r>
            <a:r>
              <a:rPr lang="ru-RU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ru-RU"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всех</a:t>
            </a:r>
            <a:r>
              <a:rPr lang="ru-RU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ru-RU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</a:t>
            </a:r>
            <a:r>
              <a:rPr lang="ru-RU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равенстве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групповых общих средних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689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800" y="1177747"/>
            <a:ext cx="5487569" cy="1322227"/>
          </a:xfrm>
          <a:prstGeom prst="rect">
            <a:avLst/>
          </a:prstGeom>
        </p:spPr>
      </p:pic>
      <p:pic>
        <p:nvPicPr>
          <p:cNvPr id="6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01480" y="3315920"/>
            <a:ext cx="4606700" cy="343553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864" y="2623104"/>
            <a:ext cx="10972800" cy="990600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Значимость полного эффекта: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7660" y="458420"/>
                <a:ext cx="10972800" cy="844600"/>
              </a:xfrm>
            </p:spPr>
            <p:txBody>
              <a:bodyPr/>
              <a:lstStyle/>
              <a:p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Множественная корреляция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1" i="1">
                            <a:latin typeface="Cambria Math"/>
                          </a:rPr>
                          <m:t>𝜼</m:t>
                        </m:r>
                      </m:e>
                      <m:sup>
                        <m:r>
                          <a:rPr lang="ru-RU" b="1" i="1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l-G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cтепень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влияния нескольких факторов. Полный эффект: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7660" y="458420"/>
                <a:ext cx="10972800" cy="844600"/>
              </a:xfrm>
              <a:blipFill rotWithShape="1">
                <a:blip r:embed="rId4"/>
                <a:stretch>
                  <a:fillRect l="-500" t="-4317" b="-151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Объект 2"/>
          <p:cNvSpPr txBox="1">
            <a:spLocks/>
          </p:cNvSpPr>
          <p:nvPr/>
        </p:nvSpPr>
        <p:spPr>
          <a:xfrm>
            <a:off x="335864" y="3675269"/>
            <a:ext cx="7165616" cy="2421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Значимость полного эффекта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наличия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различий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между некоторыми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групп факторного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эксперимента.</a:t>
            </a:r>
          </a:p>
          <a:p>
            <a:r>
              <a:rPr lang="pt-BR" spc="-110" dirty="0">
                <a:latin typeface="Times New Roman"/>
                <a:cs typeface="Times New Roman"/>
              </a:rPr>
              <a:t>df</a:t>
            </a:r>
            <a:r>
              <a:rPr lang="pt-BR" spc="-75" dirty="0">
                <a:latin typeface="Times New Roman"/>
                <a:cs typeface="Times New Roman"/>
              </a:rPr>
              <a:t> </a:t>
            </a:r>
            <a:r>
              <a:rPr lang="pt-BR" spc="-190" dirty="0">
                <a:latin typeface="Times New Roman"/>
                <a:cs typeface="Times New Roman"/>
              </a:rPr>
              <a:t>N</a:t>
            </a:r>
            <a:r>
              <a:rPr lang="pt-BR" spc="-75" dirty="0">
                <a:latin typeface="Times New Roman"/>
                <a:cs typeface="Times New Roman"/>
              </a:rPr>
              <a:t> </a:t>
            </a:r>
            <a:r>
              <a:rPr lang="pt-BR" spc="-145" dirty="0">
                <a:latin typeface="Times New Roman"/>
                <a:cs typeface="Times New Roman"/>
              </a:rPr>
              <a:t>=</a:t>
            </a:r>
            <a:r>
              <a:rPr lang="pt-BR" spc="-65" dirty="0">
                <a:latin typeface="Times New Roman"/>
                <a:cs typeface="Times New Roman"/>
              </a:rPr>
              <a:t> </a:t>
            </a:r>
            <a:r>
              <a:rPr lang="pt-BR" i="1" spc="-130" dirty="0">
                <a:latin typeface="Times New Roman"/>
                <a:cs typeface="Times New Roman"/>
              </a:rPr>
              <a:t>a</a:t>
            </a:r>
            <a:r>
              <a:rPr lang="pt-BR" i="1" spc="-70" dirty="0">
                <a:latin typeface="Times New Roman"/>
                <a:cs typeface="Times New Roman"/>
              </a:rPr>
              <a:t> </a:t>
            </a:r>
            <a:r>
              <a:rPr lang="pt-BR" i="1" spc="-65" dirty="0">
                <a:latin typeface="Times New Roman"/>
                <a:cs typeface="Times New Roman"/>
              </a:rPr>
              <a:t>·</a:t>
            </a:r>
            <a:r>
              <a:rPr lang="pt-BR" i="1" spc="-70" dirty="0">
                <a:latin typeface="Times New Roman"/>
                <a:cs typeface="Times New Roman"/>
              </a:rPr>
              <a:t> </a:t>
            </a:r>
            <a:r>
              <a:rPr lang="pt-BR" i="1" spc="-130" dirty="0">
                <a:latin typeface="Times New Roman"/>
                <a:cs typeface="Times New Roman"/>
              </a:rPr>
              <a:t>b</a:t>
            </a:r>
            <a:r>
              <a:rPr lang="pt-BR" i="1" spc="-55" dirty="0">
                <a:latin typeface="Times New Roman"/>
                <a:cs typeface="Times New Roman"/>
              </a:rPr>
              <a:t> </a:t>
            </a:r>
            <a:r>
              <a:rPr lang="pt-BR" spc="-130" dirty="0">
                <a:latin typeface="Times New Roman"/>
                <a:cs typeface="Times New Roman"/>
              </a:rPr>
              <a:t>–</a:t>
            </a:r>
            <a:r>
              <a:rPr lang="pt-BR" spc="-65" dirty="0">
                <a:latin typeface="Times New Roman"/>
                <a:cs typeface="Times New Roman"/>
              </a:rPr>
              <a:t> </a:t>
            </a:r>
            <a:r>
              <a:rPr lang="pt-BR" spc="-95" dirty="0">
                <a:latin typeface="Times New Roman"/>
                <a:cs typeface="Times New Roman"/>
              </a:rPr>
              <a:t>1  </a:t>
            </a:r>
            <a:endParaRPr lang="ru-RU" spc="-95" dirty="0">
              <a:latin typeface="Times New Roman"/>
              <a:cs typeface="Times New Roman"/>
            </a:endParaRPr>
          </a:p>
          <a:p>
            <a:r>
              <a:rPr lang="pt-BR" spc="-95" dirty="0">
                <a:latin typeface="Times New Roman"/>
                <a:cs typeface="Times New Roman"/>
              </a:rPr>
              <a:t>df</a:t>
            </a:r>
            <a:r>
              <a:rPr lang="pt-BR" spc="-75" dirty="0">
                <a:latin typeface="Times New Roman"/>
                <a:cs typeface="Times New Roman"/>
              </a:rPr>
              <a:t> </a:t>
            </a:r>
            <a:r>
              <a:rPr lang="pt-BR" spc="-190" dirty="0">
                <a:latin typeface="Times New Roman"/>
                <a:cs typeface="Times New Roman"/>
              </a:rPr>
              <a:t>D</a:t>
            </a:r>
            <a:r>
              <a:rPr lang="pt-BR" spc="-75" dirty="0">
                <a:latin typeface="Times New Roman"/>
                <a:cs typeface="Times New Roman"/>
              </a:rPr>
              <a:t> </a:t>
            </a:r>
            <a:r>
              <a:rPr lang="pt-BR" spc="-145" dirty="0">
                <a:latin typeface="Times New Roman"/>
                <a:cs typeface="Times New Roman"/>
              </a:rPr>
              <a:t>=</a:t>
            </a:r>
            <a:r>
              <a:rPr lang="pt-BR" spc="-65" dirty="0">
                <a:latin typeface="Times New Roman"/>
                <a:cs typeface="Times New Roman"/>
              </a:rPr>
              <a:t> </a:t>
            </a:r>
            <a:r>
              <a:rPr lang="pt-BR" i="1" spc="-130" dirty="0">
                <a:latin typeface="Times New Roman"/>
                <a:cs typeface="Times New Roman"/>
              </a:rPr>
              <a:t>n</a:t>
            </a:r>
            <a:r>
              <a:rPr lang="pt-BR" i="1" spc="-70" dirty="0">
                <a:latin typeface="Times New Roman"/>
                <a:cs typeface="Times New Roman"/>
              </a:rPr>
              <a:t> </a:t>
            </a:r>
            <a:r>
              <a:rPr lang="pt-BR" spc="-130" dirty="0">
                <a:latin typeface="Times New Roman"/>
                <a:cs typeface="Times New Roman"/>
              </a:rPr>
              <a:t>–</a:t>
            </a:r>
            <a:r>
              <a:rPr lang="pt-BR" spc="-70" dirty="0">
                <a:latin typeface="Times New Roman"/>
                <a:cs typeface="Times New Roman"/>
              </a:rPr>
              <a:t> </a:t>
            </a:r>
            <a:r>
              <a:rPr lang="pt-BR" i="1" spc="-130" dirty="0">
                <a:latin typeface="Times New Roman"/>
                <a:cs typeface="Times New Roman"/>
              </a:rPr>
              <a:t>a</a:t>
            </a:r>
            <a:r>
              <a:rPr lang="pt-BR" i="1" spc="-60" dirty="0">
                <a:latin typeface="Times New Roman"/>
                <a:cs typeface="Times New Roman"/>
              </a:rPr>
              <a:t> </a:t>
            </a:r>
            <a:r>
              <a:rPr lang="pt-BR" i="1" spc="-90" dirty="0">
                <a:cs typeface="Arial"/>
              </a:rPr>
              <a:t>·</a:t>
            </a:r>
            <a:r>
              <a:rPr lang="pt-BR" i="1" spc="-130" dirty="0">
                <a:cs typeface="Arial"/>
              </a:rPr>
              <a:t> </a:t>
            </a:r>
            <a:r>
              <a:rPr lang="pt-BR" i="1" spc="-130" dirty="0">
                <a:latin typeface="Times New Roman"/>
                <a:cs typeface="Times New Roman"/>
              </a:rPr>
              <a:t>b</a:t>
            </a:r>
            <a:endParaRPr lang="pt-BR" dirty="0">
              <a:latin typeface="Times New Roman"/>
              <a:cs typeface="Times New Roman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54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17507" y="3337066"/>
            <a:ext cx="3102863" cy="3467593"/>
          </a:xfrm>
          <a:prstGeom prst="rect">
            <a:avLst/>
          </a:prstGeom>
        </p:spPr>
      </p:pic>
      <p:pic>
        <p:nvPicPr>
          <p:cNvPr id="4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28900" y="3337066"/>
            <a:ext cx="3420039" cy="3467594"/>
          </a:xfrm>
          <a:prstGeom prst="rect">
            <a:avLst/>
          </a:prstGeom>
        </p:spPr>
      </p:pic>
      <p:sp>
        <p:nvSpPr>
          <p:cNvPr id="10" name="Текст 9"/>
          <p:cNvSpPr>
            <a:spLocks noGrp="1"/>
          </p:cNvSpPr>
          <p:nvPr>
            <p:ph type="body" idx="1"/>
          </p:nvPr>
        </p:nvSpPr>
        <p:spPr>
          <a:xfrm>
            <a:off x="609600" y="525780"/>
            <a:ext cx="5242560" cy="639762"/>
          </a:xfrm>
        </p:spPr>
        <p:txBody>
          <a:bodyPr>
            <a:noAutofit/>
          </a:bodyPr>
          <a:lstStyle/>
          <a:p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Значимость эффекта взаимодействия</a:t>
            </a:r>
            <a:endParaRPr lang="ru-RU" sz="3000" dirty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>
          <a:xfrm>
            <a:off x="297180" y="1379220"/>
            <a:ext cx="5554980" cy="501046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проверка значимости взаимодействия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между двумя или более независимыми переменными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pt-BR" spc="-50" dirty="0">
                <a:latin typeface="Times New Roman"/>
                <a:cs typeface="Times New Roman"/>
              </a:rPr>
              <a:t>df </a:t>
            </a:r>
            <a:r>
              <a:rPr lang="pt-BR" spc="-85" dirty="0">
                <a:latin typeface="Times New Roman"/>
                <a:cs typeface="Times New Roman"/>
              </a:rPr>
              <a:t>N</a:t>
            </a:r>
            <a:r>
              <a:rPr lang="pt-BR" spc="-50" dirty="0">
                <a:latin typeface="Times New Roman"/>
                <a:cs typeface="Times New Roman"/>
              </a:rPr>
              <a:t> </a:t>
            </a:r>
            <a:r>
              <a:rPr lang="pt-BR" spc="-65" dirty="0">
                <a:latin typeface="Times New Roman"/>
                <a:cs typeface="Times New Roman"/>
              </a:rPr>
              <a:t>=</a:t>
            </a:r>
            <a:r>
              <a:rPr lang="pt-BR" spc="-40" dirty="0">
                <a:latin typeface="Times New Roman"/>
                <a:cs typeface="Times New Roman"/>
              </a:rPr>
              <a:t> </a:t>
            </a:r>
            <a:r>
              <a:rPr lang="pt-BR" spc="-50" dirty="0">
                <a:latin typeface="Times New Roman"/>
                <a:cs typeface="Times New Roman"/>
              </a:rPr>
              <a:t>(</a:t>
            </a:r>
            <a:r>
              <a:rPr lang="pt-BR" i="1" spc="-50" dirty="0">
                <a:latin typeface="Times New Roman"/>
                <a:cs typeface="Times New Roman"/>
              </a:rPr>
              <a:t>a</a:t>
            </a:r>
            <a:r>
              <a:rPr lang="pt-BR" i="1" spc="-45" dirty="0">
                <a:latin typeface="Times New Roman"/>
                <a:cs typeface="Times New Roman"/>
              </a:rPr>
              <a:t> </a:t>
            </a:r>
            <a:r>
              <a:rPr lang="pt-BR" spc="-60" dirty="0">
                <a:latin typeface="Times New Roman"/>
                <a:cs typeface="Times New Roman"/>
              </a:rPr>
              <a:t>–</a:t>
            </a:r>
            <a:r>
              <a:rPr lang="pt-BR" spc="-30" dirty="0">
                <a:latin typeface="Times New Roman"/>
                <a:cs typeface="Times New Roman"/>
              </a:rPr>
              <a:t> </a:t>
            </a:r>
            <a:r>
              <a:rPr lang="pt-BR" spc="-50" dirty="0">
                <a:latin typeface="Times New Roman"/>
                <a:cs typeface="Times New Roman"/>
              </a:rPr>
              <a:t>1)+(</a:t>
            </a:r>
            <a:r>
              <a:rPr lang="pt-BR" i="1" spc="-50" dirty="0">
                <a:latin typeface="Times New Roman"/>
                <a:cs typeface="Times New Roman"/>
              </a:rPr>
              <a:t>b</a:t>
            </a:r>
            <a:r>
              <a:rPr lang="pt-BR" i="1" spc="-45" dirty="0">
                <a:latin typeface="Times New Roman"/>
                <a:cs typeface="Times New Roman"/>
              </a:rPr>
              <a:t> </a:t>
            </a:r>
            <a:r>
              <a:rPr lang="pt-BR" spc="-60" dirty="0">
                <a:latin typeface="Times New Roman"/>
                <a:cs typeface="Times New Roman"/>
              </a:rPr>
              <a:t>–</a:t>
            </a:r>
            <a:r>
              <a:rPr lang="pt-BR" spc="-45" dirty="0">
                <a:latin typeface="Times New Roman"/>
                <a:cs typeface="Times New Roman"/>
              </a:rPr>
              <a:t> </a:t>
            </a:r>
            <a:r>
              <a:rPr lang="pt-BR" spc="-50" dirty="0">
                <a:latin typeface="Times New Roman"/>
                <a:cs typeface="Times New Roman"/>
              </a:rPr>
              <a:t>1)</a:t>
            </a:r>
            <a:endParaRPr lang="pt-BR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lang="pt-BR" spc="-50" dirty="0">
                <a:latin typeface="Times New Roman"/>
                <a:cs typeface="Times New Roman"/>
              </a:rPr>
              <a:t>df </a:t>
            </a:r>
            <a:r>
              <a:rPr lang="pt-BR" spc="-85" dirty="0">
                <a:latin typeface="Times New Roman"/>
                <a:cs typeface="Times New Roman"/>
              </a:rPr>
              <a:t>D</a:t>
            </a:r>
            <a:r>
              <a:rPr lang="pt-BR" spc="-50" dirty="0">
                <a:latin typeface="Times New Roman"/>
                <a:cs typeface="Times New Roman"/>
              </a:rPr>
              <a:t> </a:t>
            </a:r>
            <a:r>
              <a:rPr lang="pt-BR" spc="-65" dirty="0">
                <a:latin typeface="Times New Roman"/>
                <a:cs typeface="Times New Roman"/>
              </a:rPr>
              <a:t>=</a:t>
            </a:r>
            <a:r>
              <a:rPr lang="pt-BR" spc="-40" dirty="0">
                <a:latin typeface="Times New Roman"/>
                <a:cs typeface="Times New Roman"/>
              </a:rPr>
              <a:t> </a:t>
            </a:r>
            <a:r>
              <a:rPr lang="pt-BR" i="1" spc="-60" dirty="0">
                <a:latin typeface="Times New Roman"/>
                <a:cs typeface="Times New Roman"/>
              </a:rPr>
              <a:t>n</a:t>
            </a:r>
            <a:r>
              <a:rPr lang="pt-BR" i="1" spc="-45" dirty="0">
                <a:latin typeface="Times New Roman"/>
                <a:cs typeface="Times New Roman"/>
              </a:rPr>
              <a:t> </a:t>
            </a:r>
            <a:r>
              <a:rPr lang="pt-BR" spc="-60" dirty="0">
                <a:latin typeface="Times New Roman"/>
                <a:cs typeface="Times New Roman"/>
              </a:rPr>
              <a:t>–</a:t>
            </a:r>
            <a:r>
              <a:rPr lang="pt-BR" spc="-45" dirty="0">
                <a:latin typeface="Times New Roman"/>
                <a:cs typeface="Times New Roman"/>
              </a:rPr>
              <a:t> </a:t>
            </a:r>
            <a:r>
              <a:rPr lang="pt-BR" i="1" spc="-60" dirty="0">
                <a:latin typeface="Times New Roman"/>
                <a:cs typeface="Times New Roman"/>
              </a:rPr>
              <a:t>a</a:t>
            </a:r>
            <a:r>
              <a:rPr lang="pt-BR" i="1" spc="-30" dirty="0">
                <a:latin typeface="Times New Roman"/>
                <a:cs typeface="Times New Roman"/>
              </a:rPr>
              <a:t> </a:t>
            </a:r>
            <a:r>
              <a:rPr lang="pt-BR" i="1" spc="-40" dirty="0">
                <a:cs typeface="Arial"/>
              </a:rPr>
              <a:t>·</a:t>
            </a:r>
            <a:r>
              <a:rPr lang="pt-BR" i="1" spc="-100" dirty="0">
                <a:cs typeface="Arial"/>
              </a:rPr>
              <a:t> </a:t>
            </a:r>
            <a:r>
              <a:rPr lang="pt-BR" i="1" spc="-60" dirty="0">
                <a:latin typeface="Times New Roman"/>
                <a:cs typeface="Times New Roman"/>
              </a:rPr>
              <a:t>b</a:t>
            </a:r>
            <a:endParaRPr lang="pt-BR" dirty="0">
              <a:latin typeface="Times New Roman"/>
              <a:cs typeface="Times New Roman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3"/>
          </p:nvPr>
        </p:nvSpPr>
        <p:spPr>
          <a:xfrm>
            <a:off x="6339840" y="525780"/>
            <a:ext cx="5242560" cy="639762"/>
          </a:xfrm>
        </p:spPr>
        <p:txBody>
          <a:bodyPr>
            <a:noAutofit/>
          </a:bodyPr>
          <a:lstStyle/>
          <a:p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Значимость главного эффекта факторов</a:t>
            </a:r>
            <a:endParaRPr lang="ru-RU" sz="3000" dirty="0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6396227" y="1371600"/>
            <a:ext cx="5242560" cy="501046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проверка значимости главного эффекта для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каждого отдельного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фактора.</a:t>
            </a: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lang="pt-BR" dirty="0">
                <a:latin typeface="Times New Roman"/>
                <a:cs typeface="Times New Roman"/>
              </a:rPr>
              <a:t>df</a:t>
            </a:r>
            <a:r>
              <a:rPr lang="pt-BR" spc="-30" dirty="0">
                <a:latin typeface="Times New Roman"/>
                <a:cs typeface="Times New Roman"/>
              </a:rPr>
              <a:t> </a:t>
            </a:r>
            <a:r>
              <a:rPr lang="pt-BR" dirty="0">
                <a:latin typeface="Times New Roman"/>
                <a:cs typeface="Times New Roman"/>
              </a:rPr>
              <a:t>N</a:t>
            </a:r>
            <a:r>
              <a:rPr lang="pt-BR" spc="-25" dirty="0">
                <a:latin typeface="Times New Roman"/>
                <a:cs typeface="Times New Roman"/>
              </a:rPr>
              <a:t> </a:t>
            </a:r>
            <a:r>
              <a:rPr lang="pt-BR" dirty="0">
                <a:latin typeface="Times New Roman"/>
                <a:cs typeface="Times New Roman"/>
              </a:rPr>
              <a:t>=</a:t>
            </a:r>
            <a:r>
              <a:rPr lang="pt-BR" spc="-20" dirty="0">
                <a:latin typeface="Times New Roman"/>
                <a:cs typeface="Times New Roman"/>
              </a:rPr>
              <a:t> </a:t>
            </a:r>
            <a:r>
              <a:rPr lang="pt-BR" i="1" dirty="0">
                <a:latin typeface="Times New Roman"/>
                <a:cs typeface="Times New Roman"/>
              </a:rPr>
              <a:t>a</a:t>
            </a:r>
            <a:r>
              <a:rPr lang="pt-BR" i="1" spc="-15" dirty="0">
                <a:latin typeface="Times New Roman"/>
                <a:cs typeface="Times New Roman"/>
              </a:rPr>
              <a:t> </a:t>
            </a:r>
            <a:r>
              <a:rPr lang="pt-BR" dirty="0">
                <a:latin typeface="Times New Roman"/>
                <a:cs typeface="Times New Roman"/>
              </a:rPr>
              <a:t>–</a:t>
            </a:r>
            <a:r>
              <a:rPr lang="pt-BR" spc="-15" dirty="0">
                <a:latin typeface="Times New Roman"/>
                <a:cs typeface="Times New Roman"/>
              </a:rPr>
              <a:t> </a:t>
            </a:r>
            <a:r>
              <a:rPr lang="pt-BR" dirty="0">
                <a:latin typeface="Times New Roman"/>
                <a:cs typeface="Times New Roman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lang="pt-BR" dirty="0">
                <a:latin typeface="Times New Roman"/>
                <a:cs typeface="Times New Roman"/>
              </a:rPr>
              <a:t>df</a:t>
            </a:r>
            <a:r>
              <a:rPr lang="pt-BR" spc="-25" dirty="0">
                <a:latin typeface="Times New Roman"/>
                <a:cs typeface="Times New Roman"/>
              </a:rPr>
              <a:t> </a:t>
            </a:r>
            <a:r>
              <a:rPr lang="pt-BR" dirty="0">
                <a:latin typeface="Times New Roman"/>
                <a:cs typeface="Times New Roman"/>
              </a:rPr>
              <a:t>D</a:t>
            </a:r>
            <a:r>
              <a:rPr lang="pt-BR" spc="-25" dirty="0">
                <a:latin typeface="Times New Roman"/>
                <a:cs typeface="Times New Roman"/>
              </a:rPr>
              <a:t> </a:t>
            </a:r>
            <a:r>
              <a:rPr lang="pt-BR" dirty="0">
                <a:latin typeface="Times New Roman"/>
                <a:cs typeface="Times New Roman"/>
              </a:rPr>
              <a:t>=</a:t>
            </a:r>
            <a:r>
              <a:rPr lang="pt-BR" spc="-15" dirty="0">
                <a:latin typeface="Times New Roman"/>
                <a:cs typeface="Times New Roman"/>
              </a:rPr>
              <a:t> </a:t>
            </a:r>
            <a:r>
              <a:rPr lang="pt-BR" i="1" dirty="0">
                <a:latin typeface="Times New Roman"/>
                <a:cs typeface="Times New Roman"/>
              </a:rPr>
              <a:t>n</a:t>
            </a:r>
            <a:r>
              <a:rPr lang="pt-BR" i="1" spc="-15" dirty="0">
                <a:latin typeface="Times New Roman"/>
                <a:cs typeface="Times New Roman"/>
              </a:rPr>
              <a:t> </a:t>
            </a:r>
            <a:r>
              <a:rPr lang="pt-BR" dirty="0">
                <a:latin typeface="Times New Roman"/>
                <a:cs typeface="Times New Roman"/>
              </a:rPr>
              <a:t>–</a:t>
            </a:r>
            <a:r>
              <a:rPr lang="pt-BR" spc="-15" dirty="0">
                <a:latin typeface="Times New Roman"/>
                <a:cs typeface="Times New Roman"/>
              </a:rPr>
              <a:t> </a:t>
            </a:r>
            <a:r>
              <a:rPr lang="pt-BR" i="1" dirty="0">
                <a:latin typeface="Times New Roman"/>
                <a:cs typeface="Times New Roman"/>
              </a:rPr>
              <a:t>a</a:t>
            </a:r>
            <a:r>
              <a:rPr lang="pt-BR" i="1" spc="-5" dirty="0">
                <a:latin typeface="Times New Roman"/>
                <a:cs typeface="Times New Roman"/>
              </a:rPr>
              <a:t> </a:t>
            </a:r>
            <a:r>
              <a:rPr lang="pt-BR" i="1" dirty="0">
                <a:cs typeface="Arial"/>
              </a:rPr>
              <a:t>·</a:t>
            </a:r>
            <a:r>
              <a:rPr lang="pt-BR" i="1" spc="-75" dirty="0">
                <a:cs typeface="Arial"/>
              </a:rPr>
              <a:t> </a:t>
            </a:r>
            <a:r>
              <a:rPr lang="pt-BR" i="1" dirty="0">
                <a:latin typeface="Times New Roman"/>
                <a:cs typeface="Times New Roman"/>
              </a:rPr>
              <a:t>b</a:t>
            </a:r>
            <a:endParaRPr lang="pt-BR" dirty="0">
              <a:latin typeface="Times New Roman"/>
              <a:cs typeface="Times New Roman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813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90600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взаимодействия:</a:t>
            </a:r>
          </a:p>
        </p:txBody>
      </p:sp>
      <p:pic>
        <p:nvPicPr>
          <p:cNvPr id="4" name="object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22319" y="1074420"/>
            <a:ext cx="5582033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0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965D3B1-D043-485A-85A4-5BB944250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213" y="1181100"/>
            <a:ext cx="5959787" cy="530003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E8796E9-39B9-4770-8ED8-4C6A1A836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65" y="1839316"/>
            <a:ext cx="4876190" cy="61904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EC02BD9-7DA8-473C-80C7-4F01306202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465" y="2732295"/>
            <a:ext cx="4847619" cy="86666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A5761FD-7109-4F39-85D6-123A42C772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465" y="3872893"/>
            <a:ext cx="4876190" cy="57142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BACD2BA-9124-4708-A587-E771093262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465" y="4718253"/>
            <a:ext cx="4819048" cy="58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ABA1C7-AE23-4183-A576-1F0BB4BA7B42}"/>
              </a:ext>
            </a:extLst>
          </p:cNvPr>
          <p:cNvSpPr txBox="1"/>
          <p:nvPr/>
        </p:nvSpPr>
        <p:spPr>
          <a:xfrm>
            <a:off x="353998" y="1948785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978D88-423C-4D99-8D94-8A1213726041}"/>
              </a:ext>
            </a:extLst>
          </p:cNvPr>
          <p:cNvSpPr txBox="1"/>
          <p:nvPr/>
        </p:nvSpPr>
        <p:spPr>
          <a:xfrm>
            <a:off x="353998" y="2916525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A0CB24-EFD2-48B4-BD92-E226C3C69982}"/>
              </a:ext>
            </a:extLst>
          </p:cNvPr>
          <p:cNvSpPr txBox="1"/>
          <p:nvPr/>
        </p:nvSpPr>
        <p:spPr>
          <a:xfrm>
            <a:off x="353998" y="3923544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466BAC-BF66-41E4-917A-7F74691B6A42}"/>
              </a:ext>
            </a:extLst>
          </p:cNvPr>
          <p:cNvSpPr txBox="1"/>
          <p:nvPr/>
        </p:nvSpPr>
        <p:spPr>
          <a:xfrm>
            <a:off x="343240" y="4808674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9EE8B6-EB85-4302-8959-201C2533FF79}"/>
              </a:ext>
            </a:extLst>
          </p:cNvPr>
          <p:cNvSpPr txBox="1"/>
          <p:nvPr/>
        </p:nvSpPr>
        <p:spPr>
          <a:xfrm>
            <a:off x="710186" y="818656"/>
            <a:ext cx="5227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Соотнесите описания и графики:</a:t>
            </a:r>
          </a:p>
        </p:txBody>
      </p:sp>
    </p:spTree>
    <p:extLst>
      <p:ext uri="{BB962C8B-B14F-4D97-AF65-F5344CB8AC3E}">
        <p14:creationId xmlns:p14="http://schemas.microsoft.com/office/powerpoint/2010/main" val="355861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1310640" y="1348743"/>
            <a:ext cx="9601200" cy="821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ts val="4400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Дисперсионный анализ –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idx="1"/>
          </p:nvPr>
        </p:nvSpPr>
        <p:spPr>
          <a:xfrm>
            <a:off x="601980" y="2110743"/>
            <a:ext cx="10995660" cy="5436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ru-RU" sz="2800" dirty="0">
                <a:latin typeface="Times New Roman"/>
                <a:ea typeface="Times New Roman"/>
                <a:cs typeface="Times New Roman"/>
                <a:sym typeface="Times New Roman"/>
              </a:rPr>
              <a:t>метод в математической статистике, направленный на поиск </a:t>
            </a:r>
            <a:r>
              <a:rPr lang="ru-RU" sz="2800" b="1" dirty="0">
                <a:latin typeface="Times New Roman"/>
                <a:ea typeface="Times New Roman"/>
                <a:cs typeface="Times New Roman"/>
                <a:sym typeface="Times New Roman"/>
              </a:rPr>
              <a:t>зависимостей</a:t>
            </a:r>
            <a:r>
              <a:rPr lang="ru-RU" sz="2800" dirty="0">
                <a:latin typeface="Times New Roman"/>
                <a:ea typeface="Times New Roman"/>
                <a:cs typeface="Times New Roman"/>
                <a:sym typeface="Times New Roman"/>
              </a:rPr>
              <a:t> в экспериментальных данных путём исследования значимости различий в </a:t>
            </a:r>
            <a:r>
              <a:rPr lang="ru-RU" sz="2800" b="1" dirty="0">
                <a:latin typeface="Times New Roman"/>
                <a:ea typeface="Times New Roman"/>
                <a:cs typeface="Times New Roman"/>
                <a:sym typeface="Times New Roman"/>
              </a:rPr>
              <a:t>средних значениях</a:t>
            </a:r>
            <a:r>
              <a:rPr lang="ru-RU" sz="2800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ts val="1800"/>
              <a:buNone/>
            </a:pPr>
            <a:endParaRPr lang="ru-RU"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444500" algn="just">
              <a:spcBef>
                <a:spcPts val="0"/>
              </a:spcBef>
              <a:buClr>
                <a:schemeClr val="dk2"/>
              </a:buClr>
              <a:buSzPts val="1800"/>
            </a:pPr>
            <a:r>
              <a:rPr lang="ru-RU" sz="2800" dirty="0">
                <a:latin typeface="Times New Roman"/>
                <a:ea typeface="Times New Roman"/>
                <a:cs typeface="Times New Roman"/>
                <a:sym typeface="Times New Roman"/>
              </a:rPr>
              <a:t>В литературе также встречается обозначение </a:t>
            </a:r>
            <a:r>
              <a:rPr lang="ru-RU" sz="2800" i="1" dirty="0">
                <a:latin typeface="Times New Roman"/>
                <a:ea typeface="Times New Roman"/>
                <a:cs typeface="Times New Roman"/>
                <a:sym typeface="Times New Roman"/>
              </a:rPr>
              <a:t>ANOVA</a:t>
            </a:r>
            <a:r>
              <a:rPr lang="ru-RU" sz="2800" dirty="0">
                <a:latin typeface="Times New Roman"/>
                <a:ea typeface="Times New Roman"/>
                <a:cs typeface="Times New Roman"/>
                <a:sym typeface="Times New Roman"/>
              </a:rPr>
              <a:t> (от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VAriance</a:t>
            </a:r>
            <a:r>
              <a:rPr lang="ru-RU" sz="2800" dirty="0"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дисперсионного анализа служит для исследования  статистической значимости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различия средних значений количественного признака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разных уровней категориальных  факторов.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исследовании статистической значимости различия между  средними нескольких групп наблюдений проводится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 выборочных дисперсий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проверки нулевой гипотезы используется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F-критерий  Фишера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Многофакторный дисперсионный анализ с повторениями  позволяет проверить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между факторами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628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from page 121 of &amp;quot;The art of scientific investigatio… | Flick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927" y="527622"/>
            <a:ext cx="2811077" cy="355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50833"/>
            <a:ext cx="10972800" cy="990600"/>
          </a:xfrm>
        </p:spPr>
        <p:txBody>
          <a:bodyPr/>
          <a:lstStyle/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Роналд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Эйлмер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Фишер (1890-1962)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6700" y="1215614"/>
            <a:ext cx="11550904" cy="5642386"/>
          </a:xfrm>
        </p:spPr>
        <p:txBody>
          <a:bodyPr>
            <a:normAutofit/>
          </a:bodyPr>
          <a:lstStyle/>
          <a:p>
            <a:pPr marL="0" indent="449263"/>
            <a:r>
              <a:rPr lang="ru-RU" sz="2600" b="1" dirty="0">
                <a:latin typeface="Times New Roman"/>
                <a:ea typeface="Times New Roman"/>
                <a:cs typeface="Times New Roman"/>
                <a:sym typeface="Times New Roman"/>
              </a:rPr>
              <a:t>Дисперсионный анализ </a:t>
            </a:r>
            <a:r>
              <a:rPr lang="ru-RU" sz="2600" dirty="0">
                <a:latin typeface="Times New Roman"/>
                <a:ea typeface="Times New Roman"/>
                <a:cs typeface="Times New Roman"/>
                <a:sym typeface="Times New Roman"/>
              </a:rPr>
              <a:t>разработан </a:t>
            </a:r>
            <a:r>
              <a:rPr lang="ru-RU" sz="2600" i="1" dirty="0">
                <a:latin typeface="Times New Roman"/>
                <a:ea typeface="Times New Roman"/>
                <a:cs typeface="Times New Roman"/>
                <a:sym typeface="Times New Roman"/>
              </a:rPr>
              <a:t>Р. Фишером</a:t>
            </a: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sz="2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sz="2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600" dirty="0">
                <a:latin typeface="Times New Roman"/>
                <a:ea typeface="Times New Roman"/>
                <a:cs typeface="Times New Roman"/>
                <a:sym typeface="Times New Roman"/>
              </a:rPr>
              <a:t>английским статистиком, биологом-эволюционистом и </a:t>
            </a:r>
            <a:br>
              <a:rPr lang="ru-RU" sz="2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600" dirty="0">
                <a:latin typeface="Times New Roman"/>
                <a:ea typeface="Times New Roman"/>
                <a:cs typeface="Times New Roman"/>
                <a:sym typeface="Times New Roman"/>
              </a:rPr>
              <a:t>генетиком, для анализа результатов экспериментальных </a:t>
            </a:r>
            <a:br>
              <a:rPr lang="ru-RU" sz="2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600" dirty="0">
                <a:latin typeface="Times New Roman"/>
                <a:ea typeface="Times New Roman"/>
                <a:cs typeface="Times New Roman"/>
                <a:sym typeface="Times New Roman"/>
              </a:rPr>
              <a:t>исследований.</a:t>
            </a:r>
          </a:p>
          <a:p>
            <a:pPr marL="0" indent="449263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Термин </a:t>
            </a: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«дисперсия»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был введен Фишером.</a:t>
            </a:r>
          </a:p>
          <a:p>
            <a:pPr marL="0" indent="449263"/>
            <a:endParaRPr lang="ru-RU"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449263"/>
            <a:endParaRPr lang="ru-RU"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449263"/>
            <a:endParaRPr lang="ru-RU"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449263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ANOVA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был описан в его работе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«Статистические методы для исследователей» (1925)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посвященной математической статистике.</a:t>
            </a:r>
          </a:p>
        </p:txBody>
      </p:sp>
    </p:spTree>
    <p:extLst>
      <p:ext uri="{BB962C8B-B14F-4D97-AF65-F5344CB8AC3E}">
        <p14:creationId xmlns:p14="http://schemas.microsoft.com/office/powerpoint/2010/main" val="419565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7220" y="450478"/>
            <a:ext cx="10972800" cy="990600"/>
          </a:xfrm>
        </p:spPr>
        <p:txBody>
          <a:bodyPr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понятия дисперсионного анализа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640" y="1601098"/>
            <a:ext cx="11170920" cy="5547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Результативные признаки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их значения определяется с помощью измерений в ходе эксперимента 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(количественная шкала)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Цена, объем продаж, урожайность. </a:t>
            </a:r>
          </a:p>
          <a:p>
            <a:pPr marL="457200" indent="-457200">
              <a:buFont typeface="+mj-lt"/>
              <a:buAutoNum type="arabicParenR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переменные, вызывающие изменчивость средних значений результативных признаков 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(номинальная шкала)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Расположение торговых точек, изменения в законодательстве, климатические условия.</a:t>
            </a:r>
          </a:p>
          <a:p>
            <a:pPr marL="457200" indent="-457200">
              <a:buFont typeface="+mj-lt"/>
              <a:buAutoNum type="arabicParenR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фактора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значения, которые может принимать фактор (2 или больше).</a:t>
            </a:r>
          </a:p>
          <a:p>
            <a:pPr marL="457200" indent="-457200">
              <a:buFont typeface="+mj-lt"/>
              <a:buAutoNum type="arabicParenR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Отклик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значение измеряемого признака.</a:t>
            </a:r>
          </a:p>
          <a:p>
            <a:pPr marL="457200" indent="-457200">
              <a:buFont typeface="+mj-lt"/>
              <a:buAutoNum type="arabicParenR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7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953398"/>
            <a:ext cx="10972800" cy="990600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Суть дисперсионного анализа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изучение влияния одной или нескольких независимых переменных, обычно именуемых факторами, на зависимую переменную.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2948496"/>
            <a:ext cx="10706100" cy="3065033"/>
          </a:xfrm>
        </p:spPr>
        <p:txBody>
          <a:bodyPr>
            <a:normAutofit lnSpcReduction="10000"/>
          </a:bodyPr>
          <a:lstStyle/>
          <a:p>
            <a:pPr marL="0" lvl="0" indent="0" algn="just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зависимости от типа и количества переменных различают: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lvl="0" indent="-358775" algn="just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однофакторный и многофакторный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дисперсионный анализ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(одна или несколько независимых переменных);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 </a:t>
            </a:r>
          </a:p>
          <a:p>
            <a:pPr marL="358775" lvl="0" indent="-358775" algn="just"/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одномерный и многомерный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дисперсионный анализ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(одна или несколько зависимых переменных);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 </a:t>
            </a:r>
          </a:p>
          <a:p>
            <a:pPr marL="358775" lvl="0" indent="-358775"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дисперсионный анализ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повторными измерениями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(для зависимых выборок);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 </a:t>
            </a:r>
          </a:p>
        </p:txBody>
      </p:sp>
    </p:spTree>
    <p:extLst>
      <p:ext uri="{BB962C8B-B14F-4D97-AF65-F5344CB8AC3E}">
        <p14:creationId xmlns:p14="http://schemas.microsoft.com/office/powerpoint/2010/main" val="357040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1980" y="220980"/>
            <a:ext cx="10972800" cy="990600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Принципы и применение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097280"/>
            <a:ext cx="10972800" cy="57607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Исходными положениями дисперсионного анализа являются: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нормальное распределение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значений изучаемого признака в генеральной совокупности;  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равенство дисперсий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сравниваемых генеральных совокупностях;  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и независимый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 выборки.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49263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Нулевой гипотезой в дисперсионном анализе является утверждение о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равенстве средних значений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μ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μ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⋯ =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449263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отклонении нулевой гипотезы принимается альтернативная гипотеза о том, что не все средние равны, то есть имеются,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крайней мере, две группы, отличающиеся средними значениями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:μ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 μ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 ⋯ ≠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449263">
              <a:buNone/>
            </a:pPr>
            <a:endParaRPr lang="ru-RU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49263">
              <a:buNone/>
            </a:pPr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наличии трёх и более групп для определения различий между средними применяются </a:t>
            </a:r>
            <a:r>
              <a:rPr lang="ru-RU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post-hoc</a:t>
            </a:r>
            <a:r>
              <a:rPr lang="ru-RU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t-тесты или метод контрастов</a:t>
            </a:r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601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Однофакторный дисперсионный анализ	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701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60020"/>
            <a:ext cx="10972800" cy="990600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Однофакторный дисперсионный анализ	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82980"/>
                <a:ext cx="10972800" cy="574548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групп измерений значений случайной величины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при различных уровнях значения некоторого фактора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ru-RU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1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ru-RU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1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ru-RU" b="1" i="1" smtClean="0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общее среднее результативного признака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при уровнях фактора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A(1), A(2),..., A(k)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соответственно. 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Нулевая гипотеза о равенстве групповых математических ожиданий (предположение о независимости результативного признака от фактора):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H0 :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1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ru-RU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ru-RU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1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ru-RU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ru-RU" b="1" i="1" smtClean="0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1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ru-RU" b="1" i="1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Необходимо выяснить: </a:t>
                </a: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вызвано ли расхождение выборочных средних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чисто случайными причинами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или же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существенной зависимостью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среднего значения от уровня исследуемого фактора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82980"/>
                <a:ext cx="10972800" cy="5745480"/>
              </a:xfrm>
              <a:blipFill rotWithShape="1">
                <a:blip r:embed="rId2"/>
                <a:stretch>
                  <a:fillRect l="-833" r="-1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547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20040"/>
            <a:ext cx="10972800" cy="990600"/>
          </a:xfrm>
        </p:spPr>
        <p:txBody>
          <a:bodyPr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Суммы квадратов отклонений: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074420"/>
                <a:ext cx="10972800" cy="578358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Межгрупповая сумма квадратов отклонений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u-RU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Square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Between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groups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̿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Внутригрупповая сумма квадратов отклонений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u-RU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Square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Within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groups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Общая сумма квадратов отклонений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u-RU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Square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𝑆𝑆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𝑆𝑆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̿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Эффект влияния переменной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 переменную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𝜼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где 0 – отсутствие зависимости, 1 – полная зависимость) вычисляют по формуле: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1" i="1" smtClean="0"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p>
                          <m:r>
                            <a:rPr lang="ru-RU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ru-RU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b="1" i="1" smtClean="0">
                                  <a:latin typeface="Cambria Math" panose="02040503050406030204" pitchFamily="18" charset="0"/>
                                </a:rPr>
                                <m:t>𝑺𝑺</m:t>
                              </m:r>
                            </m:e>
                            <m:sub>
                              <m:r>
                                <a:rPr lang="ru-RU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</m:num>
                        <m:den>
                          <m:r>
                            <a:rPr lang="ru-RU" b="1" i="1" smtClean="0">
                              <a:latin typeface="Cambria Math" panose="02040503050406030204" pitchFamily="18" charset="0"/>
                            </a:rPr>
                            <m:t>𝑺𝑺</m:t>
                          </m:r>
                        </m:den>
                      </m:f>
                    </m:oMath>
                  </m:oMathPara>
                </a14:m>
                <a:endPara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074420"/>
                <a:ext cx="10972800" cy="5783580"/>
              </a:xfrm>
              <a:blipFill rotWithShape="1">
                <a:blip r:embed="rId3"/>
                <a:stretch>
                  <a:fillRect l="-444" t="-8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741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787</TotalTime>
  <Words>907</Words>
  <Application>Microsoft Office PowerPoint</Application>
  <PresentationFormat>Широкоэкранный</PresentationFormat>
  <Paragraphs>134</Paragraphs>
  <Slides>20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Times New Roman</vt:lpstr>
      <vt:lpstr>Times</vt:lpstr>
      <vt:lpstr>Arial</vt:lpstr>
      <vt:lpstr>Libre Franklin</vt:lpstr>
      <vt:lpstr>Cambria Math</vt:lpstr>
      <vt:lpstr>Arial MT</vt:lpstr>
      <vt:lpstr>Calibri</vt:lpstr>
      <vt:lpstr>Ясность</vt:lpstr>
      <vt:lpstr>Презентация PowerPoint</vt:lpstr>
      <vt:lpstr>Дисперсионный анализ –</vt:lpstr>
      <vt:lpstr>Роналд Эйлмер Фишер (1890-1962)</vt:lpstr>
      <vt:lpstr>Основные понятия дисперсионного анализа</vt:lpstr>
      <vt:lpstr>Суть дисперсионного анализа – изучение влияния одной или нескольких независимых переменных, обычно именуемых факторами, на зависимую переменную.</vt:lpstr>
      <vt:lpstr>Принципы и применение</vt:lpstr>
      <vt:lpstr>Однофакторный дисперсионный анализ </vt:lpstr>
      <vt:lpstr>Однофакторный дисперсионный анализ </vt:lpstr>
      <vt:lpstr>Суммы квадратов отклонений:</vt:lpstr>
      <vt:lpstr>Факторная и остаточная дисперсия. F-критерий.               Степени свободы:</vt:lpstr>
      <vt:lpstr>Пример применения однофакторного ANOVA</vt:lpstr>
      <vt:lpstr>Пример применения однофакторного ANOVA Расчёты</vt:lpstr>
      <vt:lpstr>Пример применения однофакторного ANOVA Расчёты</vt:lpstr>
      <vt:lpstr>МНОГОФАКТОРНЫЙ ДИСПЕРСИОННЫЙ АНАЛИЗ</vt:lpstr>
      <vt:lpstr>Разложение полной вариации</vt:lpstr>
      <vt:lpstr>Значимость полного эффекта:</vt:lpstr>
      <vt:lpstr>Презентация PowerPoint</vt:lpstr>
      <vt:lpstr>Визуализация взаимодействия:</vt:lpstr>
      <vt:lpstr>Презентация PowerPoint</vt:lpstr>
      <vt:lpstr>Итоги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Матвей</dc:creator>
  <cp:lastModifiedBy>ASUS</cp:lastModifiedBy>
  <cp:revision>67</cp:revision>
  <dcterms:modified xsi:type="dcterms:W3CDTF">2021-11-28T16:48:36Z</dcterms:modified>
</cp:coreProperties>
</file>