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46B6D-1BAD-45F7-AE5C-E356EB4B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5A4900-FF30-4FAD-92CF-D97495D3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45EC9-1A15-46E1-BB21-289A092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244E1-31BA-435C-BEF8-2E5CE353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D5DD8-0A0E-4319-B4FD-E56FFD27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7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39E8B-8502-44E7-8B4A-03259CF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E80D15-6B08-443F-94CA-27A41338D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9DFF05-F977-491B-9A52-3AC6A62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9D63AC-622B-4E6A-8E77-CFD777C1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961560-CF10-49CF-BD4D-1AB9EB3C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14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624066-D44C-4C9D-ABB3-A6AA296B0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91049B-2C70-411B-A097-4B262273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E951DE-0E94-48EF-AC53-C9563B5D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113BA0-E791-4955-8141-52667735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412F8-5FC0-4E2D-99C4-15EFB8F9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6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7C143-63BB-41C2-A2FF-EC60F972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C6C04-62E2-4A19-B591-FB9F7111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E3B2B6-F6E9-4BC5-8697-63034323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91FF54-912C-4B3D-B7C0-082D2299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9129F-2190-4D25-A3C7-30C239A8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D517D-D2F6-4ABF-97D9-56599884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C78C0A-9915-4613-A746-97007B53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4C296-3047-4CB3-9FDD-B9A180C4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7B7DBC-CBF7-4DAF-BE36-D3A65D0A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CC08B-E58B-4E87-8CA4-7CB6CDBC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29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51CAB-E809-4F97-B0EA-E3A4EC68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32720-58A0-41B2-94FC-2CFC579E6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AAAF9E-D2D4-4BB5-A3D5-1509B536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35AF13-C7C3-4728-8988-35ADD4D0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5E3B28-1148-4D47-8E55-4E4F6C94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7B81D-EE3A-49E8-8FEB-C130075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33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5503A-965F-43A4-AEFC-1E24561B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56928-6912-443E-897C-4A2E5DB43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363B79-38BF-4AE4-AE2E-3455918E5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5EC08-4C6F-458F-8B4A-A4A536CC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FEFF85-F494-452B-92A1-A196C001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3E4A6B-A1AC-4834-96E0-2DE983AB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0590C0-051D-4CF3-BD92-06B91B3D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A6AC67-31B6-4E37-9566-E329ABA7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96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AD2F3-38BB-43EC-B7DC-3DF5AB0D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643BA8-311B-400A-99A1-50DF3836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BD516-7055-4B25-88EC-46DC89F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C44EE6-D34C-4A56-88D8-AECE8EDF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6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77B1FE-7E1B-45DB-93A3-FFE6F1DF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2819F6-9770-481A-8E07-21A361EC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CC935-1A0A-435A-83EA-521AD174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9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7EFA2-01CB-400D-A9B2-0EBFF412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0F698-E6F9-4A45-AAFB-F0E4CE1C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69EE38-D654-45C4-9ED7-FEC923BC1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99F5FD-EBE0-4723-9E1A-E8EF32F6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8EB63-0DC5-4E79-A525-A957FC22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CA4777-288A-456F-8A74-B8C59665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57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ADB3B-84F6-4BB5-AE77-FF15BE3F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285BA7-3C67-480A-A903-5C1069435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FF1AEC-C6B7-4C03-AF5C-8B6E8DDA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F60992-E422-4D34-AEF2-0C01B4A8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A80277-8CE2-4E2B-AB8C-AE5D801C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F44729-A91D-4A00-B787-ADE41AEE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82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161FA-A1CD-42C7-BBEB-E81B92AC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9A456-CA62-4661-8304-46268398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9F9F46-256D-4776-84A5-F3C7726AE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57E3-B9F6-4FF6-9A1A-24CCDDD8EDBA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08071-BBAB-4943-AB63-2AC2F3ED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41A47-167B-4500-A2E1-BA99C4553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E262-BBCF-4901-8688-D880277B1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0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35C8D-9C0C-480C-B45B-95369183F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9F7598-74D5-4CD9-8B8C-3BF621324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2AFA11-29BD-431A-B666-9473A7006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1EFF93-746F-4E96-921C-76CD35E4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6775"/>
                    </a14:imgEffect>
                    <a14:imgEffect>
                      <a14:brightnessContrast brigh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8125" y="1044844"/>
            <a:ext cx="9955745" cy="4930238"/>
          </a:xfrm>
          <a:prstGeom prst="rect">
            <a:avLst/>
          </a:prstGeom>
          <a:solidFill>
            <a:srgbClr val="F36F2D"/>
          </a:solidFill>
          <a:ln w="139700" cmpd="sng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sx="1000" sy="1000" algn="tl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DCA8C-9778-4311-B885-B4D3FD9460BB}"/>
              </a:ext>
            </a:extLst>
          </p:cNvPr>
          <p:cNvSpPr txBox="1"/>
          <p:nvPr/>
        </p:nvSpPr>
        <p:spPr>
          <a:xfrm>
            <a:off x="5719759" y="5489990"/>
            <a:ext cx="75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161920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1920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161920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16192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16192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A8DAB-E823-4682-B56F-7F9CA267E82E}"/>
              </a:ext>
            </a:extLst>
          </p:cNvPr>
          <p:cNvSpPr txBox="1"/>
          <p:nvPr/>
        </p:nvSpPr>
        <p:spPr>
          <a:xfrm>
            <a:off x="1828800" y="2594671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Разработка базы данных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для онлайн-маркетплейса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161920"/>
              </a:solidFill>
              <a:effectLst/>
              <a:uLnTx/>
              <a:uFillTx/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487FDF-60D7-4588-BCD9-DF3F27081AF9}"/>
              </a:ext>
            </a:extLst>
          </p:cNvPr>
          <p:cNvSpPr txBox="1"/>
          <p:nvPr/>
        </p:nvSpPr>
        <p:spPr>
          <a:xfrm>
            <a:off x="7413360" y="4554807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161920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Матвеева В. В., ПМ-2001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16192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0AEDDAA-289D-4CF2-9A70-D50D7D4C51CB}"/>
              </a:ext>
            </a:extLst>
          </p:cNvPr>
          <p:cNvSpPr/>
          <p:nvPr/>
        </p:nvSpPr>
        <p:spPr>
          <a:xfrm>
            <a:off x="152455" y="108995"/>
            <a:ext cx="11887089" cy="1286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latin typeface="Century" panose="02040604050505020304" pitchFamily="18" charset="0"/>
              </a:rPr>
              <a:t>Характеристика предметной области</a:t>
            </a:r>
          </a:p>
        </p:txBody>
      </p:sp>
      <p:pic>
        <p:nvPicPr>
          <p:cNvPr id="3" name="Рисунок 2" descr="Схема работы маркетплейса">
            <a:extLst>
              <a:ext uri="{FF2B5EF4-FFF2-40B4-BE49-F238E27FC236}">
                <a16:creationId xmlns:a16="http://schemas.microsoft.com/office/drawing/2014/main" id="{ACC2A43F-6D4B-4D43-8353-2C869B3B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08837"/>
            <a:ext cx="5514359" cy="4695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74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699CB3A-0737-44B7-8BED-4B18EC33A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76942"/>
              </p:ext>
            </p:extLst>
          </p:nvPr>
        </p:nvGraphicFramePr>
        <p:xfrm>
          <a:off x="1535837" y="1615736"/>
          <a:ext cx="8909482" cy="5183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8108">
                  <a:extLst>
                    <a:ext uri="{9D8B030D-6E8A-4147-A177-3AD203B41FA5}">
                      <a16:colId xmlns:a16="http://schemas.microsoft.com/office/drawing/2014/main" val="2300216691"/>
                    </a:ext>
                  </a:extLst>
                </a:gridCol>
                <a:gridCol w="6211374">
                  <a:extLst>
                    <a:ext uri="{9D8B030D-6E8A-4147-A177-3AD203B41FA5}">
                      <a16:colId xmlns:a16="http://schemas.microsoft.com/office/drawing/2014/main" val="1964289615"/>
                    </a:ext>
                  </a:extLst>
                </a:gridCol>
              </a:tblGrid>
              <a:tr h="2228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</a:rPr>
                        <a:t>Пользователь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7" marR="65097" marT="0" marB="0">
                    <a:solidFill>
                      <a:srgbClr val="3BAAC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</a:rPr>
                        <a:t>Потребность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7" marR="65097" marT="0" marB="0">
                    <a:solidFill>
                      <a:srgbClr val="3B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13503"/>
                  </a:ext>
                </a:extLst>
              </a:tr>
              <a:tr h="13018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</a:rPr>
                        <a:t>Бизнес-аналитик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7" marR="65097" marT="0" marB="0">
                    <a:solidFill>
                      <a:srgbClr val="3BAA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Быстрый доступ к данным;</a:t>
                      </a:r>
                      <a:endParaRPr lang="ru-RU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Полнота информации о доходах и расходах для формирования отчетов о продажах;</a:t>
                      </a:r>
                      <a:endParaRPr lang="ru-RU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Динамичность системы для оценки изменений на торговой площадке;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300" dirty="0">
                          <a:effectLst/>
                        </a:rPr>
                        <a:t>4</a:t>
                      </a:r>
                      <a:r>
                        <a:rPr lang="ru-RU" sz="1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    Простота управления для быстрого анализа системы.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7" marR="65097" marT="0" marB="0"/>
                </a:tc>
                <a:extLst>
                  <a:ext uri="{0D108BD9-81ED-4DB2-BD59-A6C34878D82A}">
                    <a16:rowId xmlns:a16="http://schemas.microsoft.com/office/drawing/2014/main" val="2340709514"/>
                  </a:ext>
                </a:extLst>
              </a:tr>
              <a:tr h="7815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</a:rPr>
                        <a:t>Бухгалтер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7" marR="65097" marT="0" marB="0">
                    <a:solidFill>
                      <a:srgbClr val="3BAA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Быстрый доступ к данным;</a:t>
                      </a:r>
                      <a:endParaRPr lang="ru-RU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Сокращение числа ошибок при учете операций; </a:t>
                      </a:r>
                      <a:endParaRPr lang="ru-RU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Автоматизация учета вводимых данных.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7" marR="65097" marT="0" marB="0"/>
                </a:tc>
                <a:extLst>
                  <a:ext uri="{0D108BD9-81ED-4DB2-BD59-A6C34878D82A}">
                    <a16:rowId xmlns:a16="http://schemas.microsoft.com/office/drawing/2014/main" val="3154957465"/>
                  </a:ext>
                </a:extLst>
              </a:tr>
              <a:tr h="15630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</a:rPr>
                        <a:t>Главный бухгалтер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7" marR="65097" marT="0" marB="0">
                    <a:solidFill>
                      <a:srgbClr val="3BAA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Быстрый доступ к данным;</a:t>
                      </a:r>
                      <a:endParaRPr lang="ru-RU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Автоматизация контроля допустимости финансовых операций;</a:t>
                      </a:r>
                      <a:endParaRPr lang="ru-RU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Полнота информации о доходах и расходах;</a:t>
                      </a:r>
                      <a:endParaRPr lang="ru-RU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ru-RU" sz="1300" dirty="0">
                          <a:effectLst/>
                        </a:rPr>
                        <a:t>Полнота информации для расчета баланса, сальдо конечного и т.д.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7" marR="65097" marT="0" marB="0"/>
                </a:tc>
                <a:extLst>
                  <a:ext uri="{0D108BD9-81ED-4DB2-BD59-A6C34878D82A}">
                    <a16:rowId xmlns:a16="http://schemas.microsoft.com/office/drawing/2014/main" val="808102419"/>
                  </a:ext>
                </a:extLst>
              </a:tr>
              <a:tr h="1313863">
                <a:tc>
                  <a:txBody>
                    <a:bodyPr/>
                    <a:lstStyle/>
                    <a:p>
                      <a:pPr marL="67945">
                        <a:lnSpc>
                          <a:spcPts val="158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SEO-специалист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3BAA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580"/>
                        </a:lnSpc>
                        <a:buFont typeface="+mj-lt"/>
                        <a:buAutoNum type="arabicPeriod"/>
                        <a:tabLst>
                          <a:tab pos="525780" algn="l"/>
                        </a:tabLst>
                      </a:pPr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Быстрый анализ ассортимента маркетплейса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lnSpc>
                          <a:spcPts val="1580"/>
                        </a:lnSpc>
                        <a:buFont typeface="+mj-lt"/>
                        <a:buAutoNum type="arabicPeriod"/>
                        <a:tabLst>
                          <a:tab pos="525780" algn="l"/>
                        </a:tabLst>
                      </a:pPr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Быстрый анализ клиентов и предпочитаемых ими категорий товаров;</a:t>
                      </a:r>
                    </a:p>
                    <a:p>
                      <a:pPr marL="342900" lvl="0" indent="-342900">
                        <a:lnSpc>
                          <a:spcPts val="1580"/>
                        </a:lnSpc>
                        <a:buFont typeface="+mj-lt"/>
                        <a:buAutoNum type="arabicPeriod"/>
                        <a:tabLst>
                          <a:tab pos="525780" algn="l"/>
                        </a:tabLst>
                      </a:pPr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Быстрый анализ партнеров для дальнейшего эффективного сотрудничества, нарастания коммерческих отношений и продвижения маркетплейса;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9483303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A8FEC72-AC5F-412B-8AA1-897DCCD0DD91}"/>
              </a:ext>
            </a:extLst>
          </p:cNvPr>
          <p:cNvSpPr/>
          <p:nvPr/>
        </p:nvSpPr>
        <p:spPr>
          <a:xfrm>
            <a:off x="152455" y="108994"/>
            <a:ext cx="11887089" cy="1444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>
                <a:solidFill>
                  <a:schemeClr val="tx1"/>
                </a:solidFill>
                <a:latin typeface="Century" panose="02040604050505020304" pitchFamily="18" charset="0"/>
              </a:rPr>
              <a:t>Требования пользователей к разрабатываемой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6575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3522BA-01B2-4EFD-9803-EDBD1CB04CF1}"/>
              </a:ext>
            </a:extLst>
          </p:cNvPr>
          <p:cNvSpPr/>
          <p:nvPr/>
        </p:nvSpPr>
        <p:spPr>
          <a:xfrm>
            <a:off x="152455" y="108995"/>
            <a:ext cx="11887089" cy="1249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b="1" dirty="0">
                <a:solidFill>
                  <a:schemeClr val="tx1"/>
                </a:solidFill>
                <a:latin typeface="Century" panose="02040604050505020304" pitchFamily="18" charset="0"/>
              </a:rPr>
              <a:t>Информационно-логическая модель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7E390C-6D1C-5DA3-367D-FDFD763E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37" y="1380935"/>
            <a:ext cx="8975323" cy="53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20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143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Матвеева Валерия Владимировна</dc:creator>
  <cp:lastModifiedBy>Матвеева Валерия Владимировна</cp:lastModifiedBy>
  <cp:revision>7</cp:revision>
  <dcterms:created xsi:type="dcterms:W3CDTF">2021-12-29T01:36:36Z</dcterms:created>
  <dcterms:modified xsi:type="dcterms:W3CDTF">2022-12-13T08:03:56Z</dcterms:modified>
</cp:coreProperties>
</file>