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EB9"/>
    <a:srgbClr val="45B664"/>
    <a:srgbClr val="3FC7F1"/>
    <a:srgbClr val="07C9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53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3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1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7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0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5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4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54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FB0D-CF7D-4F4F-A38E-1E05A3D3F513}" type="datetimeFigureOut">
              <a:rPr lang="en-GB" smtClean="0"/>
              <a:t>25/09/2019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2DFE-D35C-4948-A944-FBFD019F25F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51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6127" y="0"/>
            <a:ext cx="12148455" cy="6690252"/>
            <a:chOff x="26127" y="0"/>
            <a:chExt cx="12148455" cy="6690252"/>
          </a:xfrm>
        </p:grpSpPr>
        <p:sp>
          <p:nvSpPr>
            <p:cNvPr id="42" name="Rettangolo arrotondato 41"/>
            <p:cNvSpPr/>
            <p:nvPr/>
          </p:nvSpPr>
          <p:spPr>
            <a:xfrm>
              <a:off x="2265404" y="5527443"/>
              <a:ext cx="7463481" cy="40826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100" dirty="0"/>
            </a:p>
          </p:txBody>
        </p:sp>
        <p:sp>
          <p:nvSpPr>
            <p:cNvPr id="19" name="Rettangolo arrotondato 18"/>
            <p:cNvSpPr/>
            <p:nvPr/>
          </p:nvSpPr>
          <p:spPr>
            <a:xfrm>
              <a:off x="9827314" y="1451844"/>
              <a:ext cx="2347268" cy="719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200" i="1" dirty="0" smtClean="0">
                <a:solidFill>
                  <a:schemeClr val="tx1"/>
                </a:solidFill>
              </a:endParaRPr>
            </a:p>
            <a:p>
              <a:pPr algn="r"/>
              <a:endParaRPr lang="en-GB" sz="1200" i="1" dirty="0">
                <a:solidFill>
                  <a:schemeClr val="tx1"/>
                </a:solidFill>
              </a:endParaRPr>
            </a:p>
            <a:p>
              <a:pPr algn="r"/>
              <a:r>
                <a:rPr lang="en-GB" sz="1200" i="1" dirty="0" smtClean="0">
                  <a:solidFill>
                    <a:schemeClr val="tx1"/>
                  </a:solidFill>
                </a:rPr>
                <a:t>random()</a:t>
              </a:r>
            </a:p>
            <a:p>
              <a:pPr algn="ctr"/>
              <a:endParaRPr lang="en-GB" dirty="0"/>
            </a:p>
          </p:txBody>
        </p:sp>
        <p:sp>
          <p:nvSpPr>
            <p:cNvPr id="16" name="Rettangolo arrotondato 15"/>
            <p:cNvSpPr/>
            <p:nvPr/>
          </p:nvSpPr>
          <p:spPr>
            <a:xfrm>
              <a:off x="26128" y="1446735"/>
              <a:ext cx="2506106" cy="7249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200" i="1" dirty="0" err="1" smtClean="0">
                  <a:solidFill>
                    <a:schemeClr val="tx1"/>
                  </a:solidFill>
                </a:rPr>
                <a:t>prepGraph</a:t>
              </a:r>
              <a:r>
                <a:rPr lang="en-GB" sz="1200" i="1" dirty="0" smtClean="0">
                  <a:solidFill>
                    <a:schemeClr val="tx1"/>
                  </a:solidFill>
                </a:rPr>
                <a:t>()</a:t>
              </a:r>
              <a:endParaRPr lang="en-GB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tangolo arrotondato 3"/>
                <p:cNvSpPr/>
                <p:nvPr/>
              </p:nvSpPr>
              <p:spPr>
                <a:xfrm>
                  <a:off x="26127" y="1446735"/>
                  <a:ext cx="1532238" cy="72493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GB" sz="1400" dirty="0"/>
                    <a:t>Real network </a:t>
                  </a:r>
                  <a14:m>
                    <m:oMath xmlns:m="http://schemas.openxmlformats.org/officeDocument/2006/math">
                      <m:r>
                        <a:rPr lang="it-IT" sz="14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4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GB" sz="1400" b="1" dirty="0"/>
                </a:p>
              </p:txBody>
            </p:sp>
          </mc:Choice>
          <mc:Fallback xmlns="">
            <p:sp>
              <p:nvSpPr>
                <p:cNvPr id="4" name="Rettangolo arrotondat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7" y="1446735"/>
                  <a:ext cx="1532238" cy="724930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ttangolo arrotondato 5"/>
            <p:cNvSpPr/>
            <p:nvPr/>
          </p:nvSpPr>
          <p:spPr>
            <a:xfrm>
              <a:off x="2290120" y="2627486"/>
              <a:ext cx="7455243" cy="26117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arrotondato 6"/>
                <p:cNvSpPr/>
                <p:nvPr/>
              </p:nvSpPr>
              <p:spPr>
                <a:xfrm>
                  <a:off x="9836023" y="1446735"/>
                  <a:ext cx="1524001" cy="733170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:r>
                    <a:rPr lang="en-GB" sz="1400" dirty="0"/>
                    <a:t>Null </a:t>
                  </a:r>
                  <a:r>
                    <a:rPr lang="en-GB" sz="1400" dirty="0" smtClean="0"/>
                    <a:t>network </a:t>
                  </a:r>
                  <a14:m>
                    <m:oMath xmlns:m="http://schemas.openxmlformats.org/officeDocument/2006/math">
                      <m:r>
                        <a:rPr lang="it-IT" sz="14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4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7" name="Rettangolo arrotondat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6023" y="1446735"/>
                  <a:ext cx="1524001" cy="733170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arrotondato 7"/>
                <p:cNvSpPr/>
                <p:nvPr/>
              </p:nvSpPr>
              <p:spPr>
                <a:xfrm>
                  <a:off x="7453180" y="1384136"/>
                  <a:ext cx="1239793" cy="991505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Find partition </a:t>
                  </a:r>
                  <a:r>
                    <a:rPr lang="en-GB" sz="1000" b="1" dirty="0"/>
                    <a:t>C</a:t>
                  </a:r>
                  <a:r>
                    <a:rPr lang="en-GB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₂ </a:t>
                  </a:r>
                  <a:r>
                    <a:rPr lang="en-GB" sz="10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it-IT" sz="10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0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r>
                    <a:rPr lang="en-GB" sz="1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GB" sz="1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the same community detection algorithm </a:t>
                  </a:r>
                  <a:r>
                    <a:rPr lang="en-GB" sz="1000" dirty="0" smtClean="0"/>
                    <a:t>of </a:t>
                  </a:r>
                  <a:r>
                    <a:rPr lang="en-GB" sz="1000" b="1" dirty="0" smtClean="0"/>
                    <a:t>g1</a:t>
                  </a:r>
                  <a:endParaRPr lang="en-GB" sz="1000" b="1" dirty="0"/>
                </a:p>
              </p:txBody>
            </p:sp>
          </mc:Choice>
          <mc:Fallback xmlns="">
            <p:sp>
              <p:nvSpPr>
                <p:cNvPr id="8" name="Rettangolo arrotondat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3180" y="1384136"/>
                  <a:ext cx="1239793" cy="991505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arrotondato 9"/>
                <p:cNvSpPr/>
                <p:nvPr/>
              </p:nvSpPr>
              <p:spPr>
                <a:xfrm>
                  <a:off x="3549278" y="1392616"/>
                  <a:ext cx="1221261" cy="928906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00" dirty="0"/>
                    <a:t>Find partition </a:t>
                  </a:r>
                  <a:r>
                    <a:rPr lang="en-GB" sz="1000" b="1" dirty="0"/>
                    <a:t>C</a:t>
                  </a:r>
                  <a:r>
                    <a:rPr lang="en-GB" sz="1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₁</a:t>
                  </a:r>
                  <a:r>
                    <a:rPr lang="en-GB" sz="1000" b="1" dirty="0"/>
                    <a:t> </a:t>
                  </a:r>
                  <a:r>
                    <a:rPr lang="en-GB" sz="1000" dirty="0" smtClean="0"/>
                    <a:t>for </a:t>
                  </a:r>
                  <a14:m>
                    <m:oMath xmlns:m="http://schemas.openxmlformats.org/officeDocument/2006/math">
                      <m:r>
                        <a:rPr lang="it-IT" sz="1000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sz="10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GB" sz="1000" b="1" dirty="0"/>
                </a:p>
                <a:p>
                  <a:pPr lvl="0" algn="ctr"/>
                  <a:r>
                    <a:rPr lang="en-GB" sz="1000" dirty="0" smtClean="0"/>
                    <a:t>with a community detection algorithm</a:t>
                  </a:r>
                  <a:endParaRPr lang="en-GB" sz="1000" dirty="0"/>
                </a:p>
              </p:txBody>
            </p:sp>
          </mc:Choice>
          <mc:Fallback xmlns="">
            <p:sp>
              <p:nvSpPr>
                <p:cNvPr id="10" name="Rettangolo arrotondat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78" y="1392616"/>
                  <a:ext cx="1221261" cy="928906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ccia angolare in su 10"/>
            <p:cNvSpPr/>
            <p:nvPr/>
          </p:nvSpPr>
          <p:spPr>
            <a:xfrm rot="5400000">
              <a:off x="1124828" y="2096902"/>
              <a:ext cx="996047" cy="1268623"/>
            </a:xfrm>
            <a:prstGeom prst="bentUpArrow">
              <a:avLst>
                <a:gd name="adj1" fmla="val 13109"/>
                <a:gd name="adj2" fmla="val 14430"/>
                <a:gd name="adj3" fmla="val 2040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ccia angolare in su 14"/>
            <p:cNvSpPr/>
            <p:nvPr/>
          </p:nvSpPr>
          <p:spPr>
            <a:xfrm rot="5400000" flipV="1">
              <a:off x="9900213" y="2156646"/>
              <a:ext cx="996044" cy="1149133"/>
            </a:xfrm>
            <a:prstGeom prst="bentUpArrow">
              <a:avLst>
                <a:gd name="adj1" fmla="val 12523"/>
                <a:gd name="adj2" fmla="val 15640"/>
                <a:gd name="adj3" fmla="val 24836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tangolo arrotondato 20"/>
                <p:cNvSpPr/>
                <p:nvPr/>
              </p:nvSpPr>
              <p:spPr>
                <a:xfrm>
                  <a:off x="3208637" y="3042234"/>
                  <a:ext cx="5449285" cy="34616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Perturb </a:t>
                  </a:r>
                  <a14:m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 smtClean="0"/>
                    <a:t>and </a:t>
                  </a:r>
                  <a14:m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by 𝒑 </a:t>
                  </a:r>
                </a:p>
              </p:txBody>
            </p:sp>
          </mc:Choice>
          <mc:Fallback xmlns="">
            <p:sp>
              <p:nvSpPr>
                <p:cNvPr id="21" name="Rettangolo arrotondat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37" y="3042234"/>
                  <a:ext cx="5449285" cy="346168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t="-15789" b="-2982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tangolo arrotondato 21"/>
                <p:cNvSpPr/>
                <p:nvPr/>
              </p:nvSpPr>
              <p:spPr>
                <a:xfrm>
                  <a:off x="3183923" y="3685054"/>
                  <a:ext cx="5478162" cy="37400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Find partition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 smtClean="0"/>
                    <a:t> </a:t>
                  </a:r>
                  <a:r>
                    <a:rPr lang="en-GB" dirty="0"/>
                    <a:t>for</a:t>
                  </a:r>
                  <a:r>
                    <a:rPr lang="en-GB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en-GB" dirty="0" smtClean="0"/>
                    <a:t>and</a:t>
                  </a:r>
                  <a:r>
                    <a:rPr lang="en-GB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GB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for</a:t>
                  </a:r>
                  <a:r>
                    <a:rPr lang="en-GB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en-GB" dirty="0" smtClean="0"/>
                    <a:t> 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2" name="Rettangolo arrotondat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923" y="3685054"/>
                  <a:ext cx="5478162" cy="374003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t="-9836" b="-229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tangolo arrotondato 22"/>
                <p:cNvSpPr/>
                <p:nvPr/>
              </p:nvSpPr>
              <p:spPr>
                <a:xfrm>
                  <a:off x="3188047" y="4365020"/>
                  <a:ext cx="5469875" cy="585831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Compute a stability measure:</a:t>
                  </a:r>
                  <a:br>
                    <a:rPr lang="en-GB" dirty="0" smtClean="0"/>
                  </a:br>
                  <a:r>
                    <a:rPr lang="en-GB" dirty="0" smtClean="0"/>
                    <a:t>Measure(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  <a:r>
                    <a:rPr lang="en-GB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GB" dirty="0" smtClean="0"/>
                    <a:t>), Measure(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  <a:r>
                    <a:rPr lang="en-GB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GB" dirty="0" smtClean="0"/>
                    <a:t>)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3" name="Rettangolo arrotondat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047" y="4365020"/>
                  <a:ext cx="5469875" cy="585831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t="-12500" b="-197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ccia a destra 26"/>
            <p:cNvSpPr/>
            <p:nvPr/>
          </p:nvSpPr>
          <p:spPr>
            <a:xfrm>
              <a:off x="2621953" y="1759607"/>
              <a:ext cx="832542" cy="16556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ccia a destra 27"/>
            <p:cNvSpPr/>
            <p:nvPr/>
          </p:nvSpPr>
          <p:spPr>
            <a:xfrm rot="10800000">
              <a:off x="8896344" y="1756930"/>
              <a:ext cx="832542" cy="165567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03" y="150871"/>
              <a:ext cx="1554897" cy="1233117"/>
            </a:xfrm>
            <a:prstGeom prst="rect">
              <a:avLst/>
            </a:prstGeom>
          </p:spPr>
        </p:pic>
        <p:pic>
          <p:nvPicPr>
            <p:cNvPr id="30" name="Immagine 2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18"/>
            <a:stretch/>
          </p:blipFill>
          <p:spPr>
            <a:xfrm>
              <a:off x="9554139" y="18603"/>
              <a:ext cx="1954119" cy="1307689"/>
            </a:xfrm>
            <a:prstGeom prst="rect">
              <a:avLst/>
            </a:prstGeom>
          </p:spPr>
        </p:pic>
        <p:pic>
          <p:nvPicPr>
            <p:cNvPr id="32" name="Immagine 3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778"/>
            <a:stretch/>
          </p:blipFill>
          <p:spPr>
            <a:xfrm>
              <a:off x="7066302" y="0"/>
              <a:ext cx="2013547" cy="1312955"/>
            </a:xfrm>
            <a:prstGeom prst="rect">
              <a:avLst/>
            </a:prstGeom>
          </p:spPr>
        </p:pic>
        <p:cxnSp>
          <p:nvCxnSpPr>
            <p:cNvPr id="37" name="Connettore 7 36"/>
            <p:cNvCxnSpPr/>
            <p:nvPr/>
          </p:nvCxnSpPr>
          <p:spPr>
            <a:xfrm flipV="1">
              <a:off x="8736227" y="3229235"/>
              <a:ext cx="12700" cy="1394734"/>
            </a:xfrm>
            <a:prstGeom prst="curvedConnector3">
              <a:avLst>
                <a:gd name="adj1" fmla="val 1864866"/>
              </a:avLst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sellaDiTesto 37"/>
            <p:cNvSpPr txBox="1"/>
            <p:nvPr/>
          </p:nvSpPr>
          <p:spPr>
            <a:xfrm rot="16200000">
              <a:off x="8502987" y="3869915"/>
              <a:ext cx="1400277" cy="37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bg2">
                      <a:lumMod val="50000"/>
                    </a:schemeClr>
                  </a:solidFill>
                </a:rPr>
                <a:t>𝒑</a:t>
              </a:r>
              <a:r>
                <a:rPr lang="it-IT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it-IT" dirty="0">
                  <a:solidFill>
                    <a:schemeClr val="bg2">
                      <a:lumMod val="50000"/>
                    </a:schemeClr>
                  </a:solidFill>
                </a:rPr>
                <a:t>∈ [0,0.6]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Rettangolo 39"/>
            <p:cNvSpPr/>
            <p:nvPr/>
          </p:nvSpPr>
          <p:spPr>
            <a:xfrm rot="16200000">
              <a:off x="1866753" y="3745706"/>
              <a:ext cx="16387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2000" i="1" dirty="0" err="1" smtClean="0"/>
                <a:t>robinRobust</a:t>
              </a:r>
              <a:r>
                <a:rPr lang="en-GB" sz="2000" i="1" dirty="0" smtClean="0"/>
                <a:t>()</a:t>
              </a:r>
              <a:endParaRPr lang="en-GB" sz="2000" i="1" dirty="0"/>
            </a:p>
          </p:txBody>
        </p:sp>
        <p:sp>
          <p:nvSpPr>
            <p:cNvPr id="41" name="Rettangolo arrotondato 40"/>
            <p:cNvSpPr/>
            <p:nvPr/>
          </p:nvSpPr>
          <p:spPr>
            <a:xfrm>
              <a:off x="3819566" y="5545229"/>
              <a:ext cx="4459462" cy="37400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Create curves</a:t>
              </a:r>
              <a:endParaRPr lang="en-GB" dirty="0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2257163" y="5585663"/>
              <a:ext cx="14946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i="1" dirty="0" err="1" smtClean="0"/>
                <a:t>plotRobinRobust</a:t>
              </a:r>
              <a:r>
                <a:rPr lang="en-GB" sz="1400" i="1" dirty="0" smtClean="0"/>
                <a:t>()</a:t>
              </a:r>
              <a:endParaRPr lang="en-GB" sz="1400" i="1" dirty="0"/>
            </a:p>
          </p:txBody>
        </p:sp>
        <p:sp>
          <p:nvSpPr>
            <p:cNvPr id="44" name="Rettangolo arrotondato 43"/>
            <p:cNvSpPr/>
            <p:nvPr/>
          </p:nvSpPr>
          <p:spPr>
            <a:xfrm>
              <a:off x="2304330" y="6232361"/>
              <a:ext cx="7449271" cy="3991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sz="1100" dirty="0"/>
            </a:p>
          </p:txBody>
        </p:sp>
        <p:sp>
          <p:nvSpPr>
            <p:cNvPr id="45" name="Rettangolo arrotondato 44"/>
            <p:cNvSpPr/>
            <p:nvPr/>
          </p:nvSpPr>
          <p:spPr>
            <a:xfrm>
              <a:off x="3827803" y="6224123"/>
              <a:ext cx="4459462" cy="40695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Compare two curves</a:t>
              </a:r>
              <a:endParaRPr lang="en-GB" dirty="0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2423543" y="6428642"/>
              <a:ext cx="9669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i="1" dirty="0" err="1" smtClean="0"/>
                <a:t>robinGPTest</a:t>
              </a:r>
              <a:r>
                <a:rPr lang="en-GB" sz="1100" i="1" dirty="0" smtClean="0"/>
                <a:t>()</a:t>
              </a:r>
              <a:endParaRPr lang="en-GB" sz="1100" i="1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489631" y="6158949"/>
              <a:ext cx="884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100" i="1" dirty="0" err="1" smtClean="0"/>
                <a:t>robinAUC</a:t>
              </a:r>
              <a:r>
                <a:rPr lang="en-GB" sz="1100" i="1" dirty="0" smtClean="0"/>
                <a:t>()</a:t>
              </a:r>
              <a:endParaRPr lang="en-GB" sz="1100" i="1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388276" y="6297416"/>
              <a:ext cx="10374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i="1" dirty="0" err="1" smtClean="0"/>
                <a:t>robinFDATest</a:t>
              </a:r>
              <a:r>
                <a:rPr lang="en-GB" sz="1100" i="1" dirty="0" smtClean="0"/>
                <a:t>()</a:t>
              </a:r>
              <a:endParaRPr lang="en-GB" sz="1100" i="1" dirty="0"/>
            </a:p>
          </p:txBody>
        </p:sp>
        <p:sp>
          <p:nvSpPr>
            <p:cNvPr id="51" name="Freccia a destra 50"/>
            <p:cNvSpPr/>
            <p:nvPr/>
          </p:nvSpPr>
          <p:spPr>
            <a:xfrm rot="5400000">
              <a:off x="5951150" y="5309972"/>
              <a:ext cx="288177" cy="163241"/>
            </a:xfrm>
            <a:prstGeom prst="rightArrow">
              <a:avLst>
                <a:gd name="adj1" fmla="val 50000"/>
                <a:gd name="adj2" fmla="val 4285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ccia a destra 51"/>
            <p:cNvSpPr/>
            <p:nvPr/>
          </p:nvSpPr>
          <p:spPr>
            <a:xfrm rot="5400000">
              <a:off x="5966497" y="5989938"/>
              <a:ext cx="288177" cy="163241"/>
            </a:xfrm>
            <a:prstGeom prst="rightArrow">
              <a:avLst>
                <a:gd name="adj1" fmla="val 50000"/>
                <a:gd name="adj2" fmla="val 42852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3998" y="23839"/>
              <a:ext cx="1428287" cy="1132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161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2215399" y="-4037"/>
            <a:ext cx="8967245" cy="6694289"/>
            <a:chOff x="2215399" y="-4037"/>
            <a:chExt cx="8967245" cy="6694289"/>
          </a:xfrm>
        </p:grpSpPr>
        <p:sp>
          <p:nvSpPr>
            <p:cNvPr id="42" name="Rettangolo arrotondato 41"/>
            <p:cNvSpPr/>
            <p:nvPr/>
          </p:nvSpPr>
          <p:spPr>
            <a:xfrm>
              <a:off x="2265404" y="5526346"/>
              <a:ext cx="7463481" cy="3919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GB" sz="1100" dirty="0"/>
            </a:p>
          </p:txBody>
        </p:sp>
        <p:sp>
          <p:nvSpPr>
            <p:cNvPr id="6" name="Rettangolo arrotondato 5"/>
            <p:cNvSpPr/>
            <p:nvPr/>
          </p:nvSpPr>
          <p:spPr>
            <a:xfrm>
              <a:off x="2290120" y="2865775"/>
              <a:ext cx="7455243" cy="23092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GB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arrotondato 9"/>
                <p:cNvSpPr/>
                <p:nvPr/>
              </p:nvSpPr>
              <p:spPr>
                <a:xfrm>
                  <a:off x="8955577" y="1262775"/>
                  <a:ext cx="1221261" cy="928906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GB" sz="1000" dirty="0"/>
                    <a:t>Find </a:t>
                  </a:r>
                  <a:r>
                    <a:rPr lang="en-GB" sz="1000" dirty="0" smtClean="0"/>
                    <a:t>partitions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a14:m>
                  <a:r>
                    <a:rPr lang="en-GB" sz="1000" b="1" dirty="0" smtClean="0"/>
                    <a:t> </a:t>
                  </a:r>
                  <a:r>
                    <a:rPr lang="en-GB" sz="1000" dirty="0" smtClean="0"/>
                    <a:t>and</a:t>
                  </a:r>
                  <a:r>
                    <a:rPr lang="en-GB" sz="1000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sz="1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a14:m>
                  <a:r>
                    <a:rPr lang="en-GB" sz="1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GB" sz="1000" dirty="0" smtClean="0"/>
                    <a:t>for</a:t>
                  </a:r>
                  <a:r>
                    <a:rPr lang="en-GB" sz="1000" b="1" dirty="0" smtClean="0"/>
                    <a:t> g </a:t>
                  </a:r>
                  <a:r>
                    <a:rPr lang="en-GB" sz="1000" dirty="0" smtClean="0"/>
                    <a:t>with </a:t>
                  </a:r>
                  <a:r>
                    <a:rPr lang="en-GB" sz="1000" b="1" i="1" dirty="0" smtClean="0"/>
                    <a:t>a</a:t>
                  </a:r>
                  <a:r>
                    <a:rPr lang="en-GB" sz="1000" dirty="0" smtClean="0"/>
                    <a:t> and </a:t>
                  </a:r>
                  <a:r>
                    <a:rPr lang="en-GB" sz="1000" b="1" i="1" dirty="0" smtClean="0"/>
                    <a:t>b</a:t>
                  </a:r>
                  <a:r>
                    <a:rPr lang="en-GB" sz="1000" dirty="0" smtClean="0"/>
                    <a:t> community detection algorithms</a:t>
                  </a:r>
                  <a:endParaRPr lang="en-GB" sz="1000" dirty="0"/>
                </a:p>
              </p:txBody>
            </p:sp>
          </mc:Choice>
          <mc:Fallback xmlns="">
            <p:sp>
              <p:nvSpPr>
                <p:cNvPr id="10" name="Rettangolo arrotondat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5577" y="1262775"/>
                  <a:ext cx="1221261" cy="928906"/>
                </a:xfrm>
                <a:prstGeom prst="roundRect">
                  <a:avLst/>
                </a:prstGeom>
                <a:blipFill rotWithShape="0">
                  <a:blip r:embed="rId2"/>
                  <a:stretch>
                    <a:fillRect t="-2614" b="-78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ccia a destra 26"/>
            <p:cNvSpPr/>
            <p:nvPr/>
          </p:nvSpPr>
          <p:spPr>
            <a:xfrm>
              <a:off x="7077813" y="1609138"/>
              <a:ext cx="1782755" cy="19926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magin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516" y="-4037"/>
              <a:ext cx="1554897" cy="1233117"/>
            </a:xfrm>
            <a:prstGeom prst="rect">
              <a:avLst/>
            </a:prstGeom>
          </p:spPr>
        </p:pic>
        <p:pic>
          <p:nvPicPr>
            <p:cNvPr id="31" name="Immagin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957" y="85114"/>
              <a:ext cx="1476898" cy="1171259"/>
            </a:xfrm>
            <a:prstGeom prst="rect">
              <a:avLst/>
            </a:prstGeom>
          </p:spPr>
        </p:pic>
        <p:sp>
          <p:nvSpPr>
            <p:cNvPr id="40" name="Rettangolo 39"/>
            <p:cNvSpPr/>
            <p:nvPr/>
          </p:nvSpPr>
          <p:spPr>
            <a:xfrm rot="16200000">
              <a:off x="1792974" y="3806500"/>
              <a:ext cx="19157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2000" i="1" dirty="0" err="1" smtClean="0"/>
                <a:t>robinCompare</a:t>
              </a:r>
              <a:r>
                <a:rPr lang="en-GB" sz="2000" i="1" dirty="0" smtClean="0"/>
                <a:t>()</a:t>
              </a:r>
              <a:endParaRPr lang="en-GB" sz="2000" i="1" dirty="0"/>
            </a:p>
          </p:txBody>
        </p:sp>
        <p:sp>
          <p:nvSpPr>
            <p:cNvPr id="41" name="Rettangolo arrotondato 40"/>
            <p:cNvSpPr/>
            <p:nvPr/>
          </p:nvSpPr>
          <p:spPr>
            <a:xfrm>
              <a:off x="3819566" y="5536520"/>
              <a:ext cx="4459462" cy="37400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Create curves</a:t>
              </a:r>
              <a:endParaRPr lang="en-GB" dirty="0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2215399" y="5560478"/>
              <a:ext cx="16541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i="1" dirty="0" err="1" smtClean="0"/>
                <a:t>plotRobinCompare</a:t>
              </a:r>
              <a:r>
                <a:rPr lang="en-GB" sz="1400" i="1" dirty="0" smtClean="0"/>
                <a:t>()</a:t>
              </a:r>
              <a:endParaRPr lang="en-GB" sz="1400" i="1" dirty="0"/>
            </a:p>
          </p:txBody>
        </p:sp>
        <p:sp>
          <p:nvSpPr>
            <p:cNvPr id="44" name="Rettangolo arrotondato 43"/>
            <p:cNvSpPr/>
            <p:nvPr/>
          </p:nvSpPr>
          <p:spPr>
            <a:xfrm>
              <a:off x="2307771" y="6252756"/>
              <a:ext cx="7445830" cy="4049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GB" sz="1100" dirty="0"/>
            </a:p>
          </p:txBody>
        </p:sp>
        <p:sp>
          <p:nvSpPr>
            <p:cNvPr id="45" name="Rettangolo arrotondato 44"/>
            <p:cNvSpPr/>
            <p:nvPr/>
          </p:nvSpPr>
          <p:spPr>
            <a:xfrm>
              <a:off x="3827803" y="6250250"/>
              <a:ext cx="4459462" cy="40695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Compare curves</a:t>
              </a:r>
              <a:endParaRPr lang="en-GB" dirty="0"/>
            </a:p>
          </p:txBody>
        </p:sp>
        <p:sp>
          <p:nvSpPr>
            <p:cNvPr id="46" name="Rettangolo 45"/>
            <p:cNvSpPr/>
            <p:nvPr/>
          </p:nvSpPr>
          <p:spPr>
            <a:xfrm>
              <a:off x="2423543" y="6428642"/>
              <a:ext cx="96693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i="1" dirty="0" err="1" smtClean="0"/>
                <a:t>robinGPTest</a:t>
              </a:r>
              <a:r>
                <a:rPr lang="en-GB" sz="1100" i="1" dirty="0" smtClean="0"/>
                <a:t>()</a:t>
              </a:r>
              <a:endParaRPr lang="en-GB" sz="1100" i="1" dirty="0"/>
            </a:p>
          </p:txBody>
        </p:sp>
        <p:sp>
          <p:nvSpPr>
            <p:cNvPr id="47" name="Rettangolo 46"/>
            <p:cNvSpPr/>
            <p:nvPr/>
          </p:nvSpPr>
          <p:spPr>
            <a:xfrm>
              <a:off x="2489631" y="6176367"/>
              <a:ext cx="8843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100" i="1" dirty="0" err="1" smtClean="0"/>
                <a:t>robinAUC</a:t>
              </a:r>
              <a:r>
                <a:rPr lang="en-GB" sz="1100" i="1" dirty="0" smtClean="0"/>
                <a:t>()</a:t>
              </a:r>
              <a:endParaRPr lang="en-GB" sz="1100" i="1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388276" y="6306125"/>
              <a:ext cx="1037463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i="1" dirty="0" err="1" smtClean="0"/>
                <a:t>robinFDATest</a:t>
              </a:r>
              <a:r>
                <a:rPr lang="en-GB" sz="1100" i="1" dirty="0" smtClean="0"/>
                <a:t>()</a:t>
              </a:r>
              <a:endParaRPr lang="en-GB" sz="1100" i="1" dirty="0"/>
            </a:p>
          </p:txBody>
        </p:sp>
        <p:sp>
          <p:nvSpPr>
            <p:cNvPr id="51" name="Freccia a destra 50"/>
            <p:cNvSpPr/>
            <p:nvPr/>
          </p:nvSpPr>
          <p:spPr>
            <a:xfrm rot="5400000">
              <a:off x="5951150" y="5275136"/>
              <a:ext cx="288177" cy="163241"/>
            </a:xfrm>
            <a:prstGeom prst="rightArrow">
              <a:avLst>
                <a:gd name="adj1" fmla="val 50000"/>
                <a:gd name="adj2" fmla="val 428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ccia a destra 51"/>
            <p:cNvSpPr/>
            <p:nvPr/>
          </p:nvSpPr>
          <p:spPr>
            <a:xfrm rot="5400000">
              <a:off x="5966497" y="5998647"/>
              <a:ext cx="288177" cy="163241"/>
            </a:xfrm>
            <a:prstGeom prst="rightArrow">
              <a:avLst>
                <a:gd name="adj1" fmla="val 50000"/>
                <a:gd name="adj2" fmla="val 428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8885" y="103464"/>
              <a:ext cx="1453759" cy="1152909"/>
            </a:xfrm>
            <a:prstGeom prst="rect">
              <a:avLst/>
            </a:prstGeom>
          </p:spPr>
        </p:pic>
        <p:sp>
          <p:nvSpPr>
            <p:cNvPr id="35" name="Freccia a destra 34"/>
            <p:cNvSpPr/>
            <p:nvPr/>
          </p:nvSpPr>
          <p:spPr>
            <a:xfrm rot="5400000">
              <a:off x="5770679" y="2239591"/>
              <a:ext cx="649117" cy="446619"/>
            </a:xfrm>
            <a:prstGeom prst="rightArrow">
              <a:avLst>
                <a:gd name="adj1" fmla="val 50000"/>
                <a:gd name="adj2" fmla="val 5603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ttangolo arrotondato 49"/>
                <p:cNvSpPr/>
                <p:nvPr/>
              </p:nvSpPr>
              <p:spPr>
                <a:xfrm>
                  <a:off x="3243371" y="3055894"/>
                  <a:ext cx="5449285" cy="346168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Perturb </a:t>
                  </a:r>
                  <a14:m>
                    <m:oMath xmlns:m="http://schemas.openxmlformats.org/officeDocument/2006/math">
                      <m:r>
                        <a:rPr lang="it-IT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dirty="0"/>
                    <a:t>by 𝒑 </a:t>
                  </a:r>
                </a:p>
              </p:txBody>
            </p:sp>
          </mc:Choice>
          <mc:Fallback xmlns="">
            <p:sp>
              <p:nvSpPr>
                <p:cNvPr id="50" name="Rettangolo arrotondato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371" y="3055894"/>
                  <a:ext cx="5449285" cy="346168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 t="-15789" b="-315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ttangolo arrotondato 52"/>
                <p:cNvSpPr/>
                <p:nvPr/>
              </p:nvSpPr>
              <p:spPr>
                <a:xfrm>
                  <a:off x="3218657" y="3698714"/>
                  <a:ext cx="5478162" cy="37400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Find partition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 smtClean="0"/>
                    <a:t> </a:t>
                  </a:r>
                  <a:r>
                    <a:rPr lang="en-GB" dirty="0" smtClean="0"/>
                    <a:t>and</a:t>
                  </a:r>
                  <a:r>
                    <a:rPr lang="en-GB" b="1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GB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for</a:t>
                  </a:r>
                  <a:r>
                    <a:rPr lang="en-GB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en-GB" dirty="0" smtClean="0"/>
                    <a:t> 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53" name="Rettangolo arrotondato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657" y="3698714"/>
                  <a:ext cx="5478162" cy="374003"/>
                </a:xfrm>
                <a:prstGeom prst="roundRect">
                  <a:avLst/>
                </a:prstGeom>
                <a:blipFill rotWithShape="0">
                  <a:blip r:embed="rId7"/>
                  <a:stretch>
                    <a:fillRect t="-9836" b="-229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ttangolo arrotondato 53"/>
                <p:cNvSpPr/>
                <p:nvPr/>
              </p:nvSpPr>
              <p:spPr>
                <a:xfrm>
                  <a:off x="3222781" y="4378680"/>
                  <a:ext cx="5469875" cy="585831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Compute a stability measure:</a:t>
                  </a:r>
                  <a:br>
                    <a:rPr lang="en-GB" dirty="0" smtClean="0"/>
                  </a:br>
                  <a:r>
                    <a:rPr lang="en-GB" dirty="0" smtClean="0"/>
                    <a:t>Measure(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  <a:r>
                    <a:rPr lang="en-GB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a14:m>
                  <a:r>
                    <a:rPr lang="en-GB" dirty="0" smtClean="0"/>
                    <a:t>), Measure(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lang="en-GB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</a:t>
                  </a:r>
                  <a:r>
                    <a:rPr lang="en-GB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a14:m>
                  <a:r>
                    <a:rPr lang="en-GB" dirty="0" smtClean="0"/>
                    <a:t>)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54" name="Rettangolo arrotondato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781" y="4378680"/>
                  <a:ext cx="5469875" cy="585831"/>
                </a:xfrm>
                <a:prstGeom prst="roundRect">
                  <a:avLst/>
                </a:prstGeom>
                <a:blipFill rotWithShape="0">
                  <a:blip r:embed="rId8"/>
                  <a:stretch>
                    <a:fillRect t="-12500"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CasellaDiTesto 54"/>
            <p:cNvSpPr txBox="1"/>
            <p:nvPr/>
          </p:nvSpPr>
          <p:spPr>
            <a:xfrm rot="16200000">
              <a:off x="8603133" y="3909099"/>
              <a:ext cx="1400277" cy="378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smtClean="0">
                  <a:solidFill>
                    <a:schemeClr val="bg2">
                      <a:lumMod val="50000"/>
                    </a:schemeClr>
                  </a:solidFill>
                </a:rPr>
                <a:t>𝒑</a:t>
              </a:r>
              <a:r>
                <a:rPr lang="it-IT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it-IT" dirty="0">
                  <a:solidFill>
                    <a:schemeClr val="bg2">
                      <a:lumMod val="50000"/>
                    </a:schemeClr>
                  </a:solidFill>
                </a:rPr>
                <a:t>∈ [0,0.6]</a:t>
              </a:r>
              <a:endParaRPr lang="en-GB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7" name="Rettangolo arrotondato 56"/>
            <p:cNvSpPr/>
            <p:nvPr/>
          </p:nvSpPr>
          <p:spPr>
            <a:xfrm>
              <a:off x="4223667" y="1307396"/>
              <a:ext cx="2628042" cy="72493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i="1" dirty="0" err="1" smtClean="0">
                  <a:solidFill>
                    <a:schemeClr val="tx1"/>
                  </a:solidFill>
                </a:rPr>
                <a:t>prepGraph</a:t>
              </a:r>
              <a:r>
                <a:rPr lang="en-GB" sz="1200" i="1" dirty="0" smtClean="0">
                  <a:solidFill>
                    <a:schemeClr val="tx1"/>
                  </a:solidFill>
                </a:rPr>
                <a:t>()</a:t>
              </a:r>
              <a:endParaRPr lang="en-GB" sz="12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ttangolo arrotondato 57"/>
                <p:cNvSpPr/>
                <p:nvPr/>
              </p:nvSpPr>
              <p:spPr>
                <a:xfrm>
                  <a:off x="5329118" y="1307396"/>
                  <a:ext cx="1532238" cy="724930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r>
                    <a:rPr lang="en-GB" sz="1400" dirty="0"/>
                    <a:t>N</a:t>
                  </a:r>
                  <a:r>
                    <a:rPr lang="en-GB" sz="1400" dirty="0" smtClean="0"/>
                    <a:t>etwork </a:t>
                  </a:r>
                  <a14:m>
                    <m:oMath xmlns:m="http://schemas.openxmlformats.org/officeDocument/2006/math">
                      <m:r>
                        <a:rPr lang="it-IT" sz="1400" b="1" i="1">
                          <a:latin typeface="Cambria Math" panose="02040503050406030204" pitchFamily="18" charset="0"/>
                        </a:rPr>
                        <m:t>𝒈</m:t>
                      </m:r>
                    </m:oMath>
                  </a14:m>
                  <a:endParaRPr lang="en-GB" sz="1400" b="1" dirty="0"/>
                </a:p>
              </p:txBody>
            </p:sp>
          </mc:Choice>
          <mc:Fallback xmlns="">
            <p:sp>
              <p:nvSpPr>
                <p:cNvPr id="58" name="Rettangolo arrotondato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118" y="1307396"/>
                  <a:ext cx="1532238" cy="724930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Connettore 7 58"/>
            <p:cNvCxnSpPr/>
            <p:nvPr/>
          </p:nvCxnSpPr>
          <p:spPr>
            <a:xfrm flipV="1">
              <a:off x="8736227" y="3229235"/>
              <a:ext cx="12700" cy="1394734"/>
            </a:xfrm>
            <a:prstGeom prst="curvedConnector3">
              <a:avLst>
                <a:gd name="adj1" fmla="val 1864866"/>
              </a:avLst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104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User1</dc:creator>
  <cp:lastModifiedBy>User1</cp:lastModifiedBy>
  <cp:revision>46</cp:revision>
  <dcterms:created xsi:type="dcterms:W3CDTF">2019-06-19T13:40:49Z</dcterms:created>
  <dcterms:modified xsi:type="dcterms:W3CDTF">2019-09-25T06:46:09Z</dcterms:modified>
</cp:coreProperties>
</file>