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71" r:id="rId4"/>
    <p:sldId id="274" r:id="rId5"/>
    <p:sldId id="273" r:id="rId6"/>
    <p:sldId id="27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E"/>
    <a:srgbClr val="004A75"/>
    <a:srgbClr val="EDEDED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600" y="595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Valerian\Cours\S6\Outils%20de%20syncronisation\code-v2\code\resultsInUs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time of execution for Quatar</a:t>
            </a:r>
          </a:p>
        </c:rich>
      </c:tx>
      <c:layout>
        <c:manualLayout>
          <c:xMode val="edge"/>
          <c:yMode val="edge"/>
          <c:x val="0.23825937329714689"/>
          <c:y val="1.8518536878198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785957978779058"/>
          <c:y val="0.13577277607458207"/>
          <c:w val="0.84248729644926179"/>
          <c:h val="0.7599342200092721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resultsInUse!$N$1</c:f>
              <c:strCache>
                <c:ptCount val="1"/>
                <c:pt idx="0">
                  <c:v>AVG secTime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38100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resultsInUse!$L$2:$L$9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xVal>
          <c:yVal>
            <c:numRef>
              <c:f>resultsInUse!$N$2:$N$9</c:f>
              <c:numCache>
                <c:formatCode>0.000</c:formatCode>
                <c:ptCount val="8"/>
                <c:pt idx="0">
                  <c:v>2.2736263600833335</c:v>
                </c:pt>
                <c:pt idx="1">
                  <c:v>2.5699004951333331</c:v>
                </c:pt>
                <c:pt idx="2">
                  <c:v>2.7861366529230773</c:v>
                </c:pt>
                <c:pt idx="3">
                  <c:v>2.9649285566153845</c:v>
                </c:pt>
                <c:pt idx="4">
                  <c:v>3.3488739475555556</c:v>
                </c:pt>
                <c:pt idx="5">
                  <c:v>4.3524606480000001</c:v>
                </c:pt>
                <c:pt idx="6">
                  <c:v>6.0065962076428576</c:v>
                </c:pt>
                <c:pt idx="7">
                  <c:v>10.1235421702</c:v>
                </c:pt>
              </c:numCache>
            </c:numRef>
          </c:yVal>
          <c:smooth val="1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-393382128"/>
        <c:axId val="-393371248"/>
      </c:scatterChart>
      <c:valAx>
        <c:axId val="-39338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number of threads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93371248"/>
        <c:crosses val="autoZero"/>
        <c:crossBetween val="midCat"/>
      </c:valAx>
      <c:valAx>
        <c:axId val="-39337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excecution time (sec)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93382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fr-FR"/>
              <a:t>24/05/2015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fr-FR"/>
              <a:t>24/05/2015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24/05/2015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fr-FR"/>
              <a:pPr/>
              <a:t>24/05/2015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17948" y="3291931"/>
            <a:ext cx="7848600" cy="1143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Local </a:t>
            </a:r>
            <a:r>
              <a:rPr lang="fr-FR" sz="3200" dirty="0" err="1" smtClean="0">
                <a:solidFill>
                  <a:schemeClr val="tx2"/>
                </a:solidFill>
              </a:rPr>
              <a:t>search‐based</a:t>
            </a:r>
            <a:r>
              <a:rPr lang="fr-FR" sz="3200" dirty="0" smtClean="0">
                <a:solidFill>
                  <a:schemeClr val="tx2"/>
                </a:solidFill>
              </a:rPr>
              <a:t> </a:t>
            </a:r>
            <a:r>
              <a:rPr lang="fr-FR" sz="3200" dirty="0" err="1" smtClean="0">
                <a:solidFill>
                  <a:schemeClr val="tx2"/>
                </a:solidFill>
              </a:rPr>
              <a:t>Metaheuristics</a:t>
            </a:r>
            <a:endParaRPr lang="fr-FR" sz="3200" b="0" i="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07371" y="1797532"/>
            <a:ext cx="9413302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800" b="1" dirty="0" smtClean="0">
                <a:solidFill>
                  <a:srgbClr val="004A75"/>
                </a:solidFill>
              </a:rPr>
              <a:t>Parallelization and synchronization tool</a:t>
            </a:r>
            <a:endParaRPr lang="en-GB" sz="3800" b="1" dirty="0">
              <a:solidFill>
                <a:srgbClr val="004A75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358108" y="3871912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Travelling salesman problem (TSP)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452521" y="5592179"/>
            <a:ext cx="27363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Yves </a:t>
            </a:r>
            <a:r>
              <a:rPr lang="en-GB" sz="2400" dirty="0" err="1" smtClean="0"/>
              <a:t>Mbonigaba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Val</a:t>
            </a:r>
            <a:r>
              <a:rPr lang="fr-FR" sz="2400" dirty="0" err="1" smtClean="0"/>
              <a:t>erian</a:t>
            </a:r>
            <a:r>
              <a:rPr lang="fr-FR" sz="2400" dirty="0" smtClean="0"/>
              <a:t> Menin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DI 3 – Group1</a:t>
            </a:r>
            <a:endParaRPr lang="fr-FR" sz="2400" dirty="0" smtClean="0"/>
          </a:p>
          <a:p>
            <a:pPr>
              <a:lnSpc>
                <a:spcPct val="90000"/>
              </a:lnSpc>
            </a:pPr>
            <a:endParaRPr lang="fr-FR" sz="2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4941168"/>
            <a:ext cx="1287892" cy="159271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44223" cy="12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30916" y="5013176"/>
            <a:ext cx="1287892" cy="159271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198868" y="5783718"/>
            <a:ext cx="432048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2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2199559" y="1484784"/>
            <a:ext cx="8496033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Our problem :</a:t>
            </a:r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	• find a good solution for the travelling salesman</a:t>
            </a:r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Our specifications :</a:t>
            </a:r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/>
              <a:t>	</a:t>
            </a:r>
            <a:r>
              <a:rPr lang="en-GB" sz="2400" dirty="0" smtClean="0"/>
              <a:t>• find a good solution as fast as possible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	</a:t>
            </a:r>
            <a:r>
              <a:rPr lang="en-GB" sz="2400" dirty="0" smtClean="0"/>
              <a:t>• use different threads to process data</a:t>
            </a: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/>
              <a:t>	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44223" cy="128940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09" y="122703"/>
            <a:ext cx="3430117" cy="392616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17" y="2188826"/>
            <a:ext cx="2979313" cy="339177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237773" y="3800463"/>
            <a:ext cx="213397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smtClean="0"/>
              <a:t>Vi</a:t>
            </a:r>
            <a:r>
              <a:rPr lang="en-GB" sz="1200" dirty="0" smtClean="0"/>
              <a:t>etnam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05123" y="5347778"/>
            <a:ext cx="213397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smtClean="0"/>
              <a:t>Djibouti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36" y="6215766"/>
            <a:ext cx="95050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Tips </a:t>
            </a:r>
            <a:r>
              <a:rPr lang="en-GB" sz="2400" dirty="0"/>
              <a:t>: we are not looking for the best solution, only a good one</a:t>
            </a:r>
            <a:endParaRPr lang="en-GB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4657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30916" y="5013176"/>
            <a:ext cx="1287892" cy="159271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198868" y="5783718"/>
            <a:ext cx="4320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3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44223" cy="12894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630" y="1988840"/>
            <a:ext cx="1108923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fr-FR" sz="2400" dirty="0" smtClean="0"/>
          </a:p>
          <a:p>
            <a:pPr>
              <a:lnSpc>
                <a:spcPct val="90000"/>
              </a:lnSpc>
            </a:pP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fr-FR" sz="2400" b="1" dirty="0" smtClean="0"/>
              <a:t> </a:t>
            </a:r>
            <a:r>
              <a:rPr lang="en-GB" sz="2400" b="1" dirty="0" smtClean="0"/>
              <a:t>1. </a:t>
            </a:r>
            <a:r>
              <a:rPr lang="en-GB" sz="2400" dirty="0" smtClean="0"/>
              <a:t>define the number of threads that we are going to use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	</a:t>
            </a:r>
            <a:r>
              <a:rPr lang="en-GB" sz="2400" dirty="0" smtClean="0"/>
              <a:t>(threads = 1 for a serial, 2, 3, 4, 5, 6, 7 or 8)</a:t>
            </a:r>
          </a:p>
          <a:p>
            <a:pPr>
              <a:lnSpc>
                <a:spcPct val="90000"/>
              </a:lnSpc>
            </a:pPr>
            <a:r>
              <a:rPr lang="en-GB" sz="2400" b="1" dirty="0" smtClean="0"/>
              <a:t>   2. </a:t>
            </a:r>
            <a:r>
              <a:rPr lang="en-GB" sz="2400" dirty="0" smtClean="0"/>
              <a:t>define the number of task we will explore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	</a:t>
            </a:r>
            <a:r>
              <a:rPr lang="en-GB" sz="2400" dirty="0" smtClean="0"/>
              <a:t>(the number of solution </a:t>
            </a:r>
            <a:r>
              <a:rPr lang="en-GB" sz="2400" dirty="0" smtClean="0"/>
              <a:t>to explore : </a:t>
            </a:r>
            <a:r>
              <a:rPr lang="en-GB" sz="2400" dirty="0" smtClean="0"/>
              <a:t>iterations = 100)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	</a:t>
            </a:r>
            <a:r>
              <a:rPr lang="en-GB" sz="2400" dirty="0" smtClean="0"/>
              <a:t>The more it is, the best chance we have to find the best solution but 	the slower it is.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 </a:t>
            </a:r>
            <a:r>
              <a:rPr lang="en-GB" sz="2400" b="1" dirty="0" smtClean="0"/>
              <a:t>  3. </a:t>
            </a:r>
            <a:r>
              <a:rPr lang="en-GB" sz="2400" dirty="0" smtClean="0"/>
              <a:t>create all tasks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 </a:t>
            </a:r>
            <a:r>
              <a:rPr lang="en-GB" sz="2400" b="1" dirty="0" smtClean="0"/>
              <a:t>  4. </a:t>
            </a:r>
            <a:r>
              <a:rPr lang="en-GB" sz="2400" dirty="0" smtClean="0"/>
              <a:t>execute all tasks to get several best local solution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	T</a:t>
            </a:r>
            <a:r>
              <a:rPr lang="en-GB" sz="2400" dirty="0" smtClean="0"/>
              <a:t>he </a:t>
            </a:r>
            <a:r>
              <a:rPr lang="en-GB" sz="2400" dirty="0" err="1" smtClean="0"/>
              <a:t>ExecutorService</a:t>
            </a:r>
            <a:r>
              <a:rPr lang="en-GB" sz="2400" dirty="0" smtClean="0"/>
              <a:t> manage what each thread in purpose to keep 	it busy and never waste our time.</a:t>
            </a:r>
            <a:endParaRPr lang="en-GB" sz="2400" b="1" dirty="0" smtClean="0"/>
          </a:p>
          <a:p>
            <a:pPr>
              <a:lnSpc>
                <a:spcPct val="90000"/>
              </a:lnSpc>
            </a:pPr>
            <a:r>
              <a:rPr lang="en-GB" sz="2400" b="1" dirty="0"/>
              <a:t> </a:t>
            </a:r>
            <a:r>
              <a:rPr lang="en-GB" sz="2400" b="1" dirty="0" smtClean="0"/>
              <a:t>  5. </a:t>
            </a:r>
            <a:r>
              <a:rPr lang="en-GB" sz="2400" dirty="0" smtClean="0"/>
              <a:t>compare all results to get our best solution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 </a:t>
            </a:r>
            <a:r>
              <a:rPr lang="en-GB" sz="2400" b="1" dirty="0" smtClean="0"/>
              <a:t>  6. </a:t>
            </a:r>
            <a:r>
              <a:rPr lang="en-GB" sz="2400" dirty="0" smtClean="0"/>
              <a:t>return our best solution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477788" y="1485644"/>
            <a:ext cx="82809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 smtClean="0">
                <a:solidFill>
                  <a:srgbClr val="009DDE"/>
                </a:solidFill>
              </a:rPr>
              <a:t>How did we parallelized our algorithm ? (MyTsp.java)</a:t>
            </a:r>
          </a:p>
          <a:p>
            <a:pPr>
              <a:lnSpc>
                <a:spcPct val="9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2604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30916" y="5013176"/>
            <a:ext cx="1287892" cy="159271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198868" y="5783718"/>
            <a:ext cx="4320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4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44223" cy="128940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7788" y="1485644"/>
            <a:ext cx="108732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 smtClean="0">
                <a:solidFill>
                  <a:srgbClr val="009DDE"/>
                </a:solidFill>
              </a:rPr>
              <a:t>How did we implement our searcher ? (LocalSearcher.java)</a:t>
            </a:r>
          </a:p>
          <a:p>
            <a:pPr>
              <a:lnSpc>
                <a:spcPct val="90000"/>
              </a:lnSpc>
            </a:pP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9334772" y="188749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TSPCostCalculator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5630" y="1988840"/>
            <a:ext cx="1188544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fr-FR" sz="2400" dirty="0" smtClean="0"/>
          </a:p>
          <a:p>
            <a:pPr>
              <a:lnSpc>
                <a:spcPct val="90000"/>
              </a:lnSpc>
            </a:pP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fr-FR" sz="2400" b="1" dirty="0" smtClean="0"/>
              <a:t> </a:t>
            </a:r>
            <a:r>
              <a:rPr lang="en-GB" sz="2400" b="1" dirty="0" smtClean="0"/>
              <a:t>1. </a:t>
            </a:r>
            <a:r>
              <a:rPr lang="en-GB" sz="2400" dirty="0" smtClean="0"/>
              <a:t>the </a:t>
            </a:r>
            <a:r>
              <a:rPr lang="en-GB" sz="2400" dirty="0" err="1" smtClean="0"/>
              <a:t>LocalSearcher</a:t>
            </a:r>
            <a:r>
              <a:rPr lang="en-GB" sz="2400" dirty="0" smtClean="0"/>
              <a:t> is initialized by using a random solution and</a:t>
            </a:r>
          </a:p>
          <a:p>
            <a:pPr>
              <a:lnSpc>
                <a:spcPct val="90000"/>
              </a:lnSpc>
            </a:pPr>
            <a:r>
              <a:rPr lang="fr-FR" sz="2400" dirty="0" smtClean="0"/>
              <a:t>	</a:t>
            </a:r>
            <a:r>
              <a:rPr lang="fr-FR" sz="2400" dirty="0" err="1" smtClean="0"/>
              <a:t>ThreadLocalRandom.</a:t>
            </a:r>
            <a:r>
              <a:rPr lang="fr-FR" sz="2400" i="1" dirty="0" err="1" smtClean="0"/>
              <a:t>current</a:t>
            </a:r>
            <a:r>
              <a:rPr lang="fr-FR" sz="2400" i="1" dirty="0"/>
              <a:t>()</a:t>
            </a:r>
            <a:r>
              <a:rPr lang="en-GB" sz="2400" dirty="0" smtClean="0"/>
              <a:t> to have different random is each thread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 </a:t>
            </a:r>
            <a:r>
              <a:rPr lang="en-GB" sz="2400" dirty="0" smtClean="0"/>
              <a:t>  </a:t>
            </a:r>
            <a:r>
              <a:rPr lang="en-GB" sz="2400" b="1" dirty="0" smtClean="0"/>
              <a:t>2. </a:t>
            </a:r>
            <a:r>
              <a:rPr lang="en-GB" sz="2400" dirty="0" smtClean="0"/>
              <a:t>optimize le random solution S0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	</a:t>
            </a:r>
            <a:r>
              <a:rPr lang="en-GB" sz="2400" dirty="0"/>
              <a:t>	</a:t>
            </a:r>
            <a:endParaRPr lang="fr-FR" sz="2400" dirty="0"/>
          </a:p>
          <a:p>
            <a:r>
              <a:rPr lang="en-GB" sz="2400" dirty="0"/>
              <a:t>	</a:t>
            </a:r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We begin by a 2Opt, when it is optimized, we go on a relocate and then</a:t>
            </a:r>
          </a:p>
          <a:p>
            <a:r>
              <a:rPr lang="en-GB" sz="2400" dirty="0" smtClean="0"/>
              <a:t>in a swap. At any time, if we find a better solution, we set the solution </a:t>
            </a:r>
          </a:p>
          <a:p>
            <a:r>
              <a:rPr lang="en-GB" sz="2400" dirty="0" smtClean="0"/>
              <a:t>and run the method above again until it is fully optimized or until the</a:t>
            </a:r>
          </a:p>
          <a:p>
            <a:r>
              <a:rPr lang="en-GB" sz="2400" dirty="0" smtClean="0"/>
              <a:t>number max of changed is reached.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311918"/>
            <a:ext cx="7203573" cy="15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30916" y="5013176"/>
            <a:ext cx="1287892" cy="159271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198868" y="5783718"/>
            <a:ext cx="432048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5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44223" cy="1289402"/>
          </a:xfrm>
          <a:prstGeom prst="rect">
            <a:avLst/>
          </a:prstGeom>
        </p:spPr>
      </p:pic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283019"/>
              </p:ext>
            </p:extLst>
          </p:nvPr>
        </p:nvGraphicFramePr>
        <p:xfrm>
          <a:off x="-8738" y="946114"/>
          <a:ext cx="7416824" cy="525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390556" y="1124744"/>
            <a:ext cx="43924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As shown on the graph, we created a file result.csv in which we write the most important information.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We can use this data to show up that our algorithm </a:t>
            </a:r>
            <a:r>
              <a:rPr lang="en-GB" sz="2400" dirty="0" smtClean="0"/>
              <a:t>is 3 times speeder than a serial for 4 threads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and 4,6 times speeder for 8 threads.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 smtClean="0"/>
              <a:t>Tips : the best that we could imagine is the number </a:t>
            </a:r>
            <a:br>
              <a:rPr lang="en-GB" sz="2400" dirty="0" smtClean="0"/>
            </a:br>
            <a:r>
              <a:rPr lang="en-GB" sz="2400" dirty="0" smtClean="0"/>
              <a:t>of threads.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2473" y="6100870"/>
            <a:ext cx="107291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2400" dirty="0" smtClean="0"/>
              <a:t>Our results are quit good but we becomes long </a:t>
            </a:r>
            <a:br>
              <a:rPr lang="en-GB" sz="2400" dirty="0" smtClean="0"/>
            </a:br>
            <a:r>
              <a:rPr lang="en-GB" sz="2400" dirty="0" smtClean="0"/>
              <a:t>when there </a:t>
            </a:r>
            <a:r>
              <a:rPr lang="en-GB" sz="2400" dirty="0" smtClean="0"/>
              <a:t>are many nodes.</a:t>
            </a:r>
            <a:r>
              <a:rPr lang="en-GB" sz="2400" dirty="0" smtClean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994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Cartes du Monde  présentation de l’Asie (grand écran)</Template>
  <TotalTime>0</TotalTime>
  <Words>177</Words>
  <Application>Microsoft Office PowerPoint</Application>
  <PresentationFormat>Personnalisé</PresentationFormat>
  <Paragraphs>66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Consolas</vt:lpstr>
      <vt:lpstr>Continental_Asia_16x9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2015-05-24T18:16:39Z</dcterms:created>
  <dcterms:modified xsi:type="dcterms:W3CDTF">2015-05-24T21:46:40Z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