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55"/>
  </p:notesMasterIdLst>
  <p:handoutMasterIdLst>
    <p:handoutMasterId r:id="rId56"/>
  </p:handoutMasterIdLst>
  <p:sldIdLst>
    <p:sldId id="256" r:id="rId2"/>
    <p:sldId id="764" r:id="rId3"/>
    <p:sldId id="1015" r:id="rId4"/>
    <p:sldId id="829" r:id="rId5"/>
    <p:sldId id="830" r:id="rId6"/>
    <p:sldId id="1020" r:id="rId7"/>
    <p:sldId id="1023" r:id="rId8"/>
    <p:sldId id="1045" r:id="rId9"/>
    <p:sldId id="1021" r:id="rId10"/>
    <p:sldId id="1024" r:id="rId11"/>
    <p:sldId id="1025" r:id="rId12"/>
    <p:sldId id="1016" r:id="rId13"/>
    <p:sldId id="768" r:id="rId14"/>
    <p:sldId id="769" r:id="rId15"/>
    <p:sldId id="785" r:id="rId16"/>
    <p:sldId id="770" r:id="rId17"/>
    <p:sldId id="771" r:id="rId18"/>
    <p:sldId id="1054" r:id="rId19"/>
    <p:sldId id="772" r:id="rId20"/>
    <p:sldId id="773" r:id="rId21"/>
    <p:sldId id="1052" r:id="rId22"/>
    <p:sldId id="779" r:id="rId23"/>
    <p:sldId id="774" r:id="rId24"/>
    <p:sldId id="817" r:id="rId25"/>
    <p:sldId id="796" r:id="rId26"/>
    <p:sldId id="775" r:id="rId27"/>
    <p:sldId id="776" r:id="rId28"/>
    <p:sldId id="777" r:id="rId29"/>
    <p:sldId id="795" r:id="rId30"/>
    <p:sldId id="783" r:id="rId31"/>
    <p:sldId id="1018" r:id="rId32"/>
    <p:sldId id="873" r:id="rId33"/>
    <p:sldId id="837" r:id="rId34"/>
    <p:sldId id="1031" r:id="rId35"/>
    <p:sldId id="1046" r:id="rId36"/>
    <p:sldId id="1032" r:id="rId37"/>
    <p:sldId id="1047" r:id="rId38"/>
    <p:sldId id="1030" r:id="rId39"/>
    <p:sldId id="1048" r:id="rId40"/>
    <p:sldId id="1049" r:id="rId41"/>
    <p:sldId id="1050" r:id="rId42"/>
    <p:sldId id="1033" r:id="rId43"/>
    <p:sldId id="861" r:id="rId44"/>
    <p:sldId id="874" r:id="rId45"/>
    <p:sldId id="840" r:id="rId46"/>
    <p:sldId id="864" r:id="rId47"/>
    <p:sldId id="844" r:id="rId48"/>
    <p:sldId id="1036" r:id="rId49"/>
    <p:sldId id="1042" r:id="rId50"/>
    <p:sldId id="1043" r:id="rId51"/>
    <p:sldId id="1019" r:id="rId52"/>
    <p:sldId id="737" r:id="rId53"/>
    <p:sldId id="738" r:id="rId54"/>
  </p:sldIdLst>
  <p:sldSz cx="9144000" cy="6858000" type="screen4x3"/>
  <p:notesSz cx="7010400" cy="9236075"/>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082A95-87A6-024C-9279-9126F35A2708}" v="8" dt="2023-08-29T18:15:05.0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58" autoAdjust="0"/>
    <p:restoredTop sz="87619" autoAdjust="0"/>
  </p:normalViewPr>
  <p:slideViewPr>
    <p:cSldViewPr>
      <p:cViewPr varScale="1">
        <p:scale>
          <a:sx n="60" d="100"/>
          <a:sy n="60" d="100"/>
        </p:scale>
        <p:origin x="1348" y="4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100" d="100"/>
        <a:sy n="100" d="100"/>
      </p:scale>
      <p:origin x="0" y="5352"/>
    </p:cViewPr>
  </p:sorterViewPr>
  <p:notesViewPr>
    <p:cSldViewPr>
      <p:cViewPr varScale="1">
        <p:scale>
          <a:sx n="38" d="100"/>
          <a:sy n="38" d="100"/>
        </p:scale>
        <p:origin x="-1530" y="-72"/>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4.xml"/><Relationship Id="rId1" Type="http://schemas.openxmlformats.org/officeDocument/2006/relationships/slide" Target="slides/slide13.xml"/><Relationship Id="rId5" Type="http://schemas.openxmlformats.org/officeDocument/2006/relationships/slide" Target="slides/slide32.xml"/><Relationship Id="rId4" Type="http://schemas.openxmlformats.org/officeDocument/2006/relationships/slide" Target="slides/slide22.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9DEBCA-62AC-4488-9360-ABD8E2B87D3D}" type="doc">
      <dgm:prSet loTypeId="urn:microsoft.com/office/officeart/2018/5/layout/IconCircleLabelList#1" loCatId="icon" qsTypeId="urn:microsoft.com/office/officeart/2005/8/quickstyle/simple1" qsCatId="simple" csTypeId="urn:microsoft.com/office/officeart/2018/5/colors/Iconchunking_neutralicon_colorful1" csCatId="colorful" phldr="1"/>
      <dgm:spPr/>
      <dgm:t>
        <a:bodyPr/>
        <a:lstStyle/>
        <a:p>
          <a:endParaRPr lang="en-US"/>
        </a:p>
      </dgm:t>
    </dgm:pt>
    <dgm:pt modelId="{8A471C62-9000-4832-B753-D15EA8E5F191}">
      <dgm:prSet custT="1"/>
      <dgm:spPr/>
      <dgm:t>
        <a:bodyPr/>
        <a:lstStyle/>
        <a:p>
          <a:pPr>
            <a:lnSpc>
              <a:spcPct val="100000"/>
            </a:lnSpc>
            <a:defRPr cap="all"/>
          </a:pPr>
          <a:r>
            <a:rPr lang="en-US" sz="1800" spc="-150" dirty="0">
              <a:latin typeface="Arial" panose="020B0604020202020204" pitchFamily="34" charset="0"/>
              <a:cs typeface="Arial" panose="020B0604020202020204" pitchFamily="34" charset="0"/>
            </a:rPr>
            <a:t>DR. Oluwatosin Oluwadare</a:t>
          </a:r>
          <a:r>
            <a:rPr lang="en-US" sz="1800" spc="-150">
              <a:latin typeface="Arial" panose="020B0604020202020204" pitchFamily="34" charset="0"/>
              <a:cs typeface="Arial" panose="020B0604020202020204" pitchFamily="34" charset="0"/>
            </a:rPr>
            <a:t>, 2023</a:t>
          </a:r>
          <a:endParaRPr lang="en-US" sz="1800" spc="-150" dirty="0">
            <a:latin typeface="Arial" panose="020B0604020202020204" pitchFamily="34" charset="0"/>
            <a:cs typeface="Arial" panose="020B0604020202020204" pitchFamily="34" charset="0"/>
          </a:endParaRPr>
        </a:p>
      </dgm:t>
    </dgm:pt>
    <dgm:pt modelId="{BB0BEDCC-DC52-4E8C-9913-F76C7DB8BC3F}" type="parTrans" cxnId="{F1E21286-FF3E-44DD-96CF-5FC3690B1DE8}">
      <dgm:prSet/>
      <dgm:spPr/>
      <dgm:t>
        <a:bodyPr/>
        <a:lstStyle/>
        <a:p>
          <a:endParaRPr lang="en-US"/>
        </a:p>
      </dgm:t>
    </dgm:pt>
    <dgm:pt modelId="{CA6CE3DB-CA7C-4650-8720-C031EBE21BB6}" type="sibTrans" cxnId="{F1E21286-FF3E-44DD-96CF-5FC3690B1DE8}">
      <dgm:prSet/>
      <dgm:spPr/>
      <dgm:t>
        <a:bodyPr/>
        <a:lstStyle/>
        <a:p>
          <a:endParaRPr lang="en-US"/>
        </a:p>
      </dgm:t>
    </dgm:pt>
    <dgm:pt modelId="{CC96D999-4E58-4309-9DFB-A22AC6AA7CAB}">
      <dgm:prSet custT="1"/>
      <dgm:spPr/>
      <dgm:t>
        <a:bodyPr/>
        <a:lstStyle/>
        <a:p>
          <a:pPr>
            <a:lnSpc>
              <a:spcPct val="100000"/>
            </a:lnSpc>
            <a:defRPr cap="all"/>
          </a:pPr>
          <a:r>
            <a:rPr lang="en-US" sz="1800" spc="-150" dirty="0">
              <a:latin typeface="Arial" panose="020B0604020202020204" pitchFamily="34" charset="0"/>
              <a:cs typeface="Arial" panose="020B0604020202020204" pitchFamily="34" charset="0"/>
            </a:rPr>
            <a:t>Department of Computer Science , University of Colorado, Colorado springs.</a:t>
          </a:r>
        </a:p>
      </dgm:t>
    </dgm:pt>
    <dgm:pt modelId="{3358317E-4559-4A43-80EF-DAF852135316}" type="parTrans" cxnId="{644D7411-D607-44A8-9A4D-6CE8CF592F35}">
      <dgm:prSet/>
      <dgm:spPr/>
      <dgm:t>
        <a:bodyPr/>
        <a:lstStyle/>
        <a:p>
          <a:endParaRPr lang="en-US"/>
        </a:p>
      </dgm:t>
    </dgm:pt>
    <dgm:pt modelId="{41846E14-A591-4CB9-933B-CEC9E5718E39}" type="sibTrans" cxnId="{644D7411-D607-44A8-9A4D-6CE8CF592F35}">
      <dgm:prSet/>
      <dgm:spPr/>
      <dgm:t>
        <a:bodyPr/>
        <a:lstStyle/>
        <a:p>
          <a:endParaRPr lang="en-US"/>
        </a:p>
      </dgm:t>
    </dgm:pt>
    <dgm:pt modelId="{BB9D3025-E866-451C-942F-9C0BED3917E6}">
      <dgm:prSet custT="1"/>
      <dgm:spPr/>
      <dgm:t>
        <a:bodyPr/>
        <a:lstStyle/>
        <a:p>
          <a:pPr>
            <a:lnSpc>
              <a:spcPct val="100000"/>
            </a:lnSpc>
            <a:defRPr cap="all"/>
          </a:pPr>
          <a:r>
            <a:rPr lang="en-US" sz="1700" spc="-150" dirty="0">
              <a:latin typeface="Arial" panose="020B0604020202020204" pitchFamily="34" charset="0"/>
              <a:cs typeface="Arial" panose="020B0604020202020204" pitchFamily="34" charset="0"/>
            </a:rPr>
            <a:t>CS 4434/5434 and dase 4435 </a:t>
          </a:r>
        </a:p>
        <a:p>
          <a:pPr>
            <a:lnSpc>
              <a:spcPct val="100000"/>
            </a:lnSpc>
            <a:defRPr cap="all"/>
          </a:pPr>
          <a:r>
            <a:rPr lang="en-US" sz="1700" spc="-150" dirty="0">
              <a:latin typeface="Arial" panose="020B0604020202020204" pitchFamily="34" charset="0"/>
              <a:cs typeface="Arial" panose="020B0604020202020204" pitchFamily="34" charset="0"/>
            </a:rPr>
            <a:t>Data Mining, </a:t>
          </a:r>
        </a:p>
        <a:p>
          <a:pPr>
            <a:lnSpc>
              <a:spcPct val="100000"/>
            </a:lnSpc>
            <a:defRPr cap="all"/>
          </a:pPr>
          <a:r>
            <a:rPr lang="en-US" sz="1700" spc="-150" dirty="0">
              <a:latin typeface="Arial" panose="020B0604020202020204" pitchFamily="34" charset="0"/>
              <a:cs typeface="Arial" panose="020B0604020202020204" pitchFamily="34" charset="0"/>
            </a:rPr>
            <a:t>FALL 2023</a:t>
          </a:r>
        </a:p>
        <a:p>
          <a:pPr>
            <a:lnSpc>
              <a:spcPct val="100000"/>
            </a:lnSpc>
            <a:defRPr cap="all"/>
          </a:pPr>
          <a:endParaRPr lang="en-US" sz="1700" spc="-150" dirty="0">
            <a:latin typeface="Arial" panose="020B0604020202020204" pitchFamily="34" charset="0"/>
            <a:cs typeface="Arial" panose="020B0604020202020204" pitchFamily="34" charset="0"/>
          </a:endParaRPr>
        </a:p>
      </dgm:t>
    </dgm:pt>
    <dgm:pt modelId="{890A78A9-066A-47C0-AE42-61404BD5B012}" type="sibTrans" cxnId="{836D14C7-40F6-4AE5-8242-14815773041E}">
      <dgm:prSet/>
      <dgm:spPr/>
      <dgm:t>
        <a:bodyPr/>
        <a:lstStyle/>
        <a:p>
          <a:endParaRPr lang="en-US"/>
        </a:p>
      </dgm:t>
    </dgm:pt>
    <dgm:pt modelId="{980A19DD-8E5B-4A9F-A897-3AFFE3218E52}" type="parTrans" cxnId="{836D14C7-40F6-4AE5-8242-14815773041E}">
      <dgm:prSet/>
      <dgm:spPr/>
      <dgm:t>
        <a:bodyPr/>
        <a:lstStyle/>
        <a:p>
          <a:endParaRPr lang="en-US"/>
        </a:p>
      </dgm:t>
    </dgm:pt>
    <dgm:pt modelId="{72339900-88AC-4E19-AACF-B2858AE535C5}" type="pres">
      <dgm:prSet presAssocID="{E39DEBCA-62AC-4488-9360-ABD8E2B87D3D}" presName="root" presStyleCnt="0">
        <dgm:presLayoutVars>
          <dgm:dir/>
          <dgm:resizeHandles val="exact"/>
        </dgm:presLayoutVars>
      </dgm:prSet>
      <dgm:spPr/>
    </dgm:pt>
    <dgm:pt modelId="{97A1FE48-D98D-45B3-9450-ECFD96956776}" type="pres">
      <dgm:prSet presAssocID="{CC96D999-4E58-4309-9DFB-A22AC6AA7CAB}" presName="compNode" presStyleCnt="0"/>
      <dgm:spPr/>
    </dgm:pt>
    <dgm:pt modelId="{2F750363-0F17-47B3-9504-A4C5DFA30F49}" type="pres">
      <dgm:prSet presAssocID="{CC96D999-4E58-4309-9DFB-A22AC6AA7CAB}" presName="iconBgRect" presStyleLbl="bgShp" presStyleIdx="0" presStyleCnt="3" custScaleX="130634" custScaleY="127461"/>
      <dgm:spPr/>
    </dgm:pt>
    <dgm:pt modelId="{BF49EA39-AF6E-4969-BF28-3612811F2D5C}" type="pres">
      <dgm:prSet presAssocID="{CC96D999-4E58-4309-9DFB-A22AC6AA7CAB}" presName="iconRect" presStyleLbl="node1" presStyleIdx="0" presStyleCnt="3" custScaleX="159371" custScaleY="159512" custLinFactNeighborX="-4552"/>
      <dgm:spPr>
        <a:blipFill>
          <a:blip xmlns:r="http://schemas.openxmlformats.org/officeDocument/2006/relationships" r:embed="rId1">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Processor"/>
        </a:ext>
      </dgm:extLst>
    </dgm:pt>
    <dgm:pt modelId="{4CEC601E-2D75-4F46-92B3-5D337C37FF23}" type="pres">
      <dgm:prSet presAssocID="{CC96D999-4E58-4309-9DFB-A22AC6AA7CAB}" presName="spaceRect" presStyleCnt="0"/>
      <dgm:spPr/>
    </dgm:pt>
    <dgm:pt modelId="{82BE3921-C2E2-4E85-94B2-92AE682D2401}" type="pres">
      <dgm:prSet presAssocID="{CC96D999-4E58-4309-9DFB-A22AC6AA7CAB}" presName="textRect" presStyleLbl="revTx" presStyleIdx="0" presStyleCnt="3" custScaleX="162429">
        <dgm:presLayoutVars>
          <dgm:chMax val="1"/>
          <dgm:chPref val="1"/>
        </dgm:presLayoutVars>
      </dgm:prSet>
      <dgm:spPr/>
    </dgm:pt>
    <dgm:pt modelId="{76C938CC-835B-4C70-8877-161BC8EFA46C}" type="pres">
      <dgm:prSet presAssocID="{41846E14-A591-4CB9-933B-CEC9E5718E39}" presName="sibTrans" presStyleCnt="0"/>
      <dgm:spPr/>
    </dgm:pt>
    <dgm:pt modelId="{C70EB42F-EDB8-477B-8619-4AC5DFFAA7A1}" type="pres">
      <dgm:prSet presAssocID="{BB9D3025-E866-451C-942F-9C0BED3917E6}" presName="compNode" presStyleCnt="0"/>
      <dgm:spPr/>
    </dgm:pt>
    <dgm:pt modelId="{5B5CFCD8-B10E-4D4A-9442-1A33636D862B}" type="pres">
      <dgm:prSet presAssocID="{BB9D3025-E866-451C-942F-9C0BED3917E6}" presName="iconBgRect" presStyleLbl="bgShp" presStyleIdx="1" presStyleCnt="3" custScaleX="127559" custScaleY="127461" custLinFactNeighborX="-23640"/>
      <dgm:spPr>
        <a:solidFill>
          <a:schemeClr val="accent1"/>
        </a:solidFill>
      </dgm:spPr>
    </dgm:pt>
    <dgm:pt modelId="{32A49BA8-468B-4222-A72F-98624B81F5F5}" type="pres">
      <dgm:prSet presAssocID="{BB9D3025-E866-451C-942F-9C0BED3917E6}" presName="iconRect" presStyleLbl="node1" presStyleIdx="1" presStyleCnt="3" custScaleX="132228" custScaleY="128839" custLinFactNeighborX="-46964" custLinFactNeighborY="1952"/>
      <dgm:spPr>
        <a:blipFill>
          <a:blip xmlns:r="http://schemas.openxmlformats.org/officeDocument/2006/relationships" r:embed="rId2">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Lightbulb"/>
        </a:ext>
      </dgm:extLst>
    </dgm:pt>
    <dgm:pt modelId="{6BC11BF0-CD4D-4DA9-89E7-56A272DFC79D}" type="pres">
      <dgm:prSet presAssocID="{BB9D3025-E866-451C-942F-9C0BED3917E6}" presName="spaceRect" presStyleCnt="0"/>
      <dgm:spPr/>
    </dgm:pt>
    <dgm:pt modelId="{148FCF9C-CD5A-4F6B-A543-35BB304352E1}" type="pres">
      <dgm:prSet presAssocID="{BB9D3025-E866-451C-942F-9C0BED3917E6}" presName="textRect" presStyleLbl="revTx" presStyleIdx="1" presStyleCnt="3" custScaleX="171322" custLinFactNeighborX="-6255">
        <dgm:presLayoutVars>
          <dgm:chMax val="1"/>
          <dgm:chPref val="1"/>
        </dgm:presLayoutVars>
      </dgm:prSet>
      <dgm:spPr/>
    </dgm:pt>
    <dgm:pt modelId="{774FACA1-E8BD-4E41-BB0C-61AA7FC5F776}" type="pres">
      <dgm:prSet presAssocID="{890A78A9-066A-47C0-AE42-61404BD5B012}" presName="sibTrans" presStyleCnt="0"/>
      <dgm:spPr/>
    </dgm:pt>
    <dgm:pt modelId="{F03911BD-1B1B-4371-8529-E1EFED4CF139}" type="pres">
      <dgm:prSet presAssocID="{8A471C62-9000-4832-B753-D15EA8E5F191}" presName="compNode" presStyleCnt="0"/>
      <dgm:spPr/>
    </dgm:pt>
    <dgm:pt modelId="{C675881D-D6D8-49D2-9712-FD7969EEF5A5}" type="pres">
      <dgm:prSet presAssocID="{8A471C62-9000-4832-B753-D15EA8E5F191}" presName="iconBgRect" presStyleLbl="bgShp" presStyleIdx="2" presStyleCnt="3" custScaleX="135031" custScaleY="127461" custLinFactNeighborX="-16793"/>
      <dgm:spPr>
        <a:solidFill>
          <a:schemeClr val="tx2"/>
        </a:solidFill>
      </dgm:spPr>
    </dgm:pt>
    <dgm:pt modelId="{971E59DA-80D5-4FF7-8DE8-6485DCD8D23C}" type="pres">
      <dgm:prSet presAssocID="{8A471C62-9000-4832-B753-D15EA8E5F191}" presName="iconRect" presStyleLbl="node1" presStyleIdx="2" presStyleCnt="3" custScaleX="151709" custScaleY="140159" custLinFactNeighborX="-29269"/>
      <dgm:spPr>
        <a:blipFill>
          <a:blip xmlns:r="http://schemas.openxmlformats.org/officeDocument/2006/relationships" r:embed="rId3">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Skeleton"/>
        </a:ext>
      </dgm:extLst>
    </dgm:pt>
    <dgm:pt modelId="{DF828104-B6DB-4FF4-8ECE-B534AEB9896F}" type="pres">
      <dgm:prSet presAssocID="{8A471C62-9000-4832-B753-D15EA8E5F191}" presName="spaceRect" presStyleCnt="0"/>
      <dgm:spPr/>
    </dgm:pt>
    <dgm:pt modelId="{D65411C7-4BE4-4D61-B9E0-6EFFB65526C9}" type="pres">
      <dgm:prSet presAssocID="{8A471C62-9000-4832-B753-D15EA8E5F191}" presName="textRect" presStyleLbl="revTx" presStyleIdx="2" presStyleCnt="3" custScaleX="124328" custLinFactNeighborX="-2110" custLinFactNeighborY="4803">
        <dgm:presLayoutVars>
          <dgm:chMax val="1"/>
          <dgm:chPref val="1"/>
        </dgm:presLayoutVars>
      </dgm:prSet>
      <dgm:spPr/>
    </dgm:pt>
  </dgm:ptLst>
  <dgm:cxnLst>
    <dgm:cxn modelId="{37706A01-9084-1449-86C0-357A2C48A687}" type="presOf" srcId="{BB9D3025-E866-451C-942F-9C0BED3917E6}" destId="{148FCF9C-CD5A-4F6B-A543-35BB304352E1}" srcOrd="0" destOrd="0" presId="urn:microsoft.com/office/officeart/2018/5/layout/IconCircleLabelList#1"/>
    <dgm:cxn modelId="{644D7411-D607-44A8-9A4D-6CE8CF592F35}" srcId="{E39DEBCA-62AC-4488-9360-ABD8E2B87D3D}" destId="{CC96D999-4E58-4309-9DFB-A22AC6AA7CAB}" srcOrd="0" destOrd="0" parTransId="{3358317E-4559-4A43-80EF-DAF852135316}" sibTransId="{41846E14-A591-4CB9-933B-CEC9E5718E39}"/>
    <dgm:cxn modelId="{ADF27D3B-48E3-2D4E-B797-3E255BC9F5AF}" type="presOf" srcId="{CC96D999-4E58-4309-9DFB-A22AC6AA7CAB}" destId="{82BE3921-C2E2-4E85-94B2-92AE682D2401}" srcOrd="0" destOrd="0" presId="urn:microsoft.com/office/officeart/2018/5/layout/IconCircleLabelList#1"/>
    <dgm:cxn modelId="{44BE5D73-62A2-46B1-BFF0-E4DC8F94C07B}" type="presOf" srcId="{E39DEBCA-62AC-4488-9360-ABD8E2B87D3D}" destId="{72339900-88AC-4E19-AACF-B2858AE535C5}" srcOrd="0" destOrd="0" presId="urn:microsoft.com/office/officeart/2018/5/layout/IconCircleLabelList#1"/>
    <dgm:cxn modelId="{F1E21286-FF3E-44DD-96CF-5FC3690B1DE8}" srcId="{E39DEBCA-62AC-4488-9360-ABD8E2B87D3D}" destId="{8A471C62-9000-4832-B753-D15EA8E5F191}" srcOrd="2" destOrd="0" parTransId="{BB0BEDCC-DC52-4E8C-9913-F76C7DB8BC3F}" sibTransId="{CA6CE3DB-CA7C-4650-8720-C031EBE21BB6}"/>
    <dgm:cxn modelId="{7DB1D699-393A-A145-9A13-F4EB98CDF6FE}" type="presOf" srcId="{8A471C62-9000-4832-B753-D15EA8E5F191}" destId="{D65411C7-4BE4-4D61-B9E0-6EFFB65526C9}" srcOrd="0" destOrd="0" presId="urn:microsoft.com/office/officeart/2018/5/layout/IconCircleLabelList#1"/>
    <dgm:cxn modelId="{836D14C7-40F6-4AE5-8242-14815773041E}" srcId="{E39DEBCA-62AC-4488-9360-ABD8E2B87D3D}" destId="{BB9D3025-E866-451C-942F-9C0BED3917E6}" srcOrd="1" destOrd="0" parTransId="{980A19DD-8E5B-4A9F-A897-3AFFE3218E52}" sibTransId="{890A78A9-066A-47C0-AE42-61404BD5B012}"/>
    <dgm:cxn modelId="{73B14A8C-5C2F-8148-874C-96FEE23D2F9F}" type="presParOf" srcId="{72339900-88AC-4E19-AACF-B2858AE535C5}" destId="{97A1FE48-D98D-45B3-9450-ECFD96956776}" srcOrd="0" destOrd="0" presId="urn:microsoft.com/office/officeart/2018/5/layout/IconCircleLabelList#1"/>
    <dgm:cxn modelId="{B7565049-6FD6-1640-871F-3C56AB407040}" type="presParOf" srcId="{97A1FE48-D98D-45B3-9450-ECFD96956776}" destId="{2F750363-0F17-47B3-9504-A4C5DFA30F49}" srcOrd="0" destOrd="0" presId="urn:microsoft.com/office/officeart/2018/5/layout/IconCircleLabelList#1"/>
    <dgm:cxn modelId="{97A8C31E-470E-3644-B17D-11696F97EFD0}" type="presParOf" srcId="{97A1FE48-D98D-45B3-9450-ECFD96956776}" destId="{BF49EA39-AF6E-4969-BF28-3612811F2D5C}" srcOrd="1" destOrd="0" presId="urn:microsoft.com/office/officeart/2018/5/layout/IconCircleLabelList#1"/>
    <dgm:cxn modelId="{4012ABBD-32DA-CB46-8BCC-8BD1CF100B30}" type="presParOf" srcId="{97A1FE48-D98D-45B3-9450-ECFD96956776}" destId="{4CEC601E-2D75-4F46-92B3-5D337C37FF23}" srcOrd="2" destOrd="0" presId="urn:microsoft.com/office/officeart/2018/5/layout/IconCircleLabelList#1"/>
    <dgm:cxn modelId="{0995A0F6-9F88-7C40-8A43-57F0007873CA}" type="presParOf" srcId="{97A1FE48-D98D-45B3-9450-ECFD96956776}" destId="{82BE3921-C2E2-4E85-94B2-92AE682D2401}" srcOrd="3" destOrd="0" presId="urn:microsoft.com/office/officeart/2018/5/layout/IconCircleLabelList#1"/>
    <dgm:cxn modelId="{34AE366A-6859-BF46-9BA0-372778248BE8}" type="presParOf" srcId="{72339900-88AC-4E19-AACF-B2858AE535C5}" destId="{76C938CC-835B-4C70-8877-161BC8EFA46C}" srcOrd="1" destOrd="0" presId="urn:microsoft.com/office/officeart/2018/5/layout/IconCircleLabelList#1"/>
    <dgm:cxn modelId="{55AB2870-658E-4942-B736-A08A926E2FEA}" type="presParOf" srcId="{72339900-88AC-4E19-AACF-B2858AE535C5}" destId="{C70EB42F-EDB8-477B-8619-4AC5DFFAA7A1}" srcOrd="2" destOrd="0" presId="urn:microsoft.com/office/officeart/2018/5/layout/IconCircleLabelList#1"/>
    <dgm:cxn modelId="{F4145D91-8631-8642-B092-8C88707B2032}" type="presParOf" srcId="{C70EB42F-EDB8-477B-8619-4AC5DFFAA7A1}" destId="{5B5CFCD8-B10E-4D4A-9442-1A33636D862B}" srcOrd="0" destOrd="0" presId="urn:microsoft.com/office/officeart/2018/5/layout/IconCircleLabelList#1"/>
    <dgm:cxn modelId="{13AA3B8A-55CB-954B-9FD4-27321EAD00F0}" type="presParOf" srcId="{C70EB42F-EDB8-477B-8619-4AC5DFFAA7A1}" destId="{32A49BA8-468B-4222-A72F-98624B81F5F5}" srcOrd="1" destOrd="0" presId="urn:microsoft.com/office/officeart/2018/5/layout/IconCircleLabelList#1"/>
    <dgm:cxn modelId="{928645C6-4A7F-A541-B44B-E857F0BCF460}" type="presParOf" srcId="{C70EB42F-EDB8-477B-8619-4AC5DFFAA7A1}" destId="{6BC11BF0-CD4D-4DA9-89E7-56A272DFC79D}" srcOrd="2" destOrd="0" presId="urn:microsoft.com/office/officeart/2018/5/layout/IconCircleLabelList#1"/>
    <dgm:cxn modelId="{19F7CE77-CF36-6A43-AA2A-76325B17B802}" type="presParOf" srcId="{C70EB42F-EDB8-477B-8619-4AC5DFFAA7A1}" destId="{148FCF9C-CD5A-4F6B-A543-35BB304352E1}" srcOrd="3" destOrd="0" presId="urn:microsoft.com/office/officeart/2018/5/layout/IconCircleLabelList#1"/>
    <dgm:cxn modelId="{8A979D7C-F812-1742-9969-D46A3F079C53}" type="presParOf" srcId="{72339900-88AC-4E19-AACF-B2858AE535C5}" destId="{774FACA1-E8BD-4E41-BB0C-61AA7FC5F776}" srcOrd="3" destOrd="0" presId="urn:microsoft.com/office/officeart/2018/5/layout/IconCircleLabelList#1"/>
    <dgm:cxn modelId="{916AC32D-91CC-484E-BA43-7DFC54417EF5}" type="presParOf" srcId="{72339900-88AC-4E19-AACF-B2858AE535C5}" destId="{F03911BD-1B1B-4371-8529-E1EFED4CF139}" srcOrd="4" destOrd="0" presId="urn:microsoft.com/office/officeart/2018/5/layout/IconCircleLabelList#1"/>
    <dgm:cxn modelId="{103D80B2-B8F2-3B42-9B1B-284A396C834D}" type="presParOf" srcId="{F03911BD-1B1B-4371-8529-E1EFED4CF139}" destId="{C675881D-D6D8-49D2-9712-FD7969EEF5A5}" srcOrd="0" destOrd="0" presId="urn:microsoft.com/office/officeart/2018/5/layout/IconCircleLabelList#1"/>
    <dgm:cxn modelId="{33662DBE-EEB9-CF41-A46E-D80389C15066}" type="presParOf" srcId="{F03911BD-1B1B-4371-8529-E1EFED4CF139}" destId="{971E59DA-80D5-4FF7-8DE8-6485DCD8D23C}" srcOrd="1" destOrd="0" presId="urn:microsoft.com/office/officeart/2018/5/layout/IconCircleLabelList#1"/>
    <dgm:cxn modelId="{067D022E-22DC-2245-89D0-938311A5B016}" type="presParOf" srcId="{F03911BD-1B1B-4371-8529-E1EFED4CF139}" destId="{DF828104-B6DB-4FF4-8ECE-B534AEB9896F}" srcOrd="2" destOrd="0" presId="urn:microsoft.com/office/officeart/2018/5/layout/IconCircleLabelList#1"/>
    <dgm:cxn modelId="{27EAD635-A330-3C41-9313-22D9F64C9BD7}" type="presParOf" srcId="{F03911BD-1B1B-4371-8529-E1EFED4CF139}" destId="{D65411C7-4BE4-4D61-B9E0-6EFFB65526C9}" srcOrd="3" destOrd="0" presId="urn:microsoft.com/office/officeart/2018/5/layout/IconCircleLabel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69F031-2347-8B4D-B7E0-0E82F6CC8023}" type="doc">
      <dgm:prSet loTypeId="urn:microsoft.com/office/officeart/2005/8/layout/pyramid1" loCatId="pyramid" qsTypeId="urn:microsoft.com/office/officeart/2005/8/quickstyle/simple1" qsCatId="simple" csTypeId="urn:microsoft.com/office/officeart/2005/8/colors/accent1_2" csCatId="accent1" phldr="0"/>
      <dgm:spPr/>
    </dgm:pt>
    <dgm:pt modelId="{721829EB-F26C-ED45-9BD9-DFFEB97DAA53}">
      <dgm:prSet phldrT="[Text]" phldr="1"/>
      <dgm:spPr/>
      <dgm:t>
        <a:bodyPr/>
        <a:lstStyle/>
        <a:p>
          <a:endParaRPr lang="en-US"/>
        </a:p>
      </dgm:t>
    </dgm:pt>
    <dgm:pt modelId="{D4683633-8A88-374D-AAE1-C3159C916122}" type="parTrans" cxnId="{4FD7692C-BD41-6E47-9AAF-6A37D94840C7}">
      <dgm:prSet/>
      <dgm:spPr/>
    </dgm:pt>
    <dgm:pt modelId="{F5AE82CC-315E-8C42-9027-3801B97D4091}" type="sibTrans" cxnId="{4FD7692C-BD41-6E47-9AAF-6A37D94840C7}">
      <dgm:prSet/>
      <dgm:spPr/>
    </dgm:pt>
    <dgm:pt modelId="{CBDF62BA-4823-5345-86BB-02B96D7C29A3}">
      <dgm:prSet phldrT="[Text]" phldr="1"/>
      <dgm:spPr/>
      <dgm:t>
        <a:bodyPr/>
        <a:lstStyle/>
        <a:p>
          <a:endParaRPr lang="en-US"/>
        </a:p>
      </dgm:t>
    </dgm:pt>
    <dgm:pt modelId="{12246FF5-7440-6C42-A3F8-4D0416A2BA4D}" type="parTrans" cxnId="{CDEA38DF-85B5-D240-BBCC-B8F2580D3C1A}">
      <dgm:prSet/>
      <dgm:spPr/>
    </dgm:pt>
    <dgm:pt modelId="{E2475081-3BA4-824B-B0ED-67B767B9A1EE}" type="sibTrans" cxnId="{CDEA38DF-85B5-D240-BBCC-B8F2580D3C1A}">
      <dgm:prSet/>
      <dgm:spPr/>
    </dgm:pt>
    <dgm:pt modelId="{A6C203B0-AF96-A845-8C04-9CB3E44A6EF0}">
      <dgm:prSet phldrT="[Text]" phldr="1"/>
      <dgm:spPr/>
      <dgm:t>
        <a:bodyPr/>
        <a:lstStyle/>
        <a:p>
          <a:endParaRPr lang="en-US"/>
        </a:p>
      </dgm:t>
    </dgm:pt>
    <dgm:pt modelId="{3C5FF984-952B-854D-ABA6-E026751389DF}" type="parTrans" cxnId="{BDDC8F5F-89A5-3041-868D-C5D2A2EFA374}">
      <dgm:prSet/>
      <dgm:spPr/>
    </dgm:pt>
    <dgm:pt modelId="{113C46BD-1D86-2744-AB0A-B63E03969DC2}" type="sibTrans" cxnId="{BDDC8F5F-89A5-3041-868D-C5D2A2EFA374}">
      <dgm:prSet/>
      <dgm:spPr/>
    </dgm:pt>
    <dgm:pt modelId="{ECABD515-A750-1B48-A97C-1DA92D3ECD8F}" type="pres">
      <dgm:prSet presAssocID="{D669F031-2347-8B4D-B7E0-0E82F6CC8023}" presName="Name0" presStyleCnt="0">
        <dgm:presLayoutVars>
          <dgm:dir/>
          <dgm:animLvl val="lvl"/>
          <dgm:resizeHandles val="exact"/>
        </dgm:presLayoutVars>
      </dgm:prSet>
      <dgm:spPr/>
    </dgm:pt>
    <dgm:pt modelId="{FBD103E7-CE88-8F4F-95F1-A5D9145EEF19}" type="pres">
      <dgm:prSet presAssocID="{721829EB-F26C-ED45-9BD9-DFFEB97DAA53}" presName="Name8" presStyleCnt="0"/>
      <dgm:spPr/>
    </dgm:pt>
    <dgm:pt modelId="{15E72615-284F-6944-87C7-A1651E58D2E8}" type="pres">
      <dgm:prSet presAssocID="{721829EB-F26C-ED45-9BD9-DFFEB97DAA53}" presName="level" presStyleLbl="node1" presStyleIdx="0" presStyleCnt="3">
        <dgm:presLayoutVars>
          <dgm:chMax val="1"/>
          <dgm:bulletEnabled val="1"/>
        </dgm:presLayoutVars>
      </dgm:prSet>
      <dgm:spPr/>
    </dgm:pt>
    <dgm:pt modelId="{14555000-4566-414D-B9E6-3ABFBA398C4D}" type="pres">
      <dgm:prSet presAssocID="{721829EB-F26C-ED45-9BD9-DFFEB97DAA53}" presName="levelTx" presStyleLbl="revTx" presStyleIdx="0" presStyleCnt="0">
        <dgm:presLayoutVars>
          <dgm:chMax val="1"/>
          <dgm:bulletEnabled val="1"/>
        </dgm:presLayoutVars>
      </dgm:prSet>
      <dgm:spPr/>
    </dgm:pt>
    <dgm:pt modelId="{4803F7F8-2F88-E04B-BCE9-EC36E106301B}" type="pres">
      <dgm:prSet presAssocID="{CBDF62BA-4823-5345-86BB-02B96D7C29A3}" presName="Name8" presStyleCnt="0"/>
      <dgm:spPr/>
    </dgm:pt>
    <dgm:pt modelId="{0FFDC57E-B070-9B4E-8C05-6E694F2B7A26}" type="pres">
      <dgm:prSet presAssocID="{CBDF62BA-4823-5345-86BB-02B96D7C29A3}" presName="level" presStyleLbl="node1" presStyleIdx="1" presStyleCnt="3">
        <dgm:presLayoutVars>
          <dgm:chMax val="1"/>
          <dgm:bulletEnabled val="1"/>
        </dgm:presLayoutVars>
      </dgm:prSet>
      <dgm:spPr/>
    </dgm:pt>
    <dgm:pt modelId="{DEBB687C-3CED-EC40-BADC-6DB7AB0BF01A}" type="pres">
      <dgm:prSet presAssocID="{CBDF62BA-4823-5345-86BB-02B96D7C29A3}" presName="levelTx" presStyleLbl="revTx" presStyleIdx="0" presStyleCnt="0">
        <dgm:presLayoutVars>
          <dgm:chMax val="1"/>
          <dgm:bulletEnabled val="1"/>
        </dgm:presLayoutVars>
      </dgm:prSet>
      <dgm:spPr/>
    </dgm:pt>
    <dgm:pt modelId="{06EBEB95-FFB9-2145-A8F0-5143FFE480D5}" type="pres">
      <dgm:prSet presAssocID="{A6C203B0-AF96-A845-8C04-9CB3E44A6EF0}" presName="Name8" presStyleCnt="0"/>
      <dgm:spPr/>
    </dgm:pt>
    <dgm:pt modelId="{31BD94A4-BDB2-D34D-BBA8-223CBD0F6925}" type="pres">
      <dgm:prSet presAssocID="{A6C203B0-AF96-A845-8C04-9CB3E44A6EF0}" presName="level" presStyleLbl="node1" presStyleIdx="2" presStyleCnt="3">
        <dgm:presLayoutVars>
          <dgm:chMax val="1"/>
          <dgm:bulletEnabled val="1"/>
        </dgm:presLayoutVars>
      </dgm:prSet>
      <dgm:spPr/>
    </dgm:pt>
    <dgm:pt modelId="{C211AE60-E9FB-0D4E-8B3E-7BD5B0A18BBE}" type="pres">
      <dgm:prSet presAssocID="{A6C203B0-AF96-A845-8C04-9CB3E44A6EF0}" presName="levelTx" presStyleLbl="revTx" presStyleIdx="0" presStyleCnt="0">
        <dgm:presLayoutVars>
          <dgm:chMax val="1"/>
          <dgm:bulletEnabled val="1"/>
        </dgm:presLayoutVars>
      </dgm:prSet>
      <dgm:spPr/>
    </dgm:pt>
  </dgm:ptLst>
  <dgm:cxnLst>
    <dgm:cxn modelId="{BE1D2911-7D9E-3E4A-9D5D-2B5804CDA0C3}" type="presOf" srcId="{A6C203B0-AF96-A845-8C04-9CB3E44A6EF0}" destId="{C211AE60-E9FB-0D4E-8B3E-7BD5B0A18BBE}" srcOrd="1" destOrd="0" presId="urn:microsoft.com/office/officeart/2005/8/layout/pyramid1"/>
    <dgm:cxn modelId="{4FD7692C-BD41-6E47-9AAF-6A37D94840C7}" srcId="{D669F031-2347-8B4D-B7E0-0E82F6CC8023}" destId="{721829EB-F26C-ED45-9BD9-DFFEB97DAA53}" srcOrd="0" destOrd="0" parTransId="{D4683633-8A88-374D-AAE1-C3159C916122}" sibTransId="{F5AE82CC-315E-8C42-9027-3801B97D4091}"/>
    <dgm:cxn modelId="{BDDC8F5F-89A5-3041-868D-C5D2A2EFA374}" srcId="{D669F031-2347-8B4D-B7E0-0E82F6CC8023}" destId="{A6C203B0-AF96-A845-8C04-9CB3E44A6EF0}" srcOrd="2" destOrd="0" parTransId="{3C5FF984-952B-854D-ABA6-E026751389DF}" sibTransId="{113C46BD-1D86-2744-AB0A-B63E03969DC2}"/>
    <dgm:cxn modelId="{A299657F-9D5E-1F4C-9D60-A6CD5507066D}" type="presOf" srcId="{721829EB-F26C-ED45-9BD9-DFFEB97DAA53}" destId="{14555000-4566-414D-B9E6-3ABFBA398C4D}" srcOrd="1" destOrd="0" presId="urn:microsoft.com/office/officeart/2005/8/layout/pyramid1"/>
    <dgm:cxn modelId="{8B4FC9A6-EBB8-1740-8973-1ABED12BD028}" type="presOf" srcId="{A6C203B0-AF96-A845-8C04-9CB3E44A6EF0}" destId="{31BD94A4-BDB2-D34D-BBA8-223CBD0F6925}" srcOrd="0" destOrd="0" presId="urn:microsoft.com/office/officeart/2005/8/layout/pyramid1"/>
    <dgm:cxn modelId="{CA65FEC2-7EBF-2A49-B8C9-74700C7CC631}" type="presOf" srcId="{CBDF62BA-4823-5345-86BB-02B96D7C29A3}" destId="{DEBB687C-3CED-EC40-BADC-6DB7AB0BF01A}" srcOrd="1" destOrd="0" presId="urn:microsoft.com/office/officeart/2005/8/layout/pyramid1"/>
    <dgm:cxn modelId="{240064C4-9886-EE43-8A92-BE5FF509A77F}" type="presOf" srcId="{CBDF62BA-4823-5345-86BB-02B96D7C29A3}" destId="{0FFDC57E-B070-9B4E-8C05-6E694F2B7A26}" srcOrd="0" destOrd="0" presId="urn:microsoft.com/office/officeart/2005/8/layout/pyramid1"/>
    <dgm:cxn modelId="{9734D3CC-0C72-6A44-86A1-38B5AFF5F218}" type="presOf" srcId="{D669F031-2347-8B4D-B7E0-0E82F6CC8023}" destId="{ECABD515-A750-1B48-A97C-1DA92D3ECD8F}" srcOrd="0" destOrd="0" presId="urn:microsoft.com/office/officeart/2005/8/layout/pyramid1"/>
    <dgm:cxn modelId="{B68E89CE-A88E-3441-BD17-62CA1DA29749}" type="presOf" srcId="{721829EB-F26C-ED45-9BD9-DFFEB97DAA53}" destId="{15E72615-284F-6944-87C7-A1651E58D2E8}" srcOrd="0" destOrd="0" presId="urn:microsoft.com/office/officeart/2005/8/layout/pyramid1"/>
    <dgm:cxn modelId="{CDEA38DF-85B5-D240-BBCC-B8F2580D3C1A}" srcId="{D669F031-2347-8B4D-B7E0-0E82F6CC8023}" destId="{CBDF62BA-4823-5345-86BB-02B96D7C29A3}" srcOrd="1" destOrd="0" parTransId="{12246FF5-7440-6C42-A3F8-4D0416A2BA4D}" sibTransId="{E2475081-3BA4-824B-B0ED-67B767B9A1EE}"/>
    <dgm:cxn modelId="{5D4B08E7-8D02-C54D-A771-9312AFB55230}" type="presParOf" srcId="{ECABD515-A750-1B48-A97C-1DA92D3ECD8F}" destId="{FBD103E7-CE88-8F4F-95F1-A5D9145EEF19}" srcOrd="0" destOrd="0" presId="urn:microsoft.com/office/officeart/2005/8/layout/pyramid1"/>
    <dgm:cxn modelId="{2F0350A2-FF3D-0043-AC5D-6B05E78402E5}" type="presParOf" srcId="{FBD103E7-CE88-8F4F-95F1-A5D9145EEF19}" destId="{15E72615-284F-6944-87C7-A1651E58D2E8}" srcOrd="0" destOrd="0" presId="urn:microsoft.com/office/officeart/2005/8/layout/pyramid1"/>
    <dgm:cxn modelId="{8C1BE8A4-70B3-C147-BCCF-243253D0FB5A}" type="presParOf" srcId="{FBD103E7-CE88-8F4F-95F1-A5D9145EEF19}" destId="{14555000-4566-414D-B9E6-3ABFBA398C4D}" srcOrd="1" destOrd="0" presId="urn:microsoft.com/office/officeart/2005/8/layout/pyramid1"/>
    <dgm:cxn modelId="{0C555728-3742-4445-AC7F-E49694F4F6EF}" type="presParOf" srcId="{ECABD515-A750-1B48-A97C-1DA92D3ECD8F}" destId="{4803F7F8-2F88-E04B-BCE9-EC36E106301B}" srcOrd="1" destOrd="0" presId="urn:microsoft.com/office/officeart/2005/8/layout/pyramid1"/>
    <dgm:cxn modelId="{F1F97B51-4CCC-124C-82B3-36EC8956DCD9}" type="presParOf" srcId="{4803F7F8-2F88-E04B-BCE9-EC36E106301B}" destId="{0FFDC57E-B070-9B4E-8C05-6E694F2B7A26}" srcOrd="0" destOrd="0" presId="urn:microsoft.com/office/officeart/2005/8/layout/pyramid1"/>
    <dgm:cxn modelId="{46F34D72-FF54-634A-B18A-7E06867EFAF9}" type="presParOf" srcId="{4803F7F8-2F88-E04B-BCE9-EC36E106301B}" destId="{DEBB687C-3CED-EC40-BADC-6DB7AB0BF01A}" srcOrd="1" destOrd="0" presId="urn:microsoft.com/office/officeart/2005/8/layout/pyramid1"/>
    <dgm:cxn modelId="{35B52E5C-B54B-CE49-843A-0408C5638517}" type="presParOf" srcId="{ECABD515-A750-1B48-A97C-1DA92D3ECD8F}" destId="{06EBEB95-FFB9-2145-A8F0-5143FFE480D5}" srcOrd="2" destOrd="0" presId="urn:microsoft.com/office/officeart/2005/8/layout/pyramid1"/>
    <dgm:cxn modelId="{42BCEDDD-9756-C34A-88F2-F9C7A6C57DBF}" type="presParOf" srcId="{06EBEB95-FFB9-2145-A8F0-5143FFE480D5}" destId="{31BD94A4-BDB2-D34D-BBA8-223CBD0F6925}" srcOrd="0" destOrd="0" presId="urn:microsoft.com/office/officeart/2005/8/layout/pyramid1"/>
    <dgm:cxn modelId="{3A74F63F-CB11-7448-9478-372FC7CC5549}" type="presParOf" srcId="{06EBEB95-FFB9-2145-A8F0-5143FFE480D5}" destId="{C211AE60-E9FB-0D4E-8B3E-7BD5B0A18BBE}" srcOrd="1" destOrd="0" presId="urn:microsoft.com/office/officeart/2005/8/layout/pyramid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750363-0F17-47B3-9504-A4C5DFA30F49}">
      <dsp:nvSpPr>
        <dsp:cNvPr id="0" name=""/>
        <dsp:cNvSpPr/>
      </dsp:nvSpPr>
      <dsp:spPr>
        <a:xfrm>
          <a:off x="735353" y="611911"/>
          <a:ext cx="1416151" cy="138175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49EA39-AF6E-4969-BF28-3612811F2D5C}">
      <dsp:nvSpPr>
        <dsp:cNvPr id="0" name=""/>
        <dsp:cNvSpPr/>
      </dsp:nvSpPr>
      <dsp:spPr>
        <a:xfrm>
          <a:off x="919470" y="806704"/>
          <a:ext cx="991290" cy="99216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BE3921-C2E2-4E85-94B2-92AE682D2401}">
      <dsp:nvSpPr>
        <dsp:cNvPr id="0" name=""/>
        <dsp:cNvSpPr/>
      </dsp:nvSpPr>
      <dsp:spPr>
        <a:xfrm>
          <a:off x="127" y="2182477"/>
          <a:ext cx="2886604" cy="818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spc="-150" dirty="0">
              <a:latin typeface="Arial" panose="020B0604020202020204" pitchFamily="34" charset="0"/>
              <a:cs typeface="Arial" panose="020B0604020202020204" pitchFamily="34" charset="0"/>
            </a:rPr>
            <a:t>Department of Computer Science , University of Colorado, Colorado springs.</a:t>
          </a:r>
        </a:p>
      </dsp:txBody>
      <dsp:txXfrm>
        <a:off x="127" y="2182477"/>
        <a:ext cx="2886604" cy="818703"/>
      </dsp:txXfrm>
    </dsp:sp>
    <dsp:sp modelId="{5B5CFCD8-B10E-4D4A-9442-1A33636D862B}">
      <dsp:nvSpPr>
        <dsp:cNvPr id="0" name=""/>
        <dsp:cNvSpPr/>
      </dsp:nvSpPr>
      <dsp:spPr>
        <a:xfrm>
          <a:off x="3772375" y="611911"/>
          <a:ext cx="1382816" cy="1381754"/>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32A49BA8-468B-4222-A72F-98624B81F5F5}">
      <dsp:nvSpPr>
        <dsp:cNvPr id="0" name=""/>
        <dsp:cNvSpPr/>
      </dsp:nvSpPr>
      <dsp:spPr>
        <a:xfrm>
          <a:off x="4016708" y="914239"/>
          <a:ext cx="822460" cy="801381"/>
        </a:xfrm>
        <a:prstGeom prst="rect">
          <a:avLst/>
        </a:prstGeom>
        <a:blipFill>
          <a:blip xmlns:r="http://schemas.openxmlformats.org/officeDocument/2006/relationships" r:embed="rId2">
            <a:extLst>
              <a:ext uri="{28A0092B-C50C-407E-A947-70E740481C1C}">
                <a14:useLocalDpi xmlns:a14="http://schemas.microsoft.com/office/drawing/2010/main" val="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8FCF9C-CD5A-4F6B-A543-35BB304352E1}">
      <dsp:nvSpPr>
        <dsp:cNvPr id="0" name=""/>
        <dsp:cNvSpPr/>
      </dsp:nvSpPr>
      <dsp:spPr>
        <a:xfrm>
          <a:off x="3086571" y="2182477"/>
          <a:ext cx="3044646" cy="818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spc="-150" dirty="0">
              <a:latin typeface="Arial" panose="020B0604020202020204" pitchFamily="34" charset="0"/>
              <a:cs typeface="Arial" panose="020B0604020202020204" pitchFamily="34" charset="0"/>
            </a:rPr>
            <a:t>CS 4434/5434 and dase 4435 </a:t>
          </a:r>
        </a:p>
        <a:p>
          <a:pPr marL="0" lvl="0" indent="0" algn="ctr" defTabSz="755650">
            <a:lnSpc>
              <a:spcPct val="100000"/>
            </a:lnSpc>
            <a:spcBef>
              <a:spcPct val="0"/>
            </a:spcBef>
            <a:spcAft>
              <a:spcPct val="35000"/>
            </a:spcAft>
            <a:buNone/>
            <a:defRPr cap="all"/>
          </a:pPr>
          <a:r>
            <a:rPr lang="en-US" sz="1700" kern="1200" spc="-150" dirty="0">
              <a:latin typeface="Arial" panose="020B0604020202020204" pitchFamily="34" charset="0"/>
              <a:cs typeface="Arial" panose="020B0604020202020204" pitchFamily="34" charset="0"/>
            </a:rPr>
            <a:t>Data Mining, </a:t>
          </a:r>
        </a:p>
        <a:p>
          <a:pPr marL="0" lvl="0" indent="0" algn="ctr" defTabSz="755650">
            <a:lnSpc>
              <a:spcPct val="100000"/>
            </a:lnSpc>
            <a:spcBef>
              <a:spcPct val="0"/>
            </a:spcBef>
            <a:spcAft>
              <a:spcPct val="35000"/>
            </a:spcAft>
            <a:buNone/>
            <a:defRPr cap="all"/>
          </a:pPr>
          <a:r>
            <a:rPr lang="en-US" sz="1700" kern="1200" spc="-150" dirty="0">
              <a:latin typeface="Arial" panose="020B0604020202020204" pitchFamily="34" charset="0"/>
              <a:cs typeface="Arial" panose="020B0604020202020204" pitchFamily="34" charset="0"/>
            </a:rPr>
            <a:t>FALL 2023</a:t>
          </a:r>
        </a:p>
        <a:p>
          <a:pPr marL="0" lvl="0" indent="0" algn="ctr" defTabSz="755650">
            <a:lnSpc>
              <a:spcPct val="100000"/>
            </a:lnSpc>
            <a:spcBef>
              <a:spcPct val="0"/>
            </a:spcBef>
            <a:spcAft>
              <a:spcPct val="35000"/>
            </a:spcAft>
            <a:buNone/>
            <a:defRPr cap="all"/>
          </a:pPr>
          <a:endParaRPr lang="en-US" sz="1700" kern="1200" spc="-150" dirty="0">
            <a:latin typeface="Arial" panose="020B0604020202020204" pitchFamily="34" charset="0"/>
            <a:cs typeface="Arial" panose="020B0604020202020204" pitchFamily="34" charset="0"/>
          </a:endParaRPr>
        </a:p>
      </dsp:txBody>
      <dsp:txXfrm>
        <a:off x="3086571" y="2182477"/>
        <a:ext cx="3044646" cy="818703"/>
      </dsp:txXfrm>
    </dsp:sp>
    <dsp:sp modelId="{C675881D-D6D8-49D2-9712-FD7969EEF5A5}">
      <dsp:nvSpPr>
        <dsp:cNvPr id="0" name=""/>
        <dsp:cNvSpPr/>
      </dsp:nvSpPr>
      <dsp:spPr>
        <a:xfrm>
          <a:off x="6744171" y="611911"/>
          <a:ext cx="1463817" cy="1381754"/>
        </a:xfrm>
        <a:prstGeom prst="ellipse">
          <a:avLst/>
        </a:prstGeom>
        <a:solidFill>
          <a:schemeClr val="tx2"/>
        </a:solidFill>
        <a:ln>
          <a:noFill/>
        </a:ln>
        <a:effectLst/>
      </dsp:spPr>
      <dsp:style>
        <a:lnRef idx="0">
          <a:scrgbClr r="0" g="0" b="0"/>
        </a:lnRef>
        <a:fillRef idx="1">
          <a:scrgbClr r="0" g="0" b="0"/>
        </a:fillRef>
        <a:effectRef idx="0">
          <a:scrgbClr r="0" g="0" b="0"/>
        </a:effectRef>
        <a:fontRef idx="minor"/>
      </dsp:style>
    </dsp:sp>
    <dsp:sp modelId="{971E59DA-80D5-4FF7-8DE8-6485DCD8D23C}">
      <dsp:nvSpPr>
        <dsp:cNvPr id="0" name=""/>
        <dsp:cNvSpPr/>
      </dsp:nvSpPr>
      <dsp:spPr>
        <a:xfrm>
          <a:off x="7004256" y="866892"/>
          <a:ext cx="943632" cy="871791"/>
        </a:xfrm>
        <a:prstGeom prst="rect">
          <a:avLst/>
        </a:prstGeom>
        <a:blipFill>
          <a:blip xmlns:r="http://schemas.openxmlformats.org/officeDocument/2006/relationships" r:embed="rId3">
            <a:extLst>
              <a:ext uri="{28A0092B-C50C-407E-A947-70E740481C1C}">
                <a14:useLocalDpi xmlns:a14="http://schemas.microsoft.com/office/drawing/2010/main" val="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65411C7-4BE4-4D61-B9E0-6EFFB65526C9}">
      <dsp:nvSpPr>
        <dsp:cNvPr id="0" name=""/>
        <dsp:cNvSpPr/>
      </dsp:nvSpPr>
      <dsp:spPr>
        <a:xfrm>
          <a:off x="6515881" y="2221799"/>
          <a:ext cx="2209493" cy="818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spc="-150" dirty="0">
              <a:latin typeface="Arial" panose="020B0604020202020204" pitchFamily="34" charset="0"/>
              <a:cs typeface="Arial" panose="020B0604020202020204" pitchFamily="34" charset="0"/>
            </a:rPr>
            <a:t>DR. Oluwatosin Oluwadare</a:t>
          </a:r>
          <a:r>
            <a:rPr lang="en-US" sz="1800" kern="1200" spc="-150">
              <a:latin typeface="Arial" panose="020B0604020202020204" pitchFamily="34" charset="0"/>
              <a:cs typeface="Arial" panose="020B0604020202020204" pitchFamily="34" charset="0"/>
            </a:rPr>
            <a:t>, 2023</a:t>
          </a:r>
          <a:endParaRPr lang="en-US" sz="1800" kern="1200" spc="-150" dirty="0">
            <a:latin typeface="Arial" panose="020B0604020202020204" pitchFamily="34" charset="0"/>
            <a:cs typeface="Arial" panose="020B0604020202020204" pitchFamily="34" charset="0"/>
          </a:endParaRPr>
        </a:p>
      </dsp:txBody>
      <dsp:txXfrm>
        <a:off x="6515881" y="2221799"/>
        <a:ext cx="2209493" cy="8187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E72615-284F-6944-87C7-A1651E58D2E8}">
      <dsp:nvSpPr>
        <dsp:cNvPr id="0" name=""/>
        <dsp:cNvSpPr/>
      </dsp:nvSpPr>
      <dsp:spPr>
        <a:xfrm>
          <a:off x="127000" y="0"/>
          <a:ext cx="127000" cy="77787"/>
        </a:xfrm>
        <a:prstGeom prst="trapezoid">
          <a:avLst>
            <a:gd name="adj" fmla="val 81632"/>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7000" y="0"/>
        <a:ext cx="127000" cy="77787"/>
      </dsp:txXfrm>
    </dsp:sp>
    <dsp:sp modelId="{0FFDC57E-B070-9B4E-8C05-6E694F2B7A26}">
      <dsp:nvSpPr>
        <dsp:cNvPr id="0" name=""/>
        <dsp:cNvSpPr/>
      </dsp:nvSpPr>
      <dsp:spPr>
        <a:xfrm>
          <a:off x="63500" y="77787"/>
          <a:ext cx="254000" cy="77787"/>
        </a:xfrm>
        <a:prstGeom prst="trapezoid">
          <a:avLst>
            <a:gd name="adj" fmla="val 81632"/>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7950" y="77787"/>
        <a:ext cx="165100" cy="77787"/>
      </dsp:txXfrm>
    </dsp:sp>
    <dsp:sp modelId="{31BD94A4-BDB2-D34D-BBA8-223CBD0F6925}">
      <dsp:nvSpPr>
        <dsp:cNvPr id="0" name=""/>
        <dsp:cNvSpPr/>
      </dsp:nvSpPr>
      <dsp:spPr>
        <a:xfrm>
          <a:off x="0" y="155575"/>
          <a:ext cx="381000" cy="77787"/>
        </a:xfrm>
        <a:prstGeom prst="trapezoid">
          <a:avLst>
            <a:gd name="adj" fmla="val 81632"/>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675" y="155575"/>
        <a:ext cx="247650" cy="7778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1">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 Id="rId4" Type="http://schemas.openxmlformats.org/officeDocument/2006/relationships/image" Target="../media/image50.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image" Target="../media/image51.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5.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image" Target="../media/image58.emf"/><Relationship Id="rId5" Type="http://schemas.openxmlformats.org/officeDocument/2006/relationships/image" Target="../media/image53.emf"/><Relationship Id="rId4" Type="http://schemas.openxmlformats.org/officeDocument/2006/relationships/image" Target="../media/image61.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image" Target="../media/image62.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image" Target="../media/image6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 Id="rId5" Type="http://schemas.openxmlformats.org/officeDocument/2006/relationships/image" Target="../media/image10.emf"/><Relationship Id="rId4"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7B4547E5-0273-0544-AC40-F47445DBE510}"/>
              </a:ext>
            </a:extLst>
          </p:cNvPr>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23907" name="Rectangle 3">
            <a:extLst>
              <a:ext uri="{FF2B5EF4-FFF2-40B4-BE49-F238E27FC236}">
                <a16:creationId xmlns:a16="http://schemas.microsoft.com/office/drawing/2014/main" id="{F2B52662-55D9-B148-AD4B-CB9EEEF1E78C}"/>
              </a:ext>
            </a:extLst>
          </p:cNvPr>
          <p:cNvSpPr>
            <a:spLocks noGrp="1" noChangeArrowheads="1"/>
          </p:cNvSpPr>
          <p:nvPr>
            <p:ph type="dt" sz="quarter" idx="1"/>
          </p:nvPr>
        </p:nvSpPr>
        <p:spPr bwMode="auto">
          <a:xfrm>
            <a:off x="3971925" y="0"/>
            <a:ext cx="3038475" cy="4619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eaLnBrk="0" hangingPunct="0">
              <a:defRPr sz="1200">
                <a:latin typeface="Times New Roman" pitchFamily="18" charset="0"/>
              </a:defRPr>
            </a:lvl1pPr>
          </a:lstStyle>
          <a:p>
            <a:pPr>
              <a:defRPr/>
            </a:pPr>
            <a:endParaRPr lang="en-US"/>
          </a:p>
        </p:txBody>
      </p:sp>
      <p:sp>
        <p:nvSpPr>
          <p:cNvPr id="123908" name="Rectangle 4">
            <a:extLst>
              <a:ext uri="{FF2B5EF4-FFF2-40B4-BE49-F238E27FC236}">
                <a16:creationId xmlns:a16="http://schemas.microsoft.com/office/drawing/2014/main" id="{31552D55-92C0-7747-9CBF-E49ADF8866C2}"/>
              </a:ext>
            </a:extLst>
          </p:cNvPr>
          <p:cNvSpPr>
            <a:spLocks noGrp="1" noChangeArrowheads="1"/>
          </p:cNvSpPr>
          <p:nvPr>
            <p:ph type="ftr" sz="quarter" idx="2"/>
          </p:nvPr>
        </p:nvSpPr>
        <p:spPr bwMode="auto">
          <a:xfrm>
            <a:off x="0" y="8774113"/>
            <a:ext cx="3038475" cy="461962"/>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23909" name="Rectangle 5">
            <a:extLst>
              <a:ext uri="{FF2B5EF4-FFF2-40B4-BE49-F238E27FC236}">
                <a16:creationId xmlns:a16="http://schemas.microsoft.com/office/drawing/2014/main" id="{2A19019F-5E2A-314D-BC90-BD9900221554}"/>
              </a:ext>
            </a:extLst>
          </p:cNvPr>
          <p:cNvSpPr>
            <a:spLocks noGrp="1" noChangeArrowheads="1"/>
          </p:cNvSpPr>
          <p:nvPr>
            <p:ph type="sldNum" sz="quarter" idx="3"/>
          </p:nvPr>
        </p:nvSpPr>
        <p:spPr bwMode="auto">
          <a:xfrm>
            <a:off x="3971925" y="8774113"/>
            <a:ext cx="3038475" cy="461962"/>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a:defRPr sz="1200">
                <a:latin typeface="Times New Roman" panose="02020603050405020304" pitchFamily="18" charset="0"/>
              </a:defRPr>
            </a:lvl1pPr>
          </a:lstStyle>
          <a:p>
            <a:fld id="{F3D365F3-BA89-1140-A6AA-BC071829353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C3A0045-4731-5F48-B0C4-B1500ED65602}"/>
              </a:ext>
            </a:extLst>
          </p:cNvPr>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3315" name="Rectangle 3">
            <a:extLst>
              <a:ext uri="{FF2B5EF4-FFF2-40B4-BE49-F238E27FC236}">
                <a16:creationId xmlns:a16="http://schemas.microsoft.com/office/drawing/2014/main" id="{8AB9FA3C-F04D-D141-B1A5-54A780718554}"/>
              </a:ext>
            </a:extLst>
          </p:cNvPr>
          <p:cNvSpPr>
            <a:spLocks noGrp="1" noChangeArrowheads="1"/>
          </p:cNvSpPr>
          <p:nvPr>
            <p:ph type="dt" idx="1"/>
          </p:nvPr>
        </p:nvSpPr>
        <p:spPr bwMode="auto">
          <a:xfrm>
            <a:off x="3971925" y="0"/>
            <a:ext cx="3038475" cy="4619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eaLnBrk="0" hangingPunct="0">
              <a:defRPr sz="1200">
                <a:latin typeface="Times New Roman" pitchFamily="18" charset="0"/>
              </a:defRPr>
            </a:lvl1pPr>
          </a:lstStyle>
          <a:p>
            <a:pPr>
              <a:defRPr/>
            </a:pPr>
            <a:endParaRPr lang="en-US"/>
          </a:p>
        </p:txBody>
      </p:sp>
      <p:sp>
        <p:nvSpPr>
          <p:cNvPr id="17412" name="Rectangle 4">
            <a:extLst>
              <a:ext uri="{FF2B5EF4-FFF2-40B4-BE49-F238E27FC236}">
                <a16:creationId xmlns:a16="http://schemas.microsoft.com/office/drawing/2014/main" id="{9FC656D0-C7F7-0E40-896D-091413A16E8F}"/>
              </a:ext>
            </a:extLst>
          </p:cNvPr>
          <p:cNvSpPr>
            <a:spLocks noGrp="1" noRot="1" noChangeAspect="1" noChangeArrowheads="1" noTextEdit="1"/>
          </p:cNvSpPr>
          <p:nvPr>
            <p:ph type="sldImg" idx="2"/>
          </p:nvPr>
        </p:nvSpPr>
        <p:spPr bwMode="auto">
          <a:xfrm>
            <a:off x="1195388" y="692150"/>
            <a:ext cx="46196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a:extLst>
              <a:ext uri="{FF2B5EF4-FFF2-40B4-BE49-F238E27FC236}">
                <a16:creationId xmlns:a16="http://schemas.microsoft.com/office/drawing/2014/main" id="{C4803AF3-31B2-9E45-9ACB-54AACE0F49E2}"/>
              </a:ext>
            </a:extLst>
          </p:cNvPr>
          <p:cNvSpPr>
            <a:spLocks noGrp="1" noChangeArrowheads="1"/>
          </p:cNvSpPr>
          <p:nvPr>
            <p:ph type="body" sz="quarter" idx="3"/>
          </p:nvPr>
        </p:nvSpPr>
        <p:spPr bwMode="auto">
          <a:xfrm>
            <a:off x="935038" y="4387850"/>
            <a:ext cx="5140325" cy="4156075"/>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a:extLst>
              <a:ext uri="{FF2B5EF4-FFF2-40B4-BE49-F238E27FC236}">
                <a16:creationId xmlns:a16="http://schemas.microsoft.com/office/drawing/2014/main" id="{D9786BC3-A9A7-844D-953C-98D1CFAE8EC8}"/>
              </a:ext>
            </a:extLst>
          </p:cNvPr>
          <p:cNvSpPr>
            <a:spLocks noGrp="1" noChangeArrowheads="1"/>
          </p:cNvSpPr>
          <p:nvPr>
            <p:ph type="ftr" sz="quarter" idx="4"/>
          </p:nvPr>
        </p:nvSpPr>
        <p:spPr bwMode="auto">
          <a:xfrm>
            <a:off x="0" y="8774113"/>
            <a:ext cx="3038475" cy="461962"/>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3319" name="Rectangle 7">
            <a:extLst>
              <a:ext uri="{FF2B5EF4-FFF2-40B4-BE49-F238E27FC236}">
                <a16:creationId xmlns:a16="http://schemas.microsoft.com/office/drawing/2014/main" id="{CB734663-09EB-6B49-9684-84823253A8FF}"/>
              </a:ext>
            </a:extLst>
          </p:cNvPr>
          <p:cNvSpPr>
            <a:spLocks noGrp="1" noChangeArrowheads="1"/>
          </p:cNvSpPr>
          <p:nvPr>
            <p:ph type="sldNum" sz="quarter" idx="5"/>
          </p:nvPr>
        </p:nvSpPr>
        <p:spPr bwMode="auto">
          <a:xfrm>
            <a:off x="3971925" y="8774113"/>
            <a:ext cx="3038475" cy="461962"/>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a:defRPr sz="1200">
                <a:latin typeface="Times New Roman" panose="02020603050405020304" pitchFamily="18" charset="0"/>
              </a:defRPr>
            </a:lvl1pPr>
          </a:lstStyle>
          <a:p>
            <a:fld id="{A65DFF28-1333-384F-81B2-456B1CFB407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23560B85-F62D-7847-8D6A-FD88A13291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288E957-7202-CE45-BA85-665AC7C0E973}" type="slidenum">
              <a:rPr lang="en-US" altLang="en-US"/>
              <a:pPr>
                <a:spcBef>
                  <a:spcPct val="0"/>
                </a:spcBef>
              </a:pPr>
              <a:t>2</a:t>
            </a:fld>
            <a:endParaRPr lang="en-US" altLang="en-US"/>
          </a:p>
        </p:txBody>
      </p:sp>
      <p:sp>
        <p:nvSpPr>
          <p:cNvPr id="21506" name="Rectangle 2">
            <a:extLst>
              <a:ext uri="{FF2B5EF4-FFF2-40B4-BE49-F238E27FC236}">
                <a16:creationId xmlns:a16="http://schemas.microsoft.com/office/drawing/2014/main" id="{2F41AA00-0BEE-1F4C-9F91-5B1E2F823846}"/>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A74785C0-C8BB-0844-A573-E58DEB83FC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D831047A-93B7-C346-9E05-99E624454E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CD8ED7B-F7D6-C648-826E-E54FA27D07A1}" type="slidenum">
              <a:rPr lang="en-US" altLang="en-US"/>
              <a:pPr>
                <a:spcBef>
                  <a:spcPct val="0"/>
                </a:spcBef>
              </a:pPr>
              <a:t>12</a:t>
            </a:fld>
            <a:endParaRPr lang="en-US" altLang="en-US"/>
          </a:p>
        </p:txBody>
      </p:sp>
      <p:sp>
        <p:nvSpPr>
          <p:cNvPr id="39938" name="Rectangle 2">
            <a:extLst>
              <a:ext uri="{FF2B5EF4-FFF2-40B4-BE49-F238E27FC236}">
                <a16:creationId xmlns:a16="http://schemas.microsoft.com/office/drawing/2014/main" id="{04020FBD-5802-D144-8CAC-30E6A79DE991}"/>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61955B5A-2A28-B041-993C-9AB73FE954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78551864-5CFB-9C49-8AB9-9CF78F3E2F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B059CD9-E4C4-9348-A489-B03767A758EA}" type="slidenum">
              <a:rPr lang="en-US" altLang="en-US"/>
              <a:pPr>
                <a:spcBef>
                  <a:spcPct val="0"/>
                </a:spcBef>
              </a:pPr>
              <a:t>13</a:t>
            </a:fld>
            <a:endParaRPr lang="en-US" altLang="en-US"/>
          </a:p>
        </p:txBody>
      </p:sp>
      <p:sp>
        <p:nvSpPr>
          <p:cNvPr id="41986" name="Rectangle 2">
            <a:extLst>
              <a:ext uri="{FF2B5EF4-FFF2-40B4-BE49-F238E27FC236}">
                <a16:creationId xmlns:a16="http://schemas.microsoft.com/office/drawing/2014/main" id="{34DA36C3-3DFA-D649-A5B9-0E9F48D691AE}"/>
              </a:ext>
            </a:extLst>
          </p:cNvPr>
          <p:cNvSpPr>
            <a:spLocks noGrp="1" noRot="1" noChangeAspect="1" noChangeArrowheads="1" noTextEdit="1"/>
          </p:cNvSpPr>
          <p:nvPr>
            <p:ph type="sldImg"/>
          </p:nvPr>
        </p:nvSpPr>
        <p:spPr>
          <a:xfrm>
            <a:off x="1158875" y="673100"/>
            <a:ext cx="4692650" cy="3519488"/>
          </a:xfrm>
          <a:ln/>
        </p:spPr>
      </p:sp>
      <p:sp>
        <p:nvSpPr>
          <p:cNvPr id="41987" name="Rectangle 3">
            <a:extLst>
              <a:ext uri="{FF2B5EF4-FFF2-40B4-BE49-F238E27FC236}">
                <a16:creationId xmlns:a16="http://schemas.microsoft.com/office/drawing/2014/main" id="{16330C59-3AAD-5349-A20F-0F895FA39D2F}"/>
              </a:ext>
            </a:extLst>
          </p:cNvPr>
          <p:cNvSpPr>
            <a:spLocks noGrp="1" noChangeArrowheads="1"/>
          </p:cNvSpPr>
          <p:nvPr>
            <p:ph type="body" idx="1"/>
          </p:nvPr>
        </p:nvSpPr>
        <p:spPr>
          <a:xfrm>
            <a:off x="925513" y="4418013"/>
            <a:ext cx="5159375" cy="411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2" tIns="45631" rIns="91262" bIns="45631"/>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C5FC7976-AD8F-6746-AC74-3778AE7D2E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FD28DBB-8293-BA48-BB60-2BE69E69A389}" type="slidenum">
              <a:rPr lang="en-US" altLang="en-US"/>
              <a:pPr>
                <a:spcBef>
                  <a:spcPct val="0"/>
                </a:spcBef>
              </a:pPr>
              <a:t>14</a:t>
            </a:fld>
            <a:endParaRPr lang="en-US" altLang="en-US"/>
          </a:p>
        </p:txBody>
      </p:sp>
      <p:sp>
        <p:nvSpPr>
          <p:cNvPr id="45058" name="Rectangle 2">
            <a:extLst>
              <a:ext uri="{FF2B5EF4-FFF2-40B4-BE49-F238E27FC236}">
                <a16:creationId xmlns:a16="http://schemas.microsoft.com/office/drawing/2014/main" id="{1FEE707A-C500-8C4D-BE6C-E47EAED490B9}"/>
              </a:ext>
            </a:extLst>
          </p:cNvPr>
          <p:cNvSpPr>
            <a:spLocks noGrp="1" noRot="1" noChangeAspect="1" noChangeArrowheads="1" noTextEdit="1"/>
          </p:cNvSpPr>
          <p:nvPr>
            <p:ph type="sldImg"/>
          </p:nvPr>
        </p:nvSpPr>
        <p:spPr>
          <a:xfrm>
            <a:off x="1158875" y="673100"/>
            <a:ext cx="4692650" cy="3519488"/>
          </a:xfrm>
          <a:ln/>
        </p:spPr>
      </p:sp>
      <p:sp>
        <p:nvSpPr>
          <p:cNvPr id="45059" name="Rectangle 3">
            <a:extLst>
              <a:ext uri="{FF2B5EF4-FFF2-40B4-BE49-F238E27FC236}">
                <a16:creationId xmlns:a16="http://schemas.microsoft.com/office/drawing/2014/main" id="{3FAE8D2E-DFC7-3F42-937C-0C3508EA0692}"/>
              </a:ext>
            </a:extLst>
          </p:cNvPr>
          <p:cNvSpPr>
            <a:spLocks noGrp="1" noChangeArrowheads="1"/>
          </p:cNvSpPr>
          <p:nvPr>
            <p:ph type="body" idx="1"/>
          </p:nvPr>
        </p:nvSpPr>
        <p:spPr>
          <a:xfrm>
            <a:off x="925513" y="4418013"/>
            <a:ext cx="5159375" cy="411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2" tIns="45631" rIns="91262" bIns="45631"/>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5035DDD1-1CDB-8D4E-9AB5-3D7BD7EED3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6060DF5-61E9-2143-9BE5-0347346A801A}" type="slidenum">
              <a:rPr lang="en-US" altLang="en-US"/>
              <a:pPr>
                <a:spcBef>
                  <a:spcPct val="0"/>
                </a:spcBef>
              </a:pPr>
              <a:t>15</a:t>
            </a:fld>
            <a:endParaRPr lang="en-US" altLang="en-US"/>
          </a:p>
        </p:txBody>
      </p:sp>
      <p:sp>
        <p:nvSpPr>
          <p:cNvPr id="47106" name="Rectangle 2">
            <a:extLst>
              <a:ext uri="{FF2B5EF4-FFF2-40B4-BE49-F238E27FC236}">
                <a16:creationId xmlns:a16="http://schemas.microsoft.com/office/drawing/2014/main" id="{6EBCA641-9C6D-F44D-977A-087986BBA367}"/>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FDEE8231-6C76-B345-8274-1856D144F1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6C1B9AB5-646D-DD49-A097-8B85BB5474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EF3722F-BEC2-F941-9990-AB7ED181C6C8}" type="slidenum">
              <a:rPr lang="en-US" altLang="en-US"/>
              <a:pPr>
                <a:spcBef>
                  <a:spcPct val="0"/>
                </a:spcBef>
              </a:pPr>
              <a:t>16</a:t>
            </a:fld>
            <a:endParaRPr lang="en-US" altLang="en-US"/>
          </a:p>
        </p:txBody>
      </p:sp>
      <p:sp>
        <p:nvSpPr>
          <p:cNvPr id="49154" name="Rectangle 2">
            <a:extLst>
              <a:ext uri="{FF2B5EF4-FFF2-40B4-BE49-F238E27FC236}">
                <a16:creationId xmlns:a16="http://schemas.microsoft.com/office/drawing/2014/main" id="{39CF2488-F276-8D42-95BD-3969B33B65F1}"/>
              </a:ext>
            </a:extLst>
          </p:cNvPr>
          <p:cNvSpPr>
            <a:spLocks noGrp="1" noRot="1" noChangeAspect="1" noChangeArrowheads="1" noTextEdit="1"/>
          </p:cNvSpPr>
          <p:nvPr>
            <p:ph type="sldImg"/>
          </p:nvPr>
        </p:nvSpPr>
        <p:spPr>
          <a:xfrm>
            <a:off x="1158875" y="673100"/>
            <a:ext cx="4692650" cy="3519488"/>
          </a:xfrm>
          <a:ln/>
        </p:spPr>
      </p:sp>
      <p:sp>
        <p:nvSpPr>
          <p:cNvPr id="49155" name="Rectangle 3">
            <a:extLst>
              <a:ext uri="{FF2B5EF4-FFF2-40B4-BE49-F238E27FC236}">
                <a16:creationId xmlns:a16="http://schemas.microsoft.com/office/drawing/2014/main" id="{760A9456-EB6E-2F47-8CCC-6B4B30466DBC}"/>
              </a:ext>
            </a:extLst>
          </p:cNvPr>
          <p:cNvSpPr>
            <a:spLocks noGrp="1" noChangeArrowheads="1"/>
          </p:cNvSpPr>
          <p:nvPr>
            <p:ph type="body" idx="1"/>
          </p:nvPr>
        </p:nvSpPr>
        <p:spPr>
          <a:xfrm>
            <a:off x="925513" y="4418013"/>
            <a:ext cx="5159375" cy="411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2" tIns="45631" rIns="91262" bIns="45631"/>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1B86C5BD-1749-B747-BEE2-C94081DC94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DE8CF8D-52F9-8348-8D10-AA73C415150C}" type="slidenum">
              <a:rPr lang="en-US" altLang="en-US"/>
              <a:pPr>
                <a:spcBef>
                  <a:spcPct val="0"/>
                </a:spcBef>
              </a:pPr>
              <a:t>17</a:t>
            </a:fld>
            <a:endParaRPr lang="en-US" altLang="en-US"/>
          </a:p>
        </p:txBody>
      </p:sp>
      <p:sp>
        <p:nvSpPr>
          <p:cNvPr id="51202" name="Rectangle 2">
            <a:extLst>
              <a:ext uri="{FF2B5EF4-FFF2-40B4-BE49-F238E27FC236}">
                <a16:creationId xmlns:a16="http://schemas.microsoft.com/office/drawing/2014/main" id="{BD9A6667-F234-D549-9FD3-A461284BCFA7}"/>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EF20D05A-9473-0045-8361-CCB6A9EB33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Times New Roman" pitchFamily="18" charset="0"/>
                <a:ea typeface="+mn-ea"/>
                <a:cs typeface="+mn-cs"/>
              </a:rPr>
              <a:t>The </a:t>
            </a:r>
            <a:r>
              <a:rPr lang="en-US" sz="1200" b="0" i="0" kern="1200" dirty="0" err="1">
                <a:solidFill>
                  <a:schemeClr val="tx1"/>
                </a:solidFill>
                <a:effectLst/>
                <a:latin typeface="Times New Roman" pitchFamily="18" charset="0"/>
                <a:ea typeface="+mn-ea"/>
                <a:cs typeface="+mn-cs"/>
              </a:rPr>
              <a:t>centre</a:t>
            </a:r>
            <a:r>
              <a:rPr lang="en-US" sz="1200" b="0" i="0" kern="1200" dirty="0">
                <a:solidFill>
                  <a:schemeClr val="tx1"/>
                </a:solidFill>
                <a:effectLst/>
                <a:latin typeface="Times New Roman" pitchFamily="18" charset="0"/>
                <a:ea typeface="+mn-ea"/>
                <a:cs typeface="+mn-cs"/>
              </a:rPr>
              <a:t> of distribution A is the lowest of the three distributions (median is 0.11). The distribution is positively skewed, because the whisker and half-box are longer on the right side of the median than on the left side.</a:t>
            </a:r>
          </a:p>
          <a:p>
            <a:pPr marL="171450" indent="-171450">
              <a:buFont typeface="Arial" panose="020B0604020202020204" pitchFamily="34" charset="0"/>
              <a:buChar char="•"/>
            </a:pPr>
            <a:r>
              <a:rPr lang="en-US" sz="1200" b="0" i="0" kern="1200" dirty="0">
                <a:solidFill>
                  <a:schemeClr val="tx1"/>
                </a:solidFill>
                <a:effectLst/>
                <a:latin typeface="Times New Roman" pitchFamily="18" charset="0"/>
                <a:ea typeface="+mn-ea"/>
                <a:cs typeface="+mn-cs"/>
              </a:rPr>
              <a:t>Distribution B is approximately symmetric, because both half-boxes are almost the same length (0.11 on the left side and 0.10 on the right side). It’s the most concentrated distribution because the interquartile range is 0.21, compared to 0.30 for distribution A and 0.26 for distribution C.</a:t>
            </a:r>
          </a:p>
          <a:p>
            <a:pPr marL="171450" indent="-171450">
              <a:buFont typeface="Arial" panose="020B0604020202020204" pitchFamily="34" charset="0"/>
              <a:buChar char="•"/>
            </a:pPr>
            <a:r>
              <a:rPr lang="en-US" sz="1200" b="0" i="0" kern="1200" dirty="0">
                <a:solidFill>
                  <a:schemeClr val="tx1"/>
                </a:solidFill>
                <a:effectLst/>
                <a:latin typeface="Times New Roman" pitchFamily="18" charset="0"/>
                <a:ea typeface="+mn-ea"/>
                <a:cs typeface="+mn-cs"/>
              </a:rPr>
              <a:t>The </a:t>
            </a:r>
            <a:r>
              <a:rPr lang="en-US" sz="1200" b="0" i="0" kern="1200" dirty="0" err="1">
                <a:solidFill>
                  <a:schemeClr val="tx1"/>
                </a:solidFill>
                <a:effectLst/>
                <a:latin typeface="Times New Roman" pitchFamily="18" charset="0"/>
                <a:ea typeface="+mn-ea"/>
                <a:cs typeface="+mn-cs"/>
              </a:rPr>
              <a:t>centre</a:t>
            </a:r>
            <a:r>
              <a:rPr lang="en-US" sz="1200" b="0" i="0" kern="1200" dirty="0">
                <a:solidFill>
                  <a:schemeClr val="tx1"/>
                </a:solidFill>
                <a:effectLst/>
                <a:latin typeface="Times New Roman" pitchFamily="18" charset="0"/>
                <a:ea typeface="+mn-ea"/>
                <a:cs typeface="+mn-cs"/>
              </a:rPr>
              <a:t> of distribution C is the highest of the three distributions (median is 0.88). The distribution C is negatively skewed because the whisker and half-box are longer on the left side of the median than on the right side.</a:t>
            </a:r>
          </a:p>
          <a:p>
            <a:endParaRPr lang="en-US" dirty="0"/>
          </a:p>
        </p:txBody>
      </p:sp>
      <p:sp>
        <p:nvSpPr>
          <p:cNvPr id="4" name="Slide Number Placeholder 3"/>
          <p:cNvSpPr>
            <a:spLocks noGrp="1"/>
          </p:cNvSpPr>
          <p:nvPr>
            <p:ph type="sldNum" sz="quarter" idx="5"/>
          </p:nvPr>
        </p:nvSpPr>
        <p:spPr/>
        <p:txBody>
          <a:bodyPr/>
          <a:lstStyle/>
          <a:p>
            <a:fld id="{A65DFF28-1333-384F-81B2-456B1CFB4070}" type="slidenum">
              <a:rPr lang="en-US" altLang="en-US" smtClean="0"/>
              <a:pPr/>
              <a:t>18</a:t>
            </a:fld>
            <a:endParaRPr lang="en-US" altLang="en-US"/>
          </a:p>
        </p:txBody>
      </p:sp>
    </p:spTree>
    <p:extLst>
      <p:ext uri="{BB962C8B-B14F-4D97-AF65-F5344CB8AC3E}">
        <p14:creationId xmlns:p14="http://schemas.microsoft.com/office/powerpoint/2010/main" val="306908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8B255E32-10CF-264C-A43C-6575C4C96E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687AF0C-5703-8D4E-9885-43C7858A58D8}" type="slidenum">
              <a:rPr lang="en-US" altLang="en-US"/>
              <a:pPr>
                <a:spcBef>
                  <a:spcPct val="0"/>
                </a:spcBef>
              </a:pPr>
              <a:t>19</a:t>
            </a:fld>
            <a:endParaRPr lang="en-US" altLang="en-US"/>
          </a:p>
        </p:txBody>
      </p:sp>
      <p:sp>
        <p:nvSpPr>
          <p:cNvPr id="53250" name="Rectangle 2">
            <a:extLst>
              <a:ext uri="{FF2B5EF4-FFF2-40B4-BE49-F238E27FC236}">
                <a16:creationId xmlns:a16="http://schemas.microsoft.com/office/drawing/2014/main" id="{AACE2EB6-212C-E141-9837-B188DCF2A9EA}"/>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3F453C0D-5910-3243-9CF2-BF99F244C4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2558A3D6-54B3-0947-8FFA-CF789707A8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B4D43B8-FE18-9746-A649-CAD6655FB184}" type="slidenum">
              <a:rPr lang="en-US" altLang="en-US"/>
              <a:pPr>
                <a:spcBef>
                  <a:spcPct val="0"/>
                </a:spcBef>
              </a:pPr>
              <a:t>20</a:t>
            </a:fld>
            <a:endParaRPr lang="en-US" altLang="en-US"/>
          </a:p>
        </p:txBody>
      </p:sp>
      <p:sp>
        <p:nvSpPr>
          <p:cNvPr id="55298" name="Rectangle 2">
            <a:extLst>
              <a:ext uri="{FF2B5EF4-FFF2-40B4-BE49-F238E27FC236}">
                <a16:creationId xmlns:a16="http://schemas.microsoft.com/office/drawing/2014/main" id="{96CC4CEF-A632-5342-B100-2F90BCECC95B}"/>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6FB17FA9-0BB7-5140-8D98-E0A07ABF8A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5DFF28-1333-384F-81B2-456B1CFB4070}" type="slidenum">
              <a:rPr lang="en-US" altLang="en-US" smtClean="0"/>
              <a:pPr/>
              <a:t>21</a:t>
            </a:fld>
            <a:endParaRPr lang="en-US" altLang="en-US"/>
          </a:p>
        </p:txBody>
      </p:sp>
    </p:spTree>
    <p:extLst>
      <p:ext uri="{BB962C8B-B14F-4D97-AF65-F5344CB8AC3E}">
        <p14:creationId xmlns:p14="http://schemas.microsoft.com/office/powerpoint/2010/main" val="2957088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39C263D6-C443-F049-9AAE-87E38D3E05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A5F0C60-1D9F-744D-AEA7-421D3F08981A}" type="slidenum">
              <a:rPr lang="en-US" altLang="en-US"/>
              <a:pPr>
                <a:spcBef>
                  <a:spcPct val="0"/>
                </a:spcBef>
              </a:pPr>
              <a:t>3</a:t>
            </a:fld>
            <a:endParaRPr lang="en-US" altLang="en-US"/>
          </a:p>
        </p:txBody>
      </p:sp>
      <p:sp>
        <p:nvSpPr>
          <p:cNvPr id="23554" name="Rectangle 2">
            <a:extLst>
              <a:ext uri="{FF2B5EF4-FFF2-40B4-BE49-F238E27FC236}">
                <a16:creationId xmlns:a16="http://schemas.microsoft.com/office/drawing/2014/main" id="{EA4477F5-58F6-1A44-897F-D766574BEEB7}"/>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7350EAD6-10CE-6243-B384-F973644E6A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A680B2F8-CE81-3D46-B64E-FFD8C43B8A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C53CB49-98AA-F24F-8D9B-20D1CB216639}" type="slidenum">
              <a:rPr lang="en-US" altLang="en-US"/>
              <a:pPr>
                <a:spcBef>
                  <a:spcPct val="0"/>
                </a:spcBef>
              </a:pPr>
              <a:t>22</a:t>
            </a:fld>
            <a:endParaRPr lang="en-US" altLang="en-US"/>
          </a:p>
        </p:txBody>
      </p:sp>
      <p:sp>
        <p:nvSpPr>
          <p:cNvPr id="57346" name="Rectangle 2">
            <a:extLst>
              <a:ext uri="{FF2B5EF4-FFF2-40B4-BE49-F238E27FC236}">
                <a16:creationId xmlns:a16="http://schemas.microsoft.com/office/drawing/2014/main" id="{2248EEB8-C36D-E447-9DC9-72CA59187319}"/>
              </a:ext>
            </a:extLst>
          </p:cNvPr>
          <p:cNvSpPr>
            <a:spLocks noGrp="1" noRot="1" noChangeAspect="1" noChangeArrowheads="1" noTextEdit="1"/>
          </p:cNvSpPr>
          <p:nvPr>
            <p:ph type="sldImg"/>
          </p:nvPr>
        </p:nvSpPr>
        <p:spPr>
          <a:xfrm>
            <a:off x="1158875" y="673100"/>
            <a:ext cx="4692650" cy="3519488"/>
          </a:xfrm>
          <a:ln/>
        </p:spPr>
      </p:sp>
      <p:sp>
        <p:nvSpPr>
          <p:cNvPr id="57347" name="Rectangle 3">
            <a:extLst>
              <a:ext uri="{FF2B5EF4-FFF2-40B4-BE49-F238E27FC236}">
                <a16:creationId xmlns:a16="http://schemas.microsoft.com/office/drawing/2014/main" id="{3018B48B-E4B0-2E4F-A74F-C5E7ED883C6A}"/>
              </a:ext>
            </a:extLst>
          </p:cNvPr>
          <p:cNvSpPr>
            <a:spLocks noGrp="1" noChangeArrowheads="1"/>
          </p:cNvSpPr>
          <p:nvPr>
            <p:ph type="body" idx="1"/>
          </p:nvPr>
        </p:nvSpPr>
        <p:spPr>
          <a:xfrm>
            <a:off x="925513" y="4418013"/>
            <a:ext cx="5159375" cy="411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2" tIns="45631" rIns="91262" bIns="45631"/>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7F7C24FE-1C6D-524B-BA88-6046CFB0D7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DA1FFB4-0347-AB47-8643-3ED047827FDF}" type="slidenum">
              <a:rPr lang="en-US" altLang="en-US"/>
              <a:pPr>
                <a:spcBef>
                  <a:spcPct val="0"/>
                </a:spcBef>
              </a:pPr>
              <a:t>23</a:t>
            </a:fld>
            <a:endParaRPr lang="en-US" altLang="en-US"/>
          </a:p>
        </p:txBody>
      </p:sp>
      <p:sp>
        <p:nvSpPr>
          <p:cNvPr id="59394" name="Rectangle 2">
            <a:extLst>
              <a:ext uri="{FF2B5EF4-FFF2-40B4-BE49-F238E27FC236}">
                <a16:creationId xmlns:a16="http://schemas.microsoft.com/office/drawing/2014/main" id="{D3CFEB22-709B-2C42-97BA-29E4917C3C69}"/>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294C3E33-EDA6-FF42-8461-DFEE3E2CD0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91B30F32-FC3B-6E45-9B4A-731DF8461F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B4803E3-97F8-B647-AE5C-25F34A0370A0}" type="slidenum">
              <a:rPr lang="en-US" altLang="en-US"/>
              <a:pPr>
                <a:spcBef>
                  <a:spcPct val="0"/>
                </a:spcBef>
              </a:pPr>
              <a:t>25</a:t>
            </a:fld>
            <a:endParaRPr lang="en-US" altLang="en-US"/>
          </a:p>
        </p:txBody>
      </p:sp>
      <p:sp>
        <p:nvSpPr>
          <p:cNvPr id="61442" name="Rectangle 2">
            <a:extLst>
              <a:ext uri="{FF2B5EF4-FFF2-40B4-BE49-F238E27FC236}">
                <a16:creationId xmlns:a16="http://schemas.microsoft.com/office/drawing/2014/main" id="{D4F05880-01EA-4A4B-B43A-FC14064257FB}"/>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ABDFD1F7-C6E0-EE49-954D-730CBE6C16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530EF5AC-F0A6-6345-A30D-06AFF26D33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30B3D0-A3A7-F846-B3E6-CAA42B8CFF0A}" type="slidenum">
              <a:rPr lang="en-US" altLang="en-US"/>
              <a:pPr>
                <a:spcBef>
                  <a:spcPct val="0"/>
                </a:spcBef>
              </a:pPr>
              <a:t>26</a:t>
            </a:fld>
            <a:endParaRPr lang="en-US" altLang="en-US"/>
          </a:p>
        </p:txBody>
      </p:sp>
      <p:sp>
        <p:nvSpPr>
          <p:cNvPr id="63490" name="Rectangle 2">
            <a:extLst>
              <a:ext uri="{FF2B5EF4-FFF2-40B4-BE49-F238E27FC236}">
                <a16:creationId xmlns:a16="http://schemas.microsoft.com/office/drawing/2014/main" id="{B6C4398D-7BA5-534E-882F-5F0F43802B06}"/>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CC2E586C-9378-244F-9EE9-CA36803757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C650331A-883F-F04D-99D5-95A24B5D2C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C5FC0B8-6C47-0B4F-93A0-446826499053}" type="slidenum">
              <a:rPr lang="en-US" altLang="en-US"/>
              <a:pPr>
                <a:spcBef>
                  <a:spcPct val="0"/>
                </a:spcBef>
              </a:pPr>
              <a:t>27</a:t>
            </a:fld>
            <a:endParaRPr lang="en-US" altLang="en-US"/>
          </a:p>
        </p:txBody>
      </p:sp>
      <p:sp>
        <p:nvSpPr>
          <p:cNvPr id="65538" name="Rectangle 2">
            <a:extLst>
              <a:ext uri="{FF2B5EF4-FFF2-40B4-BE49-F238E27FC236}">
                <a16:creationId xmlns:a16="http://schemas.microsoft.com/office/drawing/2014/main" id="{4646088F-1031-6B48-82B6-576F2BDECD37}"/>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A893D841-B3CF-014B-9C9E-7714C5677D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Note: We need to </a:t>
            </a:r>
            <a:r>
              <a:rPr lang="en-US" altLang="en-US" b="1"/>
              <a:t>label</a:t>
            </a:r>
            <a:r>
              <a:rPr lang="en-US" altLang="en-US"/>
              <a:t> the dark plotted points as </a:t>
            </a:r>
            <a:r>
              <a:rPr lang="en-US" altLang="en-US" b="1"/>
              <a:t>Q1, Median, Q3</a:t>
            </a:r>
            <a:r>
              <a:rPr lang="en-US" altLang="en-US"/>
              <a:t> – that would help in understanding this graph.</a:t>
            </a:r>
          </a:p>
          <a:p>
            <a:r>
              <a:rPr lang="en-US" altLang="en-US"/>
              <a:t>Tell audience: There is a shift in distribution of branch 1 WRT branch 2 in that the unit prices of items sold at branch 1 tend to be lower than those at branch 2.</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21803C92-8ED2-A440-B773-0069636774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B7C7B1D-C2D2-0840-A687-BFE0F1A61B0E}" type="slidenum">
              <a:rPr lang="en-US" altLang="en-US"/>
              <a:pPr>
                <a:spcBef>
                  <a:spcPct val="0"/>
                </a:spcBef>
              </a:pPr>
              <a:t>28</a:t>
            </a:fld>
            <a:endParaRPr lang="en-US" altLang="en-US"/>
          </a:p>
        </p:txBody>
      </p:sp>
      <p:sp>
        <p:nvSpPr>
          <p:cNvPr id="67586" name="Rectangle 2">
            <a:extLst>
              <a:ext uri="{FF2B5EF4-FFF2-40B4-BE49-F238E27FC236}">
                <a16:creationId xmlns:a16="http://schemas.microsoft.com/office/drawing/2014/main" id="{FE0DA0EF-DB47-B444-A69F-1CA7A13CB856}"/>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53C05626-4E07-E34A-8316-1235FFC97C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F74955F0-3543-D44E-BEC3-AED6BB3332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2602081-790D-4A46-B532-09D4D19A8B37}" type="slidenum">
              <a:rPr lang="en-US" altLang="en-US"/>
              <a:pPr>
                <a:spcBef>
                  <a:spcPct val="0"/>
                </a:spcBef>
              </a:pPr>
              <a:t>29</a:t>
            </a:fld>
            <a:endParaRPr lang="en-US" altLang="en-US"/>
          </a:p>
        </p:txBody>
      </p:sp>
      <p:sp>
        <p:nvSpPr>
          <p:cNvPr id="69634" name="Rectangle 2">
            <a:extLst>
              <a:ext uri="{FF2B5EF4-FFF2-40B4-BE49-F238E27FC236}">
                <a16:creationId xmlns:a16="http://schemas.microsoft.com/office/drawing/2014/main" id="{CADBAF41-96DE-A642-9590-1D8E5FCE74DF}"/>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44A7F2BF-0860-4C4F-858A-1217C5FD8A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6D2BF184-54DC-8448-BAA7-EECDFFAD20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0248335-7660-D449-9C34-3C11E3A73D67}" type="slidenum">
              <a:rPr lang="en-US" altLang="en-US"/>
              <a:pPr>
                <a:spcBef>
                  <a:spcPct val="0"/>
                </a:spcBef>
              </a:pPr>
              <a:t>30</a:t>
            </a:fld>
            <a:endParaRPr lang="en-US" altLang="en-US"/>
          </a:p>
        </p:txBody>
      </p:sp>
      <p:sp>
        <p:nvSpPr>
          <p:cNvPr id="71682" name="Rectangle 2">
            <a:extLst>
              <a:ext uri="{FF2B5EF4-FFF2-40B4-BE49-F238E27FC236}">
                <a16:creationId xmlns:a16="http://schemas.microsoft.com/office/drawing/2014/main" id="{5337986A-F8AC-054E-BA55-7CEFD619B691}"/>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7A67C7EB-6A60-224F-BACB-59C8517B0A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C3259861-B3C1-D84A-99AB-AD7A103AC4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A766F58-D695-664E-BE0D-49CAA4C66D86}" type="slidenum">
              <a:rPr lang="en-US" altLang="en-US"/>
              <a:pPr>
                <a:spcBef>
                  <a:spcPct val="0"/>
                </a:spcBef>
              </a:pPr>
              <a:t>31</a:t>
            </a:fld>
            <a:endParaRPr lang="en-US" altLang="en-US"/>
          </a:p>
        </p:txBody>
      </p:sp>
      <p:sp>
        <p:nvSpPr>
          <p:cNvPr id="73730" name="Rectangle 2">
            <a:extLst>
              <a:ext uri="{FF2B5EF4-FFF2-40B4-BE49-F238E27FC236}">
                <a16:creationId xmlns:a16="http://schemas.microsoft.com/office/drawing/2014/main" id="{E40CA8C8-BBC0-7247-9508-F5AF0EFD0086}"/>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92DFC9A5-10D0-A944-8ECE-25CCF5F27D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8EEC1998-75ED-3244-B68E-CE69A4F306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0F4524D-4AD9-EA44-9BB1-4E587B15DBA9}" type="slidenum">
              <a:rPr lang="en-US" altLang="en-US"/>
              <a:pPr>
                <a:spcBef>
                  <a:spcPct val="0"/>
                </a:spcBef>
              </a:pPr>
              <a:t>32</a:t>
            </a:fld>
            <a:endParaRPr lang="en-US" altLang="en-US"/>
          </a:p>
        </p:txBody>
      </p:sp>
      <p:sp>
        <p:nvSpPr>
          <p:cNvPr id="75778" name="Rectangle 2">
            <a:extLst>
              <a:ext uri="{FF2B5EF4-FFF2-40B4-BE49-F238E27FC236}">
                <a16:creationId xmlns:a16="http://schemas.microsoft.com/office/drawing/2014/main" id="{2B2F2C1F-7CC1-8545-AC8D-9FBB5A617D83}"/>
              </a:ext>
            </a:extLst>
          </p:cNvPr>
          <p:cNvSpPr>
            <a:spLocks noGrp="1" noRot="1" noChangeAspect="1" noChangeArrowheads="1" noTextEdit="1"/>
          </p:cNvSpPr>
          <p:nvPr>
            <p:ph type="sldImg"/>
          </p:nvPr>
        </p:nvSpPr>
        <p:spPr>
          <a:xfrm>
            <a:off x="1208088" y="700088"/>
            <a:ext cx="4598987" cy="3449637"/>
          </a:xfrm>
          <a:ln/>
        </p:spPr>
      </p:sp>
      <p:sp>
        <p:nvSpPr>
          <p:cNvPr id="75779" name="Rectangle 3">
            <a:extLst>
              <a:ext uri="{FF2B5EF4-FFF2-40B4-BE49-F238E27FC236}">
                <a16:creationId xmlns:a16="http://schemas.microsoft.com/office/drawing/2014/main" id="{1A2B3282-D1C5-7C46-8AAB-90F8D8BFF665}"/>
              </a:ext>
            </a:extLst>
          </p:cNvPr>
          <p:cNvSpPr>
            <a:spLocks noGrp="1" noChangeArrowheads="1"/>
          </p:cNvSpPr>
          <p:nvPr>
            <p:ph type="body" idx="1"/>
          </p:nvPr>
        </p:nvSpPr>
        <p:spPr>
          <a:xfrm>
            <a:off x="933450" y="4387850"/>
            <a:ext cx="5141913" cy="4152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07363786-9CC2-D043-9FCE-732E66549E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18847BD-44E5-DE4A-9C5E-4244DA2BFF39}" type="slidenum">
              <a:rPr lang="en-US" altLang="en-US"/>
              <a:pPr>
                <a:spcBef>
                  <a:spcPct val="0"/>
                </a:spcBef>
              </a:pPr>
              <a:t>4</a:t>
            </a:fld>
            <a:endParaRPr lang="en-US" altLang="en-US"/>
          </a:p>
        </p:txBody>
      </p:sp>
      <p:sp>
        <p:nvSpPr>
          <p:cNvPr id="25602" name="Rectangle 2">
            <a:extLst>
              <a:ext uri="{FF2B5EF4-FFF2-40B4-BE49-F238E27FC236}">
                <a16:creationId xmlns:a16="http://schemas.microsoft.com/office/drawing/2014/main" id="{0E107481-A987-074E-A6F7-E61D028A3F84}"/>
              </a:ext>
            </a:extLst>
          </p:cNvPr>
          <p:cNvSpPr>
            <a:spLocks noGrp="1" noRot="1" noChangeAspect="1" noChangeArrowheads="1" noTextEdit="1"/>
          </p:cNvSpPr>
          <p:nvPr>
            <p:ph type="sldImg"/>
          </p:nvPr>
        </p:nvSpPr>
        <p:spPr>
          <a:xfrm>
            <a:off x="1198563" y="693738"/>
            <a:ext cx="4616450" cy="3462337"/>
          </a:xfrm>
          <a:ln/>
        </p:spPr>
      </p:sp>
      <p:sp>
        <p:nvSpPr>
          <p:cNvPr id="25603" name="Rectangle 3">
            <a:extLst>
              <a:ext uri="{FF2B5EF4-FFF2-40B4-BE49-F238E27FC236}">
                <a16:creationId xmlns:a16="http://schemas.microsoft.com/office/drawing/2014/main" id="{9D64F877-EB42-B746-B711-938A49656F7C}"/>
              </a:ext>
            </a:extLst>
          </p:cNvPr>
          <p:cNvSpPr>
            <a:spLocks noGrp="1" noChangeArrowheads="1"/>
          </p:cNvSpPr>
          <p:nvPr>
            <p:ph type="body" idx="1"/>
          </p:nvPr>
        </p:nvSpPr>
        <p:spPr>
          <a:xfrm>
            <a:off x="935038" y="4386263"/>
            <a:ext cx="514032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F8DEC9EF-7AD1-5F45-B0BC-F675A433C2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8B88C39-9AF5-4D45-8788-CDF51FF10369}" type="slidenum">
              <a:rPr lang="en-US" altLang="en-US"/>
              <a:pPr>
                <a:spcBef>
                  <a:spcPct val="0"/>
                </a:spcBef>
              </a:pPr>
              <a:t>33</a:t>
            </a:fld>
            <a:endParaRPr lang="en-US" altLang="en-US"/>
          </a:p>
        </p:txBody>
      </p:sp>
      <p:sp>
        <p:nvSpPr>
          <p:cNvPr id="77826" name="Rectangle 2">
            <a:extLst>
              <a:ext uri="{FF2B5EF4-FFF2-40B4-BE49-F238E27FC236}">
                <a16:creationId xmlns:a16="http://schemas.microsoft.com/office/drawing/2014/main" id="{701DBC5C-D349-8C4A-A431-1EEA3F3CAA92}"/>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45712479-E273-ED45-A4A6-D287B96AAF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2B4538F1-6843-D44F-A5CC-66E426F0CC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BC2A037-5AFC-ED47-B6F0-806A20291030}" type="slidenum">
              <a:rPr lang="en-US" altLang="en-US"/>
              <a:pPr>
                <a:spcBef>
                  <a:spcPct val="0"/>
                </a:spcBef>
              </a:pPr>
              <a:t>34</a:t>
            </a:fld>
            <a:endParaRPr lang="en-US" altLang="en-US"/>
          </a:p>
        </p:txBody>
      </p:sp>
      <p:sp>
        <p:nvSpPr>
          <p:cNvPr id="79874" name="Rectangle 2">
            <a:extLst>
              <a:ext uri="{FF2B5EF4-FFF2-40B4-BE49-F238E27FC236}">
                <a16:creationId xmlns:a16="http://schemas.microsoft.com/office/drawing/2014/main" id="{A6340224-DAE1-5F4E-ADE9-49A4B37E81BA}"/>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F076C601-07D3-544B-8722-071819ED9C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a:extLst>
              <a:ext uri="{FF2B5EF4-FFF2-40B4-BE49-F238E27FC236}">
                <a16:creationId xmlns:a16="http://schemas.microsoft.com/office/drawing/2014/main" id="{ACC86B05-76A9-194D-BC03-A0536D64DE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D76D971-9294-494E-B3A2-F8C806F2D70D}" type="slidenum">
              <a:rPr lang="en-US" altLang="en-US"/>
              <a:pPr>
                <a:spcBef>
                  <a:spcPct val="0"/>
                </a:spcBef>
              </a:pPr>
              <a:t>36</a:t>
            </a:fld>
            <a:endParaRPr lang="en-US" altLang="en-US"/>
          </a:p>
        </p:txBody>
      </p:sp>
      <p:sp>
        <p:nvSpPr>
          <p:cNvPr id="82946" name="Rectangle 2">
            <a:extLst>
              <a:ext uri="{FF2B5EF4-FFF2-40B4-BE49-F238E27FC236}">
                <a16:creationId xmlns:a16="http://schemas.microsoft.com/office/drawing/2014/main" id="{B4EFCD6F-F2FA-0249-AC1E-BD75AC9FF89F}"/>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DA1A6F8D-3E24-2244-8E8D-A4DA91109C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a:extLst>
              <a:ext uri="{FF2B5EF4-FFF2-40B4-BE49-F238E27FC236}">
                <a16:creationId xmlns:a16="http://schemas.microsoft.com/office/drawing/2014/main" id="{3D48004F-417E-3141-B38C-5CB47562C3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79C41DF-1D67-354A-A4F9-C3E24D23DDA4}" type="slidenum">
              <a:rPr lang="en-US" altLang="en-US"/>
              <a:pPr>
                <a:spcBef>
                  <a:spcPct val="0"/>
                </a:spcBef>
              </a:pPr>
              <a:t>38</a:t>
            </a:fld>
            <a:endParaRPr lang="en-US" altLang="en-US"/>
          </a:p>
        </p:txBody>
      </p:sp>
      <p:sp>
        <p:nvSpPr>
          <p:cNvPr id="84994" name="Rectangle 2">
            <a:extLst>
              <a:ext uri="{FF2B5EF4-FFF2-40B4-BE49-F238E27FC236}">
                <a16:creationId xmlns:a16="http://schemas.microsoft.com/office/drawing/2014/main" id="{780A3B69-0DD2-BD40-8669-AC445E97ED0A}"/>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F31A703F-E2CD-CA44-86BA-3F5FEC9A55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27427017-BE38-784F-BD27-2C19561721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476EE62-40DE-974C-B904-9A80BEAD40E5}" type="slidenum">
              <a:rPr lang="en-US" altLang="en-US"/>
              <a:pPr>
                <a:spcBef>
                  <a:spcPct val="0"/>
                </a:spcBef>
              </a:pPr>
              <a:t>40</a:t>
            </a:fld>
            <a:endParaRPr lang="en-US" altLang="en-US"/>
          </a:p>
        </p:txBody>
      </p:sp>
      <p:sp>
        <p:nvSpPr>
          <p:cNvPr id="88066" name="Rectangle 2">
            <a:extLst>
              <a:ext uri="{FF2B5EF4-FFF2-40B4-BE49-F238E27FC236}">
                <a16:creationId xmlns:a16="http://schemas.microsoft.com/office/drawing/2014/main" id="{2FDBB073-8771-4B42-8685-64A1B026B597}"/>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6EC090E5-4FB6-DE4C-952B-91A703709A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a:extLst>
              <a:ext uri="{FF2B5EF4-FFF2-40B4-BE49-F238E27FC236}">
                <a16:creationId xmlns:a16="http://schemas.microsoft.com/office/drawing/2014/main" id="{FCBB90A5-7CE1-F74E-9E05-4790854139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E458A56-5521-6C48-BB0E-F660D80CC097}" type="slidenum">
              <a:rPr lang="en-US" altLang="en-US"/>
              <a:pPr>
                <a:spcBef>
                  <a:spcPct val="0"/>
                </a:spcBef>
              </a:pPr>
              <a:t>42</a:t>
            </a:fld>
            <a:endParaRPr lang="en-US" altLang="en-US"/>
          </a:p>
        </p:txBody>
      </p:sp>
      <p:sp>
        <p:nvSpPr>
          <p:cNvPr id="90114" name="Rectangle 2">
            <a:extLst>
              <a:ext uri="{FF2B5EF4-FFF2-40B4-BE49-F238E27FC236}">
                <a16:creationId xmlns:a16="http://schemas.microsoft.com/office/drawing/2014/main" id="{33D8AD1B-213A-7542-AE8A-6563488BB8FC}"/>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313C7E9A-6090-0946-867D-D8FF2D6922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a:extLst>
              <a:ext uri="{FF2B5EF4-FFF2-40B4-BE49-F238E27FC236}">
                <a16:creationId xmlns:a16="http://schemas.microsoft.com/office/drawing/2014/main" id="{00A58FA5-6373-B247-8D34-1011D45DB2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CB7DDC5-49DA-0449-97FB-CACCDBDE6D53}" type="slidenum">
              <a:rPr lang="en-US" altLang="en-US"/>
              <a:pPr>
                <a:spcBef>
                  <a:spcPct val="0"/>
                </a:spcBef>
              </a:pPr>
              <a:t>43</a:t>
            </a:fld>
            <a:endParaRPr lang="en-US" altLang="en-US"/>
          </a:p>
        </p:txBody>
      </p:sp>
      <p:sp>
        <p:nvSpPr>
          <p:cNvPr id="92162" name="Rectangle 2">
            <a:extLst>
              <a:ext uri="{FF2B5EF4-FFF2-40B4-BE49-F238E27FC236}">
                <a16:creationId xmlns:a16="http://schemas.microsoft.com/office/drawing/2014/main" id="{E5F5C69B-CA00-544E-A48D-FC73178EA9BA}"/>
              </a:ext>
            </a:extLst>
          </p:cNvPr>
          <p:cNvSpPr>
            <a:spLocks noGrp="1" noRot="1" noChangeAspect="1" noChangeArrowheads="1" noTextEdit="1"/>
          </p:cNvSpPr>
          <p:nvPr>
            <p:ph type="sldImg"/>
          </p:nvPr>
        </p:nvSpPr>
        <p:spPr>
          <a:xfrm>
            <a:off x="1208088" y="700088"/>
            <a:ext cx="4598987" cy="3449637"/>
          </a:xfrm>
          <a:ln/>
        </p:spPr>
      </p:sp>
      <p:sp>
        <p:nvSpPr>
          <p:cNvPr id="92163" name="Rectangle 3">
            <a:extLst>
              <a:ext uri="{FF2B5EF4-FFF2-40B4-BE49-F238E27FC236}">
                <a16:creationId xmlns:a16="http://schemas.microsoft.com/office/drawing/2014/main" id="{566F0B92-AAA4-0D49-A4EA-57B257F23FA8}"/>
              </a:ext>
            </a:extLst>
          </p:cNvPr>
          <p:cNvSpPr>
            <a:spLocks noGrp="1" noChangeArrowheads="1"/>
          </p:cNvSpPr>
          <p:nvPr>
            <p:ph type="body" idx="1"/>
          </p:nvPr>
        </p:nvSpPr>
        <p:spPr>
          <a:xfrm>
            <a:off x="933450" y="4387850"/>
            <a:ext cx="5141913" cy="4152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a:extLst>
              <a:ext uri="{FF2B5EF4-FFF2-40B4-BE49-F238E27FC236}">
                <a16:creationId xmlns:a16="http://schemas.microsoft.com/office/drawing/2014/main" id="{D61DDA26-1880-9B4D-BE05-B386510AE4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9BDC0C2-7D80-5F42-8A28-050052051883}" type="slidenum">
              <a:rPr lang="en-US" altLang="en-US"/>
              <a:pPr>
                <a:spcBef>
                  <a:spcPct val="0"/>
                </a:spcBef>
              </a:pPr>
              <a:t>44</a:t>
            </a:fld>
            <a:endParaRPr lang="en-US" altLang="en-US"/>
          </a:p>
        </p:txBody>
      </p:sp>
      <p:sp>
        <p:nvSpPr>
          <p:cNvPr id="94210" name="Rectangle 2">
            <a:extLst>
              <a:ext uri="{FF2B5EF4-FFF2-40B4-BE49-F238E27FC236}">
                <a16:creationId xmlns:a16="http://schemas.microsoft.com/office/drawing/2014/main" id="{2E3EBA3F-16F5-2348-B2B8-A5A667ECC242}"/>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92A20A52-8E0E-9949-9826-C3AEA55025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a:extLst>
              <a:ext uri="{FF2B5EF4-FFF2-40B4-BE49-F238E27FC236}">
                <a16:creationId xmlns:a16="http://schemas.microsoft.com/office/drawing/2014/main" id="{FD5C3F95-CF4E-964C-9422-D654DA499E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1C47766-812A-0344-ACF7-A12FA574AC33}" type="slidenum">
              <a:rPr lang="en-US" altLang="en-US"/>
              <a:pPr>
                <a:spcBef>
                  <a:spcPct val="0"/>
                </a:spcBef>
              </a:pPr>
              <a:t>45</a:t>
            </a:fld>
            <a:endParaRPr lang="en-US" altLang="en-US"/>
          </a:p>
        </p:txBody>
      </p:sp>
      <p:sp>
        <p:nvSpPr>
          <p:cNvPr id="96258" name="Rectangle 2">
            <a:extLst>
              <a:ext uri="{FF2B5EF4-FFF2-40B4-BE49-F238E27FC236}">
                <a16:creationId xmlns:a16="http://schemas.microsoft.com/office/drawing/2014/main" id="{A4800702-035F-1746-8318-42C7FDCCC85E}"/>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0B0B9506-CA81-D84C-9297-7A99CA11ED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a:extLst>
              <a:ext uri="{FF2B5EF4-FFF2-40B4-BE49-F238E27FC236}">
                <a16:creationId xmlns:a16="http://schemas.microsoft.com/office/drawing/2014/main" id="{B092ABCE-D348-5D42-B5AE-E6F525564F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598673E-1A66-3246-AD69-E99D70161F22}" type="slidenum">
              <a:rPr lang="en-US" altLang="en-US"/>
              <a:pPr>
                <a:spcBef>
                  <a:spcPct val="0"/>
                </a:spcBef>
              </a:pPr>
              <a:t>46</a:t>
            </a:fld>
            <a:endParaRPr lang="en-US" altLang="en-US"/>
          </a:p>
        </p:txBody>
      </p:sp>
      <p:sp>
        <p:nvSpPr>
          <p:cNvPr id="98306" name="Rectangle 2">
            <a:extLst>
              <a:ext uri="{FF2B5EF4-FFF2-40B4-BE49-F238E27FC236}">
                <a16:creationId xmlns:a16="http://schemas.microsoft.com/office/drawing/2014/main" id="{B5040EF2-960E-214A-BFBF-3AB4E4E72B25}"/>
              </a:ext>
            </a:extLst>
          </p:cNvPr>
          <p:cNvSpPr>
            <a:spLocks noGrp="1" noRot="1" noChangeAspect="1" noChangeArrowheads="1" noTextEdit="1"/>
          </p:cNvSpPr>
          <p:nvPr>
            <p:ph type="sldImg"/>
          </p:nvPr>
        </p:nvSpPr>
        <p:spPr>
          <a:xfrm>
            <a:off x="1208088" y="700088"/>
            <a:ext cx="4598987" cy="3449637"/>
          </a:xfrm>
          <a:ln/>
        </p:spPr>
      </p:sp>
      <p:sp>
        <p:nvSpPr>
          <p:cNvPr id="98307" name="Rectangle 3">
            <a:extLst>
              <a:ext uri="{FF2B5EF4-FFF2-40B4-BE49-F238E27FC236}">
                <a16:creationId xmlns:a16="http://schemas.microsoft.com/office/drawing/2014/main" id="{96B67B1C-9FC7-9547-AA61-59C54F63F7D6}"/>
              </a:ext>
            </a:extLst>
          </p:cNvPr>
          <p:cNvSpPr>
            <a:spLocks noGrp="1" noChangeArrowheads="1"/>
          </p:cNvSpPr>
          <p:nvPr>
            <p:ph type="body" idx="1"/>
          </p:nvPr>
        </p:nvSpPr>
        <p:spPr>
          <a:xfrm>
            <a:off x="933450" y="4387850"/>
            <a:ext cx="5141913" cy="4152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C359D12C-80D0-E843-8502-21643738C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6234839-5608-6542-B351-58EA369943CD}" type="slidenum">
              <a:rPr lang="en-US" altLang="en-US"/>
              <a:pPr>
                <a:spcBef>
                  <a:spcPct val="0"/>
                </a:spcBef>
              </a:pPr>
              <a:t>5</a:t>
            </a:fld>
            <a:endParaRPr lang="en-US" altLang="en-US"/>
          </a:p>
        </p:txBody>
      </p:sp>
      <p:sp>
        <p:nvSpPr>
          <p:cNvPr id="27650" name="Rectangle 2">
            <a:extLst>
              <a:ext uri="{FF2B5EF4-FFF2-40B4-BE49-F238E27FC236}">
                <a16:creationId xmlns:a16="http://schemas.microsoft.com/office/drawing/2014/main" id="{3BEEDF97-04A7-B64E-BAC0-6D556C582EE7}"/>
              </a:ext>
            </a:extLst>
          </p:cNvPr>
          <p:cNvSpPr>
            <a:spLocks noGrp="1" noRot="1" noChangeAspect="1" noChangeArrowheads="1" noTextEdit="1"/>
          </p:cNvSpPr>
          <p:nvPr>
            <p:ph type="sldImg"/>
          </p:nvPr>
        </p:nvSpPr>
        <p:spPr>
          <a:xfrm>
            <a:off x="1198563" y="693738"/>
            <a:ext cx="4616450" cy="3462337"/>
          </a:xfrm>
          <a:ln/>
        </p:spPr>
      </p:sp>
      <p:sp>
        <p:nvSpPr>
          <p:cNvPr id="27651" name="Rectangle 3">
            <a:extLst>
              <a:ext uri="{FF2B5EF4-FFF2-40B4-BE49-F238E27FC236}">
                <a16:creationId xmlns:a16="http://schemas.microsoft.com/office/drawing/2014/main" id="{F6F22D42-7DA1-1147-8D15-D7DF09F0934E}"/>
              </a:ext>
            </a:extLst>
          </p:cNvPr>
          <p:cNvSpPr>
            <a:spLocks noGrp="1" noChangeArrowheads="1"/>
          </p:cNvSpPr>
          <p:nvPr>
            <p:ph type="body" idx="1"/>
          </p:nvPr>
        </p:nvSpPr>
        <p:spPr>
          <a:xfrm>
            <a:off x="935038" y="4386263"/>
            <a:ext cx="514032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a:extLst>
              <a:ext uri="{FF2B5EF4-FFF2-40B4-BE49-F238E27FC236}">
                <a16:creationId xmlns:a16="http://schemas.microsoft.com/office/drawing/2014/main" id="{42647D1C-8862-8B4E-A742-1A521CB08E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9804A70-467A-4442-9AFA-C20E5B8A8161}" type="slidenum">
              <a:rPr lang="en-US" altLang="en-US"/>
              <a:pPr>
                <a:spcBef>
                  <a:spcPct val="0"/>
                </a:spcBef>
              </a:pPr>
              <a:t>47</a:t>
            </a:fld>
            <a:endParaRPr lang="en-US" altLang="en-US"/>
          </a:p>
        </p:txBody>
      </p:sp>
      <p:sp>
        <p:nvSpPr>
          <p:cNvPr id="100354" name="Rectangle 2">
            <a:extLst>
              <a:ext uri="{FF2B5EF4-FFF2-40B4-BE49-F238E27FC236}">
                <a16:creationId xmlns:a16="http://schemas.microsoft.com/office/drawing/2014/main" id="{E762FE0B-6355-FF4B-A613-8EC264881FEB}"/>
              </a:ext>
            </a:extLst>
          </p:cNvPr>
          <p:cNvSpPr>
            <a:spLocks noGrp="1" noRot="1" noChangeAspect="1" noChangeArrowheads="1" noTextEdit="1"/>
          </p:cNvSpPr>
          <p:nvPr>
            <p:ph type="sldImg"/>
          </p:nvPr>
        </p:nvSpPr>
        <p:spPr>
          <a:ln/>
        </p:spPr>
      </p:sp>
      <p:sp>
        <p:nvSpPr>
          <p:cNvPr id="100355" name="Rectangle 3">
            <a:extLst>
              <a:ext uri="{FF2B5EF4-FFF2-40B4-BE49-F238E27FC236}">
                <a16:creationId xmlns:a16="http://schemas.microsoft.com/office/drawing/2014/main" id="{51D48D6C-511C-5D49-8CBC-B8470F6BE5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a:extLst>
              <a:ext uri="{FF2B5EF4-FFF2-40B4-BE49-F238E27FC236}">
                <a16:creationId xmlns:a16="http://schemas.microsoft.com/office/drawing/2014/main" id="{ACA84D74-615A-2C47-9A68-EA4588C5B0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80CFF93-CBDC-714B-B066-B94376C38213}" type="slidenum">
              <a:rPr lang="en-US" altLang="en-US"/>
              <a:pPr>
                <a:spcBef>
                  <a:spcPct val="0"/>
                </a:spcBef>
              </a:pPr>
              <a:t>48</a:t>
            </a:fld>
            <a:endParaRPr lang="en-US" altLang="en-US"/>
          </a:p>
        </p:txBody>
      </p:sp>
      <p:sp>
        <p:nvSpPr>
          <p:cNvPr id="102402" name="Rectangle 2">
            <a:extLst>
              <a:ext uri="{FF2B5EF4-FFF2-40B4-BE49-F238E27FC236}">
                <a16:creationId xmlns:a16="http://schemas.microsoft.com/office/drawing/2014/main" id="{3F38E68F-C65F-9648-8AA6-B6F591780984}"/>
              </a:ext>
            </a:extLst>
          </p:cNvPr>
          <p:cNvSpPr>
            <a:spLocks noGrp="1" noRot="1" noChangeAspect="1" noChangeArrowheads="1" noTextEdit="1"/>
          </p:cNvSpPr>
          <p:nvPr>
            <p:ph type="sldImg"/>
          </p:nvPr>
        </p:nvSpPr>
        <p:spPr>
          <a:ln/>
        </p:spPr>
      </p:sp>
      <p:sp>
        <p:nvSpPr>
          <p:cNvPr id="102403" name="Rectangle 3">
            <a:extLst>
              <a:ext uri="{FF2B5EF4-FFF2-40B4-BE49-F238E27FC236}">
                <a16:creationId xmlns:a16="http://schemas.microsoft.com/office/drawing/2014/main" id="{7304632B-AE40-9345-B4A2-4518F0883A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a:extLst>
              <a:ext uri="{FF2B5EF4-FFF2-40B4-BE49-F238E27FC236}">
                <a16:creationId xmlns:a16="http://schemas.microsoft.com/office/drawing/2014/main" id="{15A0824F-AE19-A446-814F-9EB608121F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49EF800-239D-F847-B803-D3D649380844}" type="slidenum">
              <a:rPr lang="en-US" altLang="en-US"/>
              <a:pPr>
                <a:spcBef>
                  <a:spcPct val="0"/>
                </a:spcBef>
              </a:pPr>
              <a:t>49</a:t>
            </a:fld>
            <a:endParaRPr lang="en-US" altLang="en-US"/>
          </a:p>
        </p:txBody>
      </p:sp>
      <p:sp>
        <p:nvSpPr>
          <p:cNvPr id="104450" name="Rectangle 2">
            <a:extLst>
              <a:ext uri="{FF2B5EF4-FFF2-40B4-BE49-F238E27FC236}">
                <a16:creationId xmlns:a16="http://schemas.microsoft.com/office/drawing/2014/main" id="{9B46F229-1943-BB41-BCD0-779DB950DBDA}"/>
              </a:ext>
            </a:extLst>
          </p:cNvPr>
          <p:cNvSpPr>
            <a:spLocks noGrp="1" noRot="1" noChangeAspect="1" noChangeArrowheads="1" noTextEdit="1"/>
          </p:cNvSpPr>
          <p:nvPr>
            <p:ph type="sldImg"/>
          </p:nvPr>
        </p:nvSpPr>
        <p:spPr>
          <a:ln/>
        </p:spPr>
      </p:sp>
      <p:sp>
        <p:nvSpPr>
          <p:cNvPr id="104451" name="Rectangle 3">
            <a:extLst>
              <a:ext uri="{FF2B5EF4-FFF2-40B4-BE49-F238E27FC236}">
                <a16:creationId xmlns:a16="http://schemas.microsoft.com/office/drawing/2014/main" id="{8CA5E19B-7C74-984D-B1E3-EDF1426040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a:extLst>
              <a:ext uri="{FF2B5EF4-FFF2-40B4-BE49-F238E27FC236}">
                <a16:creationId xmlns:a16="http://schemas.microsoft.com/office/drawing/2014/main" id="{918544CF-41D2-2B4A-8BCF-CEF66098AF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04FF947-F05B-9D46-9ED3-9C52D425C76C}" type="slidenum">
              <a:rPr lang="en-US" altLang="en-US"/>
              <a:pPr>
                <a:spcBef>
                  <a:spcPct val="0"/>
                </a:spcBef>
              </a:pPr>
              <a:t>50</a:t>
            </a:fld>
            <a:endParaRPr lang="en-US" altLang="en-US"/>
          </a:p>
        </p:txBody>
      </p:sp>
      <p:sp>
        <p:nvSpPr>
          <p:cNvPr id="106498" name="Rectangle 2">
            <a:extLst>
              <a:ext uri="{FF2B5EF4-FFF2-40B4-BE49-F238E27FC236}">
                <a16:creationId xmlns:a16="http://schemas.microsoft.com/office/drawing/2014/main" id="{057344CF-1F5B-134C-BE6F-3CF345E06713}"/>
              </a:ext>
            </a:extLst>
          </p:cNvPr>
          <p:cNvSpPr>
            <a:spLocks noGrp="1" noRot="1" noChangeAspect="1" noChangeArrowheads="1" noTextEdit="1"/>
          </p:cNvSpPr>
          <p:nvPr>
            <p:ph type="sldImg"/>
          </p:nvPr>
        </p:nvSpPr>
        <p:spPr>
          <a:ln/>
        </p:spPr>
      </p:sp>
      <p:sp>
        <p:nvSpPr>
          <p:cNvPr id="106499" name="Rectangle 3">
            <a:extLst>
              <a:ext uri="{FF2B5EF4-FFF2-40B4-BE49-F238E27FC236}">
                <a16:creationId xmlns:a16="http://schemas.microsoft.com/office/drawing/2014/main" id="{6290912A-D24B-164C-802C-03FAA2F66B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a:extLst>
              <a:ext uri="{FF2B5EF4-FFF2-40B4-BE49-F238E27FC236}">
                <a16:creationId xmlns:a16="http://schemas.microsoft.com/office/drawing/2014/main" id="{B07CFC09-E619-A343-A382-6352E27364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1641C1A-F3F7-CF40-8367-6AB2BCC5DE2B}" type="slidenum">
              <a:rPr lang="en-US" altLang="en-US"/>
              <a:pPr>
                <a:spcBef>
                  <a:spcPct val="0"/>
                </a:spcBef>
              </a:pPr>
              <a:t>51</a:t>
            </a:fld>
            <a:endParaRPr lang="en-US" altLang="en-US"/>
          </a:p>
        </p:txBody>
      </p:sp>
      <p:sp>
        <p:nvSpPr>
          <p:cNvPr id="108546" name="Rectangle 2">
            <a:extLst>
              <a:ext uri="{FF2B5EF4-FFF2-40B4-BE49-F238E27FC236}">
                <a16:creationId xmlns:a16="http://schemas.microsoft.com/office/drawing/2014/main" id="{1FDDC911-20AC-1647-AE85-6A08370ABD11}"/>
              </a:ext>
            </a:extLst>
          </p:cNvPr>
          <p:cNvSpPr>
            <a:spLocks noGrp="1" noRot="1" noChangeAspect="1" noChangeArrowheads="1" noTextEdit="1"/>
          </p:cNvSpPr>
          <p:nvPr>
            <p:ph type="sldImg"/>
          </p:nvPr>
        </p:nvSpPr>
        <p:spPr>
          <a:ln/>
        </p:spPr>
      </p:sp>
      <p:sp>
        <p:nvSpPr>
          <p:cNvPr id="108547" name="Rectangle 3">
            <a:extLst>
              <a:ext uri="{FF2B5EF4-FFF2-40B4-BE49-F238E27FC236}">
                <a16:creationId xmlns:a16="http://schemas.microsoft.com/office/drawing/2014/main" id="{AB50F592-F936-C44A-81C7-029AA92437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a:extLst>
              <a:ext uri="{FF2B5EF4-FFF2-40B4-BE49-F238E27FC236}">
                <a16:creationId xmlns:a16="http://schemas.microsoft.com/office/drawing/2014/main" id="{EB644766-E80B-AA4D-BD0D-32BBE15A90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7460B36-FC5E-E14B-80DD-529B85A7D0B8}" type="slidenum">
              <a:rPr lang="en-US" altLang="en-US"/>
              <a:pPr>
                <a:spcBef>
                  <a:spcPct val="0"/>
                </a:spcBef>
              </a:pPr>
              <a:t>52</a:t>
            </a:fld>
            <a:endParaRPr lang="en-US" altLang="en-US"/>
          </a:p>
        </p:txBody>
      </p:sp>
      <p:sp>
        <p:nvSpPr>
          <p:cNvPr id="110594" name="Rectangle 2">
            <a:extLst>
              <a:ext uri="{FF2B5EF4-FFF2-40B4-BE49-F238E27FC236}">
                <a16:creationId xmlns:a16="http://schemas.microsoft.com/office/drawing/2014/main" id="{F6C613EB-B1DD-934D-A6F2-78A2328A9227}"/>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B10B5253-4853-EE48-B541-96194A0AFE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a:extLst>
              <a:ext uri="{FF2B5EF4-FFF2-40B4-BE49-F238E27FC236}">
                <a16:creationId xmlns:a16="http://schemas.microsoft.com/office/drawing/2014/main" id="{F11CE90E-83FD-354F-9564-FE113FE29B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9220624-4578-D54E-916E-32785A42FFA6}" type="slidenum">
              <a:rPr lang="en-US" altLang="en-US"/>
              <a:pPr>
                <a:spcBef>
                  <a:spcPct val="0"/>
                </a:spcBef>
              </a:pPr>
              <a:t>53</a:t>
            </a:fld>
            <a:endParaRPr lang="en-US" altLang="en-US"/>
          </a:p>
        </p:txBody>
      </p:sp>
      <p:sp>
        <p:nvSpPr>
          <p:cNvPr id="112642" name="Rectangle 2">
            <a:extLst>
              <a:ext uri="{FF2B5EF4-FFF2-40B4-BE49-F238E27FC236}">
                <a16:creationId xmlns:a16="http://schemas.microsoft.com/office/drawing/2014/main" id="{7D201720-40DB-2E4E-94F3-08F4E6B7658F}"/>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EC80155-E20A-934C-8D4F-AB7F7C1E79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a:extLst>
              <a:ext uri="{FF2B5EF4-FFF2-40B4-BE49-F238E27FC236}">
                <a16:creationId xmlns:a16="http://schemas.microsoft.com/office/drawing/2014/main" id="{3B817ED0-5030-CC47-8B5B-121ABC869776}"/>
              </a:ext>
            </a:extLst>
          </p:cNvPr>
          <p:cNvSpPr>
            <a:spLocks noGrp="1" noRot="1" noChangeAspect="1" noChangeArrowheads="1" noTextEdit="1"/>
          </p:cNvSpPr>
          <p:nvPr>
            <p:ph type="sldImg"/>
          </p:nvPr>
        </p:nvSpPr>
        <p:spPr>
          <a:ln/>
        </p:spPr>
      </p:sp>
      <p:sp>
        <p:nvSpPr>
          <p:cNvPr id="29698" name="Notes Placeholder 2">
            <a:extLst>
              <a:ext uri="{FF2B5EF4-FFF2-40B4-BE49-F238E27FC236}">
                <a16:creationId xmlns:a16="http://schemas.microsoft.com/office/drawing/2014/main" id="{11E32E07-1112-9842-814F-7B41D7F4EE5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699" name="Slide Number Placeholder 3">
            <a:extLst>
              <a:ext uri="{FF2B5EF4-FFF2-40B4-BE49-F238E27FC236}">
                <a16:creationId xmlns:a16="http://schemas.microsoft.com/office/drawing/2014/main" id="{B1B1CD2E-B7AE-8E4A-A2BF-E94B1AE4BDE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BE0198A-19B6-3545-A44A-79680BABDC15}" type="slidenum">
              <a:rPr lang="en-US" altLang="en-US"/>
              <a:pPr>
                <a:spcBef>
                  <a:spcPct val="0"/>
                </a:spcBef>
              </a:pPr>
              <a:t>6</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a:extLst>
              <a:ext uri="{FF2B5EF4-FFF2-40B4-BE49-F238E27FC236}">
                <a16:creationId xmlns:a16="http://schemas.microsoft.com/office/drawing/2014/main" id="{4DCC0C48-195C-6745-A41B-94DA92D778D9}"/>
              </a:ext>
            </a:extLst>
          </p:cNvPr>
          <p:cNvSpPr>
            <a:spLocks noGrp="1" noRot="1" noChangeAspect="1" noChangeArrowheads="1" noTextEdit="1"/>
          </p:cNvSpPr>
          <p:nvPr>
            <p:ph type="sldImg"/>
          </p:nvPr>
        </p:nvSpPr>
        <p:spPr>
          <a:ln/>
        </p:spPr>
      </p:sp>
      <p:sp>
        <p:nvSpPr>
          <p:cNvPr id="31746" name="Notes Placeholder 2">
            <a:extLst>
              <a:ext uri="{FF2B5EF4-FFF2-40B4-BE49-F238E27FC236}">
                <a16:creationId xmlns:a16="http://schemas.microsoft.com/office/drawing/2014/main" id="{2208BBD9-4C95-F84C-9A1F-77AA6018E14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1747" name="Slide Number Placeholder 3">
            <a:extLst>
              <a:ext uri="{FF2B5EF4-FFF2-40B4-BE49-F238E27FC236}">
                <a16:creationId xmlns:a16="http://schemas.microsoft.com/office/drawing/2014/main" id="{C3C8BBE5-7476-D84F-B2A8-B82F10C18D4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C453578-A379-FD4A-B851-0A74E683ABD3}" type="slidenum">
              <a:rPr lang="en-US" altLang="en-US"/>
              <a:pPr>
                <a:spcBef>
                  <a:spcPct val="0"/>
                </a:spcBef>
              </a:pPr>
              <a:t>7</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B83BFDBE-D250-164F-BDC6-B943F34E12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C90A8F6-DBD5-0D4B-A2A9-4C5B60080024}" type="slidenum">
              <a:rPr lang="en-US" altLang="en-US"/>
              <a:pPr>
                <a:spcBef>
                  <a:spcPct val="0"/>
                </a:spcBef>
              </a:pPr>
              <a:t>9</a:t>
            </a:fld>
            <a:endParaRPr lang="en-US" altLang="en-US"/>
          </a:p>
        </p:txBody>
      </p:sp>
      <p:sp>
        <p:nvSpPr>
          <p:cNvPr id="33794" name="Rectangle 2">
            <a:extLst>
              <a:ext uri="{FF2B5EF4-FFF2-40B4-BE49-F238E27FC236}">
                <a16:creationId xmlns:a16="http://schemas.microsoft.com/office/drawing/2014/main" id="{73F64A2F-C2C0-3648-95D4-C3DE05D16CF1}"/>
              </a:ext>
            </a:extLst>
          </p:cNvPr>
          <p:cNvSpPr>
            <a:spLocks noGrp="1" noRot="1" noChangeAspect="1" noChangeArrowheads="1" noTextEdit="1"/>
          </p:cNvSpPr>
          <p:nvPr>
            <p:ph type="sldImg"/>
          </p:nvPr>
        </p:nvSpPr>
        <p:spPr>
          <a:xfrm>
            <a:off x="1198563" y="693738"/>
            <a:ext cx="4616450" cy="3462337"/>
          </a:xfrm>
          <a:ln/>
        </p:spPr>
      </p:sp>
      <p:sp>
        <p:nvSpPr>
          <p:cNvPr id="33795" name="Rectangle 3">
            <a:extLst>
              <a:ext uri="{FF2B5EF4-FFF2-40B4-BE49-F238E27FC236}">
                <a16:creationId xmlns:a16="http://schemas.microsoft.com/office/drawing/2014/main" id="{C921DF76-2EAD-864D-9D93-1BD35ED03173}"/>
              </a:ext>
            </a:extLst>
          </p:cNvPr>
          <p:cNvSpPr>
            <a:spLocks noGrp="1" noChangeArrowheads="1"/>
          </p:cNvSpPr>
          <p:nvPr>
            <p:ph type="body" idx="1"/>
          </p:nvPr>
        </p:nvSpPr>
        <p:spPr>
          <a:xfrm>
            <a:off x="935038" y="4386263"/>
            <a:ext cx="514032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8E12BF0A-AEE3-1F44-9A11-B758AC1C15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4DE1223-1148-064E-90BA-62BBD15AFBE0}" type="slidenum">
              <a:rPr lang="en-US" altLang="en-US"/>
              <a:pPr>
                <a:spcBef>
                  <a:spcPct val="0"/>
                </a:spcBef>
              </a:pPr>
              <a:t>10</a:t>
            </a:fld>
            <a:endParaRPr lang="en-US" altLang="en-US"/>
          </a:p>
        </p:txBody>
      </p:sp>
      <p:sp>
        <p:nvSpPr>
          <p:cNvPr id="35842" name="Rectangle 2">
            <a:extLst>
              <a:ext uri="{FF2B5EF4-FFF2-40B4-BE49-F238E27FC236}">
                <a16:creationId xmlns:a16="http://schemas.microsoft.com/office/drawing/2014/main" id="{C3F9BE5F-BCB5-2D41-BAA8-C1412391E954}"/>
              </a:ext>
            </a:extLst>
          </p:cNvPr>
          <p:cNvSpPr>
            <a:spLocks noGrp="1" noRot="1" noChangeAspect="1" noChangeArrowheads="1" noTextEdit="1"/>
          </p:cNvSpPr>
          <p:nvPr>
            <p:ph type="sldImg"/>
          </p:nvPr>
        </p:nvSpPr>
        <p:spPr>
          <a:xfrm>
            <a:off x="1198563" y="693738"/>
            <a:ext cx="4616450" cy="3462337"/>
          </a:xfrm>
          <a:ln/>
        </p:spPr>
      </p:sp>
      <p:sp>
        <p:nvSpPr>
          <p:cNvPr id="35843" name="Rectangle 3">
            <a:extLst>
              <a:ext uri="{FF2B5EF4-FFF2-40B4-BE49-F238E27FC236}">
                <a16:creationId xmlns:a16="http://schemas.microsoft.com/office/drawing/2014/main" id="{31ED566C-61FB-8144-B9FE-2894326B039C}"/>
              </a:ext>
            </a:extLst>
          </p:cNvPr>
          <p:cNvSpPr>
            <a:spLocks noGrp="1" noChangeArrowheads="1"/>
          </p:cNvSpPr>
          <p:nvPr>
            <p:ph type="body" idx="1"/>
          </p:nvPr>
        </p:nvSpPr>
        <p:spPr>
          <a:xfrm>
            <a:off x="935038" y="4386263"/>
            <a:ext cx="514032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B48735C6-7529-2A45-9A86-B17D423462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3E24C4-1F68-4244-A9FC-EF5B4A6C1EC2}" type="slidenum">
              <a:rPr lang="en-US" altLang="en-US"/>
              <a:pPr>
                <a:spcBef>
                  <a:spcPct val="0"/>
                </a:spcBef>
              </a:pPr>
              <a:t>11</a:t>
            </a:fld>
            <a:endParaRPr lang="en-US" altLang="en-US"/>
          </a:p>
        </p:txBody>
      </p:sp>
      <p:sp>
        <p:nvSpPr>
          <p:cNvPr id="37890" name="Rectangle 2">
            <a:extLst>
              <a:ext uri="{FF2B5EF4-FFF2-40B4-BE49-F238E27FC236}">
                <a16:creationId xmlns:a16="http://schemas.microsoft.com/office/drawing/2014/main" id="{E1B67BF3-29F1-8347-8BB7-BE6AAD6F9453}"/>
              </a:ext>
            </a:extLst>
          </p:cNvPr>
          <p:cNvSpPr>
            <a:spLocks noGrp="1" noRot="1" noChangeAspect="1" noChangeArrowheads="1" noTextEdit="1"/>
          </p:cNvSpPr>
          <p:nvPr>
            <p:ph type="sldImg"/>
          </p:nvPr>
        </p:nvSpPr>
        <p:spPr>
          <a:xfrm>
            <a:off x="1198563" y="693738"/>
            <a:ext cx="4616450" cy="3462337"/>
          </a:xfrm>
          <a:ln/>
        </p:spPr>
      </p:sp>
      <p:sp>
        <p:nvSpPr>
          <p:cNvPr id="37891" name="Rectangle 3">
            <a:extLst>
              <a:ext uri="{FF2B5EF4-FFF2-40B4-BE49-F238E27FC236}">
                <a16:creationId xmlns:a16="http://schemas.microsoft.com/office/drawing/2014/main" id="{BFF37298-5D03-F04C-9E1D-DAD8F54CD687}"/>
              </a:ext>
            </a:extLst>
          </p:cNvPr>
          <p:cNvSpPr>
            <a:spLocks noGrp="1" noChangeArrowheads="1"/>
          </p:cNvSpPr>
          <p:nvPr>
            <p:ph type="body" idx="1"/>
          </p:nvPr>
        </p:nvSpPr>
        <p:spPr>
          <a:xfrm>
            <a:off x="935038" y="4386263"/>
            <a:ext cx="514032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5D18FC1B-4866-C843-A00E-A6B89219AF5D}"/>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79CF5E3E-881C-1942-A639-4DB4D227E31A}"/>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C4B8C058-1431-994C-95A8-3A91AE289EBC}"/>
                  </a:ext>
                </a:extLst>
              </p:cNvPr>
              <p:cNvSpPr>
                <a:spLocks noChangeArrowheads="1"/>
              </p:cNvSpPr>
              <p:nvPr/>
            </p:nvSpPr>
            <p:spPr bwMode="auto">
              <a:xfrm>
                <a:off x="720" y="336"/>
                <a:ext cx="384" cy="432"/>
              </a:xfrm>
              <a:prstGeom prst="rect">
                <a:avLst/>
              </a:prstGeom>
              <a:solidFill>
                <a:schemeClr val="folHlink"/>
              </a:solidFill>
              <a:ln>
                <a:noFill/>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a:p>
            </p:txBody>
          </p:sp>
          <p:sp>
            <p:nvSpPr>
              <p:cNvPr id="13" name="Rectangle 5">
                <a:extLst>
                  <a:ext uri="{FF2B5EF4-FFF2-40B4-BE49-F238E27FC236}">
                    <a16:creationId xmlns:a16="http://schemas.microsoft.com/office/drawing/2014/main" id="{BE3A2B11-FC58-6443-BF9D-635AA7743C3C}"/>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a:p>
            </p:txBody>
          </p:sp>
        </p:grpSp>
        <p:grpSp>
          <p:nvGrpSpPr>
            <p:cNvPr id="6" name="Group 6">
              <a:extLst>
                <a:ext uri="{FF2B5EF4-FFF2-40B4-BE49-F238E27FC236}">
                  <a16:creationId xmlns:a16="http://schemas.microsoft.com/office/drawing/2014/main" id="{9FEB1D83-33F5-C14C-BF32-76EF2989D5DC}"/>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200BA0F2-C12F-204A-9E25-8E727B9C206A}"/>
                  </a:ext>
                </a:extLst>
              </p:cNvPr>
              <p:cNvSpPr>
                <a:spLocks noChangeArrowheads="1"/>
              </p:cNvSpPr>
              <p:nvPr/>
            </p:nvSpPr>
            <p:spPr bwMode="auto">
              <a:xfrm>
                <a:off x="912" y="2640"/>
                <a:ext cx="384" cy="432"/>
              </a:xfrm>
              <a:prstGeom prst="rect">
                <a:avLst/>
              </a:prstGeom>
              <a:solidFill>
                <a:schemeClr val="accent2"/>
              </a:solidFill>
              <a:ln>
                <a:noFill/>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a:p>
            </p:txBody>
          </p:sp>
          <p:sp>
            <p:nvSpPr>
              <p:cNvPr id="11" name="Rectangle 8">
                <a:extLst>
                  <a:ext uri="{FF2B5EF4-FFF2-40B4-BE49-F238E27FC236}">
                    <a16:creationId xmlns:a16="http://schemas.microsoft.com/office/drawing/2014/main" id="{02D67BB0-84FB-194F-82E2-4225C8D7ADBE}"/>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a:p>
            </p:txBody>
          </p:sp>
        </p:grpSp>
        <p:sp>
          <p:nvSpPr>
            <p:cNvPr id="7" name="Rectangle 9">
              <a:extLst>
                <a:ext uri="{FF2B5EF4-FFF2-40B4-BE49-F238E27FC236}">
                  <a16:creationId xmlns:a16="http://schemas.microsoft.com/office/drawing/2014/main" id="{C0C4000F-6EC8-4347-A468-A4F1515EBD7B}"/>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a:p>
          </p:txBody>
        </p:sp>
        <p:sp>
          <p:nvSpPr>
            <p:cNvPr id="8" name="Rectangle 10">
              <a:extLst>
                <a:ext uri="{FF2B5EF4-FFF2-40B4-BE49-F238E27FC236}">
                  <a16:creationId xmlns:a16="http://schemas.microsoft.com/office/drawing/2014/main" id="{037B5C86-6062-5541-B25C-5AEE4E7A3058}"/>
                </a:ext>
              </a:extLst>
            </p:cNvPr>
            <p:cNvSpPr>
              <a:spLocks noChangeArrowheads="1"/>
            </p:cNvSpPr>
            <p:nvPr/>
          </p:nvSpPr>
          <p:spPr bwMode="auto">
            <a:xfrm>
              <a:off x="400" y="1536"/>
              <a:ext cx="20" cy="663"/>
            </a:xfrm>
            <a:prstGeom prst="rect">
              <a:avLst/>
            </a:prstGeom>
            <a:solidFill>
              <a:schemeClr val="bg2"/>
            </a:solidFill>
            <a:ln>
              <a:noFill/>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a:p>
          </p:txBody>
        </p:sp>
        <p:sp>
          <p:nvSpPr>
            <p:cNvPr id="9" name="Rectangle 11">
              <a:extLst>
                <a:ext uri="{FF2B5EF4-FFF2-40B4-BE49-F238E27FC236}">
                  <a16:creationId xmlns:a16="http://schemas.microsoft.com/office/drawing/2014/main" id="{0A07F4F8-91B0-5E4A-A4C6-3CA5D588C335}"/>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a:p>
          </p:txBody>
        </p:sp>
      </p:grpSp>
      <p:sp>
        <p:nvSpPr>
          <p:cNvPr id="929804" name="Rectangle 12"/>
          <p:cNvSpPr>
            <a:spLocks noGrp="1" noChangeArrowheads="1"/>
          </p:cNvSpPr>
          <p:nvPr>
            <p:ph type="ctrTitle"/>
          </p:nvPr>
        </p:nvSpPr>
        <p:spPr>
          <a:xfrm>
            <a:off x="990600" y="1828800"/>
            <a:ext cx="7772400" cy="1143000"/>
          </a:xfrm>
        </p:spPr>
        <p:txBody>
          <a:bodyPr/>
          <a:lstStyle>
            <a:lvl1pPr>
              <a:defRPr sz="4400"/>
            </a:lvl1pPr>
          </a:lstStyle>
          <a:p>
            <a:r>
              <a:rPr lang="en-US"/>
              <a:t>Click to edit Master title style</a:t>
            </a:r>
          </a:p>
        </p:txBody>
      </p:sp>
      <p:sp>
        <p:nvSpPr>
          <p:cNvPr id="9298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a:extLst>
              <a:ext uri="{FF2B5EF4-FFF2-40B4-BE49-F238E27FC236}">
                <a16:creationId xmlns:a16="http://schemas.microsoft.com/office/drawing/2014/main" id="{E62FFD05-F089-2040-ACF1-1F1FE73E1FD8}"/>
              </a:ext>
            </a:extLst>
          </p:cNvPr>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defRPr>
            </a:lvl1pPr>
          </a:lstStyle>
          <a:p>
            <a:pPr>
              <a:defRPr/>
            </a:pPr>
            <a:fld id="{756DAF2B-2B73-D147-87B1-5511EADC6FD1}" type="datetime4">
              <a:rPr lang="en-US"/>
              <a:pPr>
                <a:defRPr/>
              </a:pPr>
              <a:t>August 6, 2024</a:t>
            </a:fld>
            <a:endParaRPr lang="en-US"/>
          </a:p>
        </p:txBody>
      </p:sp>
      <p:sp>
        <p:nvSpPr>
          <p:cNvPr id="15" name="Rectangle 15">
            <a:extLst>
              <a:ext uri="{FF2B5EF4-FFF2-40B4-BE49-F238E27FC236}">
                <a16:creationId xmlns:a16="http://schemas.microsoft.com/office/drawing/2014/main" id="{5B2976BB-90B3-5645-994C-BB5F48B2F95A}"/>
              </a:ext>
            </a:extLst>
          </p:cNvPr>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a:solidFill>
                  <a:schemeClr val="bg2"/>
                </a:solidFill>
              </a:defRPr>
            </a:lvl1pPr>
          </a:lstStyle>
          <a:p>
            <a:pPr>
              <a:defRPr/>
            </a:pPr>
            <a:r>
              <a:rPr lang="en-US"/>
              <a:t>Data Mining: Concepts and Techniques</a:t>
            </a:r>
          </a:p>
        </p:txBody>
      </p:sp>
      <p:sp>
        <p:nvSpPr>
          <p:cNvPr id="16" name="Rectangle 16">
            <a:extLst>
              <a:ext uri="{FF2B5EF4-FFF2-40B4-BE49-F238E27FC236}">
                <a16:creationId xmlns:a16="http://schemas.microsoft.com/office/drawing/2014/main" id="{66CA804C-7678-DD4B-BE34-A64CDA7B7B69}"/>
              </a:ext>
            </a:extLst>
          </p:cNvPr>
          <p:cNvSpPr>
            <a:spLocks noGrp="1" noChangeArrowheads="1"/>
          </p:cNvSpPr>
          <p:nvPr>
            <p:ph type="sldNum" sz="quarter" idx="12"/>
          </p:nvPr>
        </p:nvSpPr>
        <p:spPr>
          <a:xfrm>
            <a:off x="6858000" y="6248400"/>
            <a:ext cx="1905000" cy="457200"/>
          </a:xfrm>
        </p:spPr>
        <p:txBody>
          <a:bodyPr/>
          <a:lstStyle>
            <a:lvl1pPr>
              <a:defRPr sz="1400">
                <a:solidFill>
                  <a:schemeClr val="bg2"/>
                </a:solidFill>
              </a:defRPr>
            </a:lvl1pPr>
          </a:lstStyle>
          <a:p>
            <a:fld id="{E56F14E1-DBE2-1D49-A203-FD5A39A54864}" type="slidenum">
              <a:rPr lang="en-US" altLang="en-US"/>
              <a:pPr/>
              <a:t>‹#›</a:t>
            </a:fld>
            <a:endParaRPr lang="en-US" altLang="en-US"/>
          </a:p>
        </p:txBody>
      </p:sp>
    </p:spTree>
    <p:extLst>
      <p:ext uri="{BB962C8B-B14F-4D97-AF65-F5344CB8AC3E}">
        <p14:creationId xmlns:p14="http://schemas.microsoft.com/office/powerpoint/2010/main" val="1923326513"/>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61">
            <a:extLst>
              <a:ext uri="{FF2B5EF4-FFF2-40B4-BE49-F238E27FC236}">
                <a16:creationId xmlns:a16="http://schemas.microsoft.com/office/drawing/2014/main" id="{61C623AF-2EEC-7D44-B6FA-4FD62D08194C}"/>
              </a:ext>
            </a:extLst>
          </p:cNvPr>
          <p:cNvSpPr>
            <a:spLocks noGrp="1" noChangeArrowheads="1"/>
          </p:cNvSpPr>
          <p:nvPr>
            <p:ph type="sldNum" sz="quarter" idx="10"/>
          </p:nvPr>
        </p:nvSpPr>
        <p:spPr>
          <a:ln/>
        </p:spPr>
        <p:txBody>
          <a:bodyPr/>
          <a:lstStyle>
            <a:lvl1pPr>
              <a:defRPr/>
            </a:lvl1pPr>
          </a:lstStyle>
          <a:p>
            <a:fld id="{339C6790-51E5-8F44-9C12-B7FA76912A5F}" type="slidenum">
              <a:rPr lang="en-US" altLang="en-US"/>
              <a:pPr/>
              <a:t>‹#›</a:t>
            </a:fld>
            <a:endParaRPr lang="en-US" altLang="en-US"/>
          </a:p>
        </p:txBody>
      </p:sp>
    </p:spTree>
    <p:extLst>
      <p:ext uri="{BB962C8B-B14F-4D97-AF65-F5344CB8AC3E}">
        <p14:creationId xmlns:p14="http://schemas.microsoft.com/office/powerpoint/2010/main" val="2827957074"/>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04800"/>
            <a:ext cx="219075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304800"/>
            <a:ext cx="641985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61">
            <a:extLst>
              <a:ext uri="{FF2B5EF4-FFF2-40B4-BE49-F238E27FC236}">
                <a16:creationId xmlns:a16="http://schemas.microsoft.com/office/drawing/2014/main" id="{9FC63F0E-58DA-1741-8144-F6F4E25D9EC8}"/>
              </a:ext>
            </a:extLst>
          </p:cNvPr>
          <p:cNvSpPr>
            <a:spLocks noGrp="1" noChangeArrowheads="1"/>
          </p:cNvSpPr>
          <p:nvPr>
            <p:ph type="sldNum" sz="quarter" idx="10"/>
          </p:nvPr>
        </p:nvSpPr>
        <p:spPr>
          <a:ln/>
        </p:spPr>
        <p:txBody>
          <a:bodyPr/>
          <a:lstStyle>
            <a:lvl1pPr>
              <a:defRPr/>
            </a:lvl1pPr>
          </a:lstStyle>
          <a:p>
            <a:fld id="{C3D5389B-406B-0D40-A01F-82394378B7B1}" type="slidenum">
              <a:rPr lang="en-US" altLang="en-US"/>
              <a:pPr/>
              <a:t>‹#›</a:t>
            </a:fld>
            <a:endParaRPr lang="en-US" altLang="en-US"/>
          </a:p>
        </p:txBody>
      </p:sp>
    </p:spTree>
    <p:extLst>
      <p:ext uri="{BB962C8B-B14F-4D97-AF65-F5344CB8AC3E}">
        <p14:creationId xmlns:p14="http://schemas.microsoft.com/office/powerpoint/2010/main" val="1079333995"/>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3048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0" y="1295400"/>
            <a:ext cx="411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0" y="3962400"/>
            <a:ext cx="411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61">
            <a:extLst>
              <a:ext uri="{FF2B5EF4-FFF2-40B4-BE49-F238E27FC236}">
                <a16:creationId xmlns:a16="http://schemas.microsoft.com/office/drawing/2014/main" id="{AA8C08E8-A651-B447-AC7D-882150AA2D08}"/>
              </a:ext>
            </a:extLst>
          </p:cNvPr>
          <p:cNvSpPr>
            <a:spLocks noGrp="1" noChangeArrowheads="1"/>
          </p:cNvSpPr>
          <p:nvPr>
            <p:ph type="sldNum" sz="quarter" idx="10"/>
          </p:nvPr>
        </p:nvSpPr>
        <p:spPr>
          <a:ln/>
        </p:spPr>
        <p:txBody>
          <a:bodyPr/>
          <a:lstStyle>
            <a:lvl1pPr>
              <a:defRPr/>
            </a:lvl1pPr>
          </a:lstStyle>
          <a:p>
            <a:fld id="{7B60E176-BD27-9742-9441-D210E62201DB}" type="slidenum">
              <a:rPr lang="en-US" altLang="en-US"/>
              <a:pPr/>
              <a:t>‹#›</a:t>
            </a:fld>
            <a:endParaRPr lang="en-US" altLang="en-US"/>
          </a:p>
        </p:txBody>
      </p:sp>
    </p:spTree>
    <p:extLst>
      <p:ext uri="{BB962C8B-B14F-4D97-AF65-F5344CB8AC3E}">
        <p14:creationId xmlns:p14="http://schemas.microsoft.com/office/powerpoint/2010/main" val="456489374"/>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3048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61">
            <a:extLst>
              <a:ext uri="{FF2B5EF4-FFF2-40B4-BE49-F238E27FC236}">
                <a16:creationId xmlns:a16="http://schemas.microsoft.com/office/drawing/2014/main" id="{8E2E33DE-2321-CA40-BA44-499EB2B10B5B}"/>
              </a:ext>
            </a:extLst>
          </p:cNvPr>
          <p:cNvSpPr>
            <a:spLocks noGrp="1" noChangeArrowheads="1"/>
          </p:cNvSpPr>
          <p:nvPr>
            <p:ph type="sldNum" sz="quarter" idx="10"/>
          </p:nvPr>
        </p:nvSpPr>
        <p:spPr>
          <a:ln/>
        </p:spPr>
        <p:txBody>
          <a:bodyPr/>
          <a:lstStyle>
            <a:lvl1pPr>
              <a:defRPr/>
            </a:lvl1pPr>
          </a:lstStyle>
          <a:p>
            <a:fld id="{575302F8-E92D-E14A-ADEB-8A95DABBEAF2}" type="slidenum">
              <a:rPr lang="en-US" altLang="en-US"/>
              <a:pPr/>
              <a:t>‹#›</a:t>
            </a:fld>
            <a:endParaRPr lang="en-US" altLang="en-US"/>
          </a:p>
        </p:txBody>
      </p:sp>
    </p:spTree>
    <p:extLst>
      <p:ext uri="{BB962C8B-B14F-4D97-AF65-F5344CB8AC3E}">
        <p14:creationId xmlns:p14="http://schemas.microsoft.com/office/powerpoint/2010/main" val="3973588375"/>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3048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572000" y="1295400"/>
            <a:ext cx="4114800" cy="5181600"/>
          </a:xfrm>
        </p:spPr>
        <p:txBody>
          <a:bodyPr/>
          <a:lstStyle/>
          <a:p>
            <a:pPr lvl="0"/>
            <a:endParaRPr lang="en-US" noProof="0"/>
          </a:p>
        </p:txBody>
      </p:sp>
      <p:sp>
        <p:nvSpPr>
          <p:cNvPr id="5" name="Rectangle 2061">
            <a:extLst>
              <a:ext uri="{FF2B5EF4-FFF2-40B4-BE49-F238E27FC236}">
                <a16:creationId xmlns:a16="http://schemas.microsoft.com/office/drawing/2014/main" id="{23FCAC04-EB81-C248-84EA-34A36AEA495D}"/>
              </a:ext>
            </a:extLst>
          </p:cNvPr>
          <p:cNvSpPr>
            <a:spLocks noGrp="1" noChangeArrowheads="1"/>
          </p:cNvSpPr>
          <p:nvPr>
            <p:ph type="sldNum" sz="quarter" idx="10"/>
          </p:nvPr>
        </p:nvSpPr>
        <p:spPr>
          <a:ln/>
        </p:spPr>
        <p:txBody>
          <a:bodyPr/>
          <a:lstStyle>
            <a:lvl1pPr>
              <a:defRPr/>
            </a:lvl1pPr>
          </a:lstStyle>
          <a:p>
            <a:fld id="{EEB985DB-999E-9C44-BCA4-8F9038CC4DA5}" type="slidenum">
              <a:rPr lang="en-US" altLang="en-US"/>
              <a:pPr/>
              <a:t>‹#›</a:t>
            </a:fld>
            <a:endParaRPr lang="en-US" altLang="en-US"/>
          </a:p>
        </p:txBody>
      </p:sp>
    </p:spTree>
    <p:extLst>
      <p:ext uri="{BB962C8B-B14F-4D97-AF65-F5344CB8AC3E}">
        <p14:creationId xmlns:p14="http://schemas.microsoft.com/office/powerpoint/2010/main" val="1792414141"/>
      </p:ext>
    </p:extLst>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52400" y="304800"/>
            <a:ext cx="8763000" cy="609600"/>
          </a:xfrm>
        </p:spPr>
        <p:txBody>
          <a:bodyPr/>
          <a:lstStyle/>
          <a:p>
            <a:r>
              <a:rPr lang="en-US"/>
              <a:t>Click to edit Master title style</a:t>
            </a:r>
          </a:p>
        </p:txBody>
      </p:sp>
      <p:sp>
        <p:nvSpPr>
          <p:cNvPr id="3" name="Content Placeholder 2"/>
          <p:cNvSpPr>
            <a:spLocks noGrp="1"/>
          </p:cNvSpPr>
          <p:nvPr>
            <p:ph sz="quarter" idx="1"/>
          </p:nvPr>
        </p:nvSpPr>
        <p:spPr>
          <a:xfrm>
            <a:off x="304800" y="1295400"/>
            <a:ext cx="411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0" y="1295400"/>
            <a:ext cx="411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04800" y="3962400"/>
            <a:ext cx="411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72000" y="3962400"/>
            <a:ext cx="411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061">
            <a:extLst>
              <a:ext uri="{FF2B5EF4-FFF2-40B4-BE49-F238E27FC236}">
                <a16:creationId xmlns:a16="http://schemas.microsoft.com/office/drawing/2014/main" id="{CF948AD7-6F7F-AF4E-900E-395121DB4AF5}"/>
              </a:ext>
            </a:extLst>
          </p:cNvPr>
          <p:cNvSpPr>
            <a:spLocks noGrp="1" noChangeArrowheads="1"/>
          </p:cNvSpPr>
          <p:nvPr>
            <p:ph type="sldNum" sz="quarter" idx="10"/>
          </p:nvPr>
        </p:nvSpPr>
        <p:spPr>
          <a:ln/>
        </p:spPr>
        <p:txBody>
          <a:bodyPr/>
          <a:lstStyle>
            <a:lvl1pPr>
              <a:defRPr/>
            </a:lvl1pPr>
          </a:lstStyle>
          <a:p>
            <a:fld id="{EF9FF3F8-E4D4-204F-B331-2BD15E7DCA7C}" type="slidenum">
              <a:rPr lang="en-US" altLang="en-US"/>
              <a:pPr/>
              <a:t>‹#›</a:t>
            </a:fld>
            <a:endParaRPr lang="en-US" altLang="en-US"/>
          </a:p>
        </p:txBody>
      </p:sp>
    </p:spTree>
    <p:extLst>
      <p:ext uri="{BB962C8B-B14F-4D97-AF65-F5344CB8AC3E}">
        <p14:creationId xmlns:p14="http://schemas.microsoft.com/office/powerpoint/2010/main" val="2198501115"/>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61">
            <a:extLst>
              <a:ext uri="{FF2B5EF4-FFF2-40B4-BE49-F238E27FC236}">
                <a16:creationId xmlns:a16="http://schemas.microsoft.com/office/drawing/2014/main" id="{7618F6B1-89E8-F940-8166-BA5A18B246CA}"/>
              </a:ext>
            </a:extLst>
          </p:cNvPr>
          <p:cNvSpPr>
            <a:spLocks noGrp="1" noChangeArrowheads="1"/>
          </p:cNvSpPr>
          <p:nvPr>
            <p:ph type="sldNum" sz="quarter" idx="10"/>
          </p:nvPr>
        </p:nvSpPr>
        <p:spPr>
          <a:ln/>
        </p:spPr>
        <p:txBody>
          <a:bodyPr/>
          <a:lstStyle>
            <a:lvl1pPr>
              <a:defRPr/>
            </a:lvl1pPr>
          </a:lstStyle>
          <a:p>
            <a:fld id="{CEAD4787-DA7B-F241-8F5F-D413637A261F}" type="slidenum">
              <a:rPr lang="en-US" altLang="en-US"/>
              <a:pPr/>
              <a:t>‹#›</a:t>
            </a:fld>
            <a:endParaRPr lang="en-US" altLang="en-US"/>
          </a:p>
        </p:txBody>
      </p:sp>
    </p:spTree>
    <p:extLst>
      <p:ext uri="{BB962C8B-B14F-4D97-AF65-F5344CB8AC3E}">
        <p14:creationId xmlns:p14="http://schemas.microsoft.com/office/powerpoint/2010/main" val="2393143419"/>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061">
            <a:extLst>
              <a:ext uri="{FF2B5EF4-FFF2-40B4-BE49-F238E27FC236}">
                <a16:creationId xmlns:a16="http://schemas.microsoft.com/office/drawing/2014/main" id="{CB90ACDD-E1AE-6E4B-8AD6-33E14B17FB70}"/>
              </a:ext>
            </a:extLst>
          </p:cNvPr>
          <p:cNvSpPr>
            <a:spLocks noGrp="1" noChangeArrowheads="1"/>
          </p:cNvSpPr>
          <p:nvPr>
            <p:ph type="sldNum" sz="quarter" idx="10"/>
          </p:nvPr>
        </p:nvSpPr>
        <p:spPr>
          <a:ln/>
        </p:spPr>
        <p:txBody>
          <a:bodyPr/>
          <a:lstStyle>
            <a:lvl1pPr>
              <a:defRPr/>
            </a:lvl1pPr>
          </a:lstStyle>
          <a:p>
            <a:fld id="{2CFCEB7C-D4AC-E04C-B445-A55E7A0F9B15}" type="slidenum">
              <a:rPr lang="en-US" altLang="en-US"/>
              <a:pPr/>
              <a:t>‹#›</a:t>
            </a:fld>
            <a:endParaRPr lang="en-US" altLang="en-US"/>
          </a:p>
        </p:txBody>
      </p:sp>
    </p:spTree>
    <p:extLst>
      <p:ext uri="{BB962C8B-B14F-4D97-AF65-F5344CB8AC3E}">
        <p14:creationId xmlns:p14="http://schemas.microsoft.com/office/powerpoint/2010/main" val="453872784"/>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295400"/>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295400"/>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61">
            <a:extLst>
              <a:ext uri="{FF2B5EF4-FFF2-40B4-BE49-F238E27FC236}">
                <a16:creationId xmlns:a16="http://schemas.microsoft.com/office/drawing/2014/main" id="{CA959CAB-7834-A940-B480-B45A6ED66FE1}"/>
              </a:ext>
            </a:extLst>
          </p:cNvPr>
          <p:cNvSpPr>
            <a:spLocks noGrp="1" noChangeArrowheads="1"/>
          </p:cNvSpPr>
          <p:nvPr>
            <p:ph type="sldNum" sz="quarter" idx="10"/>
          </p:nvPr>
        </p:nvSpPr>
        <p:spPr>
          <a:ln/>
        </p:spPr>
        <p:txBody>
          <a:bodyPr/>
          <a:lstStyle>
            <a:lvl1pPr>
              <a:defRPr/>
            </a:lvl1pPr>
          </a:lstStyle>
          <a:p>
            <a:fld id="{A0D2BB38-5723-2E4B-85E8-6E8A3CB7D472}" type="slidenum">
              <a:rPr lang="en-US" altLang="en-US"/>
              <a:pPr/>
              <a:t>‹#›</a:t>
            </a:fld>
            <a:endParaRPr lang="en-US" altLang="en-US"/>
          </a:p>
        </p:txBody>
      </p:sp>
    </p:spTree>
    <p:extLst>
      <p:ext uri="{BB962C8B-B14F-4D97-AF65-F5344CB8AC3E}">
        <p14:creationId xmlns:p14="http://schemas.microsoft.com/office/powerpoint/2010/main" val="2586725900"/>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061">
            <a:extLst>
              <a:ext uri="{FF2B5EF4-FFF2-40B4-BE49-F238E27FC236}">
                <a16:creationId xmlns:a16="http://schemas.microsoft.com/office/drawing/2014/main" id="{65C8FF18-2E16-3F43-8692-410F1FF23AFD}"/>
              </a:ext>
            </a:extLst>
          </p:cNvPr>
          <p:cNvSpPr>
            <a:spLocks noGrp="1" noChangeArrowheads="1"/>
          </p:cNvSpPr>
          <p:nvPr>
            <p:ph type="sldNum" sz="quarter" idx="10"/>
          </p:nvPr>
        </p:nvSpPr>
        <p:spPr>
          <a:ln/>
        </p:spPr>
        <p:txBody>
          <a:bodyPr/>
          <a:lstStyle>
            <a:lvl1pPr>
              <a:defRPr/>
            </a:lvl1pPr>
          </a:lstStyle>
          <a:p>
            <a:fld id="{F082F2E6-2065-104D-94AE-AD17C01AB996}" type="slidenum">
              <a:rPr lang="en-US" altLang="en-US"/>
              <a:pPr/>
              <a:t>‹#›</a:t>
            </a:fld>
            <a:endParaRPr lang="en-US" altLang="en-US"/>
          </a:p>
        </p:txBody>
      </p:sp>
    </p:spTree>
    <p:extLst>
      <p:ext uri="{BB962C8B-B14F-4D97-AF65-F5344CB8AC3E}">
        <p14:creationId xmlns:p14="http://schemas.microsoft.com/office/powerpoint/2010/main" val="3574287850"/>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061">
            <a:extLst>
              <a:ext uri="{FF2B5EF4-FFF2-40B4-BE49-F238E27FC236}">
                <a16:creationId xmlns:a16="http://schemas.microsoft.com/office/drawing/2014/main" id="{701A45B1-200B-134D-B991-A45FC54D8642}"/>
              </a:ext>
            </a:extLst>
          </p:cNvPr>
          <p:cNvSpPr>
            <a:spLocks noGrp="1" noChangeArrowheads="1"/>
          </p:cNvSpPr>
          <p:nvPr>
            <p:ph type="sldNum" sz="quarter" idx="10"/>
          </p:nvPr>
        </p:nvSpPr>
        <p:spPr>
          <a:ln/>
        </p:spPr>
        <p:txBody>
          <a:bodyPr/>
          <a:lstStyle>
            <a:lvl1pPr>
              <a:defRPr/>
            </a:lvl1pPr>
          </a:lstStyle>
          <a:p>
            <a:fld id="{8959DA5B-4CBD-594F-B24F-08CDE93D6EBB}" type="slidenum">
              <a:rPr lang="en-US" altLang="en-US"/>
              <a:pPr/>
              <a:t>‹#›</a:t>
            </a:fld>
            <a:endParaRPr lang="en-US" altLang="en-US"/>
          </a:p>
        </p:txBody>
      </p:sp>
    </p:spTree>
    <p:extLst>
      <p:ext uri="{BB962C8B-B14F-4D97-AF65-F5344CB8AC3E}">
        <p14:creationId xmlns:p14="http://schemas.microsoft.com/office/powerpoint/2010/main" val="429183436"/>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61">
            <a:extLst>
              <a:ext uri="{FF2B5EF4-FFF2-40B4-BE49-F238E27FC236}">
                <a16:creationId xmlns:a16="http://schemas.microsoft.com/office/drawing/2014/main" id="{D9C750D4-459E-ED4D-8A66-C2CF5BFE5B9A}"/>
              </a:ext>
            </a:extLst>
          </p:cNvPr>
          <p:cNvSpPr>
            <a:spLocks noGrp="1" noChangeArrowheads="1"/>
          </p:cNvSpPr>
          <p:nvPr>
            <p:ph type="sldNum" sz="quarter" idx="10"/>
          </p:nvPr>
        </p:nvSpPr>
        <p:spPr>
          <a:ln/>
        </p:spPr>
        <p:txBody>
          <a:bodyPr/>
          <a:lstStyle>
            <a:lvl1pPr>
              <a:defRPr/>
            </a:lvl1pPr>
          </a:lstStyle>
          <a:p>
            <a:fld id="{F61042A4-BCE0-BA45-84BC-96A6EAC115D0}" type="slidenum">
              <a:rPr lang="en-US" altLang="en-US"/>
              <a:pPr/>
              <a:t>‹#›</a:t>
            </a:fld>
            <a:endParaRPr lang="en-US" altLang="en-US"/>
          </a:p>
        </p:txBody>
      </p:sp>
    </p:spTree>
    <p:extLst>
      <p:ext uri="{BB962C8B-B14F-4D97-AF65-F5344CB8AC3E}">
        <p14:creationId xmlns:p14="http://schemas.microsoft.com/office/powerpoint/2010/main" val="1085977602"/>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061">
            <a:extLst>
              <a:ext uri="{FF2B5EF4-FFF2-40B4-BE49-F238E27FC236}">
                <a16:creationId xmlns:a16="http://schemas.microsoft.com/office/drawing/2014/main" id="{33BF42F9-2C74-CE4B-9B5C-9995F6C92AEB}"/>
              </a:ext>
            </a:extLst>
          </p:cNvPr>
          <p:cNvSpPr>
            <a:spLocks noGrp="1" noChangeArrowheads="1"/>
          </p:cNvSpPr>
          <p:nvPr>
            <p:ph type="sldNum" sz="quarter" idx="10"/>
          </p:nvPr>
        </p:nvSpPr>
        <p:spPr>
          <a:ln/>
        </p:spPr>
        <p:txBody>
          <a:bodyPr/>
          <a:lstStyle>
            <a:lvl1pPr>
              <a:defRPr/>
            </a:lvl1pPr>
          </a:lstStyle>
          <a:p>
            <a:fld id="{669DDFE3-3E05-6342-B6B9-81DC3F0AB01C}" type="slidenum">
              <a:rPr lang="en-US" altLang="en-US"/>
              <a:pPr/>
              <a:t>‹#›</a:t>
            </a:fld>
            <a:endParaRPr lang="en-US" altLang="en-US"/>
          </a:p>
        </p:txBody>
      </p:sp>
    </p:spTree>
    <p:extLst>
      <p:ext uri="{BB962C8B-B14F-4D97-AF65-F5344CB8AC3E}">
        <p14:creationId xmlns:p14="http://schemas.microsoft.com/office/powerpoint/2010/main" val="905841957"/>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061">
            <a:extLst>
              <a:ext uri="{FF2B5EF4-FFF2-40B4-BE49-F238E27FC236}">
                <a16:creationId xmlns:a16="http://schemas.microsoft.com/office/drawing/2014/main" id="{5B06B69D-1964-E845-BCBF-A769B79DC0B7}"/>
              </a:ext>
            </a:extLst>
          </p:cNvPr>
          <p:cNvSpPr>
            <a:spLocks noGrp="1" noChangeArrowheads="1"/>
          </p:cNvSpPr>
          <p:nvPr>
            <p:ph type="sldNum" sz="quarter" idx="10"/>
          </p:nvPr>
        </p:nvSpPr>
        <p:spPr>
          <a:ln/>
        </p:spPr>
        <p:txBody>
          <a:bodyPr/>
          <a:lstStyle>
            <a:lvl1pPr>
              <a:defRPr/>
            </a:lvl1pPr>
          </a:lstStyle>
          <a:p>
            <a:fld id="{9B556120-3A12-9649-A482-FCA1AFC970B7}" type="slidenum">
              <a:rPr lang="en-US" altLang="en-US"/>
              <a:pPr/>
              <a:t>‹#›</a:t>
            </a:fld>
            <a:endParaRPr lang="en-US" altLang="en-US"/>
          </a:p>
        </p:txBody>
      </p:sp>
    </p:spTree>
    <p:extLst>
      <p:ext uri="{BB962C8B-B14F-4D97-AF65-F5344CB8AC3E}">
        <p14:creationId xmlns:p14="http://schemas.microsoft.com/office/powerpoint/2010/main" val="894450193"/>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056">
            <a:extLst>
              <a:ext uri="{FF2B5EF4-FFF2-40B4-BE49-F238E27FC236}">
                <a16:creationId xmlns:a16="http://schemas.microsoft.com/office/drawing/2014/main" id="{138B3E6D-A0A1-0744-86AC-88C6AF396DA0}"/>
              </a:ext>
            </a:extLst>
          </p:cNvPr>
          <p:cNvSpPr>
            <a:spLocks noChangeArrowheads="1"/>
          </p:cNvSpPr>
          <p:nvPr/>
        </p:nvSpPr>
        <p:spPr bwMode="gray">
          <a:xfrm>
            <a:off x="304800" y="1143000"/>
            <a:ext cx="8226425" cy="46038"/>
          </a:xfrm>
          <a:prstGeom prst="rect">
            <a:avLst/>
          </a:prstGeom>
          <a:gradFill rotWithShape="0">
            <a:gsLst>
              <a:gs pos="0">
                <a:srgbClr val="008080">
                  <a:alpha val="95000"/>
                </a:srgbClr>
              </a:gs>
              <a:gs pos="100000">
                <a:schemeClr val="bg1"/>
              </a:gs>
            </a:gsLst>
            <a:lin ang="0" scaled="1"/>
          </a:gradFill>
          <a:ln>
            <a:noFill/>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defRPr/>
            </a:pPr>
            <a:endParaRPr kumimoji="1" lang="en-US" altLang="en-US"/>
          </a:p>
        </p:txBody>
      </p:sp>
      <p:sp>
        <p:nvSpPr>
          <p:cNvPr id="1027" name="Rectangle 2057">
            <a:extLst>
              <a:ext uri="{FF2B5EF4-FFF2-40B4-BE49-F238E27FC236}">
                <a16:creationId xmlns:a16="http://schemas.microsoft.com/office/drawing/2014/main" id="{6EB0BEE0-2C1C-4F4A-BFEC-79453E230818}"/>
              </a:ext>
            </a:extLst>
          </p:cNvPr>
          <p:cNvSpPr>
            <a:spLocks noGrp="1" noChangeArrowheads="1"/>
          </p:cNvSpPr>
          <p:nvPr>
            <p:ph type="title"/>
          </p:nvPr>
        </p:nvSpPr>
        <p:spPr bwMode="auto">
          <a:xfrm>
            <a:off x="152400" y="30480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2058">
            <a:extLst>
              <a:ext uri="{FF2B5EF4-FFF2-40B4-BE49-F238E27FC236}">
                <a16:creationId xmlns:a16="http://schemas.microsoft.com/office/drawing/2014/main" id="{26B4BFEA-A202-8C4D-B539-3B40106BA6EF}"/>
              </a:ext>
            </a:extLst>
          </p:cNvPr>
          <p:cNvSpPr>
            <a:spLocks noGrp="1" noChangeArrowheads="1"/>
          </p:cNvSpPr>
          <p:nvPr>
            <p:ph type="body" idx="1"/>
          </p:nvPr>
        </p:nvSpPr>
        <p:spPr bwMode="auto">
          <a:xfrm>
            <a:off x="304800" y="1295400"/>
            <a:ext cx="8382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28781" name="Rectangle 2061">
            <a:extLst>
              <a:ext uri="{FF2B5EF4-FFF2-40B4-BE49-F238E27FC236}">
                <a16:creationId xmlns:a16="http://schemas.microsoft.com/office/drawing/2014/main" id="{BB4023AA-B778-7141-90F1-09725818C549}"/>
              </a:ext>
            </a:extLst>
          </p:cNvPr>
          <p:cNvSpPr>
            <a:spLocks noGrp="1" noChangeArrowheads="1"/>
          </p:cNvSpPr>
          <p:nvPr>
            <p:ph type="sldNum" sz="quarter" idx="4"/>
          </p:nvPr>
        </p:nvSpPr>
        <p:spPr bwMode="auto">
          <a:xfrm>
            <a:off x="723900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C2F5CD1-D512-D548-AF02-0DEF137387A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04"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Lst>
  <p:transition>
    <p:zoom/>
  </p:transition>
  <p:hf hdr="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Berlin Sans FB Demi" pitchFamily="34" charset="0"/>
        </a:defRPr>
      </a:lvl2pPr>
      <a:lvl3pPr algn="ctr" rtl="0" eaLnBrk="0" fontAlgn="base" hangingPunct="0">
        <a:spcBef>
          <a:spcPct val="0"/>
        </a:spcBef>
        <a:spcAft>
          <a:spcPct val="0"/>
        </a:spcAft>
        <a:defRPr sz="3600" b="1">
          <a:solidFill>
            <a:schemeClr val="tx2"/>
          </a:solidFill>
          <a:latin typeface="Berlin Sans FB Demi" pitchFamily="34" charset="0"/>
        </a:defRPr>
      </a:lvl3pPr>
      <a:lvl4pPr algn="ctr" rtl="0" eaLnBrk="0" fontAlgn="base" hangingPunct="0">
        <a:spcBef>
          <a:spcPct val="0"/>
        </a:spcBef>
        <a:spcAft>
          <a:spcPct val="0"/>
        </a:spcAft>
        <a:defRPr sz="3600" b="1">
          <a:solidFill>
            <a:schemeClr val="tx2"/>
          </a:solidFill>
          <a:latin typeface="Berlin Sans FB Demi" pitchFamily="34" charset="0"/>
        </a:defRPr>
      </a:lvl4pPr>
      <a:lvl5pPr algn="ctr" rtl="0" eaLnBrk="0" fontAlgn="base" hangingPunct="0">
        <a:spcBef>
          <a:spcPct val="0"/>
        </a:spcBef>
        <a:spcAft>
          <a:spcPct val="0"/>
        </a:spcAft>
        <a:defRPr sz="3600" b="1">
          <a:solidFill>
            <a:schemeClr val="tx2"/>
          </a:solidFill>
          <a:latin typeface="Berlin Sans FB Demi" pitchFamily="34" charset="0"/>
        </a:defRPr>
      </a:lvl5pPr>
      <a:lvl6pPr marL="457200" algn="ctr" rtl="0" fontAlgn="base">
        <a:spcBef>
          <a:spcPct val="0"/>
        </a:spcBef>
        <a:spcAft>
          <a:spcPct val="0"/>
        </a:spcAft>
        <a:defRPr sz="3600" b="1">
          <a:solidFill>
            <a:schemeClr val="tx2"/>
          </a:solidFill>
          <a:latin typeface="Berlin Sans FB Demi" pitchFamily="34" charset="0"/>
        </a:defRPr>
      </a:lvl6pPr>
      <a:lvl7pPr marL="914400" algn="ctr" rtl="0" fontAlgn="base">
        <a:spcBef>
          <a:spcPct val="0"/>
        </a:spcBef>
        <a:spcAft>
          <a:spcPct val="0"/>
        </a:spcAft>
        <a:defRPr sz="3600" b="1">
          <a:solidFill>
            <a:schemeClr val="tx2"/>
          </a:solidFill>
          <a:latin typeface="Berlin Sans FB Demi" pitchFamily="34" charset="0"/>
        </a:defRPr>
      </a:lvl7pPr>
      <a:lvl8pPr marL="1371600" algn="ctr" rtl="0" fontAlgn="base">
        <a:spcBef>
          <a:spcPct val="0"/>
        </a:spcBef>
        <a:spcAft>
          <a:spcPct val="0"/>
        </a:spcAft>
        <a:defRPr sz="3600" b="1">
          <a:solidFill>
            <a:schemeClr val="tx2"/>
          </a:solidFill>
          <a:latin typeface="Berlin Sans FB Demi" pitchFamily="34" charset="0"/>
        </a:defRPr>
      </a:lvl8pPr>
      <a:lvl9pPr marL="1828800" algn="ctr" rtl="0" fontAlgn="base">
        <a:spcBef>
          <a:spcPct val="0"/>
        </a:spcBef>
        <a:spcAft>
          <a:spcPct val="0"/>
        </a:spcAft>
        <a:defRPr sz="3600" b="1">
          <a:solidFill>
            <a:schemeClr val="tx2"/>
          </a:solidFill>
          <a:latin typeface="Berlin Sans FB Demi"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0.emf"/><Relationship Id="rId3" Type="http://schemas.openxmlformats.org/officeDocument/2006/relationships/notesSlide" Target="../notesSlides/notesSlide12.xml"/><Relationship Id="rId7" Type="http://schemas.openxmlformats.org/officeDocument/2006/relationships/image" Target="../media/image7.emf"/><Relationship Id="rId12"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9.emf"/><Relationship Id="rId5" Type="http://schemas.openxmlformats.org/officeDocument/2006/relationships/image" Target="../media/image6.e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8.emf"/><Relationship Id="rId1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4.emf"/><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6.e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image" Target="../media/image15.emf"/><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23.emf"/><Relationship Id="rId4" Type="http://schemas.openxmlformats.org/officeDocument/2006/relationships/image" Target="../media/image22.emf"/></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4.xml"/><Relationship Id="rId1" Type="http://schemas.openxmlformats.org/officeDocument/2006/relationships/vmlDrawing" Target="../drawings/vmlDrawing4.vml"/><Relationship Id="rId5" Type="http://schemas.openxmlformats.org/officeDocument/2006/relationships/image" Target="../media/image25.emf"/><Relationship Id="rId4" Type="http://schemas.openxmlformats.org/officeDocument/2006/relationships/oleObject" Target="../embeddings/oleObject10.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27.emf"/><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image" Target="../media/image26.emf"/><Relationship Id="rId4"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3.emf"/><Relationship Id="rId4" Type="http://schemas.openxmlformats.org/officeDocument/2006/relationships/image" Target="../media/image3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15.xml"/><Relationship Id="rId5" Type="http://schemas.openxmlformats.org/officeDocument/2006/relationships/image" Target="../media/image36.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38.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37.emf"/><Relationship Id="rId4" Type="http://schemas.openxmlformats.org/officeDocument/2006/relationships/oleObject" Target="../embeddings/oleObject13.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9.emf"/><Relationship Id="rId4" Type="http://schemas.openxmlformats.org/officeDocument/2006/relationships/oleObject" Target="../embeddings/oleObject15.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9.emf"/><Relationship Id="rId5" Type="http://schemas.openxmlformats.org/officeDocument/2006/relationships/oleObject" Target="../embeddings/oleObject17.bin"/><Relationship Id="rId4" Type="http://schemas.openxmlformats.org/officeDocument/2006/relationships/image" Target="../media/image38.emf"/></Relationships>
</file>

<file path=ppt/slides/_rels/slide3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0.jpeg"/><Relationship Id="rId7" Type="http://schemas.openxmlformats.org/officeDocument/2006/relationships/diagramColors" Target="../diagrams/colors2.xml"/><Relationship Id="rId12" Type="http://schemas.openxmlformats.org/officeDocument/2006/relationships/image" Target="../media/image44.jpeg"/><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diagramQuickStyle" Target="../diagrams/quickStyle2.xml"/><Relationship Id="rId11" Type="http://schemas.openxmlformats.org/officeDocument/2006/relationships/image" Target="../media/image43.jpeg"/><Relationship Id="rId5" Type="http://schemas.openxmlformats.org/officeDocument/2006/relationships/diagramLayout" Target="../diagrams/layout2.xml"/><Relationship Id="rId10" Type="http://schemas.openxmlformats.org/officeDocument/2006/relationships/image" Target="../media/image42.jpeg"/><Relationship Id="rId4" Type="http://schemas.openxmlformats.org/officeDocument/2006/relationships/diagramData" Target="../diagrams/data2.xml"/><Relationship Id="rId9" Type="http://schemas.openxmlformats.org/officeDocument/2006/relationships/image" Target="../media/image41.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45.emf"/><Relationship Id="rId4" Type="http://schemas.openxmlformats.org/officeDocument/2006/relationships/oleObject" Target="../embeddings/oleObject18.bin"/></Relationships>
</file>

<file path=ppt/slides/_rels/slide3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e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46.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image" Target="../media/image45.emf"/><Relationship Id="rId4" Type="http://schemas.openxmlformats.org/officeDocument/2006/relationships/oleObject" Target="../embeddings/oleObject19.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35.xml"/><Relationship Id="rId7" Type="http://schemas.openxmlformats.org/officeDocument/2006/relationships/image" Target="../media/image48.emf"/><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oleObject" Target="../embeddings/oleObject22.bin"/><Relationship Id="rId11" Type="http://schemas.openxmlformats.org/officeDocument/2006/relationships/image" Target="../media/image50.emf"/><Relationship Id="rId5" Type="http://schemas.openxmlformats.org/officeDocument/2006/relationships/image" Target="../media/image47.e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49.e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36.xml"/><Relationship Id="rId7" Type="http://schemas.openxmlformats.org/officeDocument/2006/relationships/image" Target="../media/image52.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6.bin"/><Relationship Id="rId5" Type="http://schemas.openxmlformats.org/officeDocument/2006/relationships/image" Target="../media/image51.emf"/><Relationship Id="rId4" Type="http://schemas.openxmlformats.org/officeDocument/2006/relationships/oleObject" Target="../embeddings/oleObject25.bin"/><Relationship Id="rId9" Type="http://schemas.openxmlformats.org/officeDocument/2006/relationships/image" Target="../media/image53.emf"/></Relationships>
</file>

<file path=ppt/slides/_rels/slide44.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notesSlide" Target="../notesSlides/notesSlide38.xml"/><Relationship Id="rId7" Type="http://schemas.openxmlformats.org/officeDocument/2006/relationships/image" Target="../media/image56.emf"/><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29.bin"/><Relationship Id="rId5" Type="http://schemas.openxmlformats.org/officeDocument/2006/relationships/image" Target="../media/image55.emf"/><Relationship Id="rId4" Type="http://schemas.openxmlformats.org/officeDocument/2006/relationships/oleObject" Target="../embeddings/oleObject28.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53.emf"/><Relationship Id="rId3" Type="http://schemas.openxmlformats.org/officeDocument/2006/relationships/notesSlide" Target="../notesSlides/notesSlide39.xml"/><Relationship Id="rId7" Type="http://schemas.openxmlformats.org/officeDocument/2006/relationships/image" Target="../media/image59.emf"/><Relationship Id="rId12"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1.bin"/><Relationship Id="rId11" Type="http://schemas.openxmlformats.org/officeDocument/2006/relationships/image" Target="../media/image61.emf"/><Relationship Id="rId5" Type="http://schemas.openxmlformats.org/officeDocument/2006/relationships/image" Target="../media/image58.e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60.emf"/></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63.e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6.bin"/><Relationship Id="rId5" Type="http://schemas.openxmlformats.org/officeDocument/2006/relationships/image" Target="../media/image62.emf"/><Relationship Id="rId4" Type="http://schemas.openxmlformats.org/officeDocument/2006/relationships/oleObject" Target="../embeddings/oleObject35.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65.emf"/><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oleObject" Target="../embeddings/oleObject38.bin"/><Relationship Id="rId5" Type="http://schemas.openxmlformats.org/officeDocument/2006/relationships/image" Target="../media/image64.emf"/><Relationship Id="rId4" Type="http://schemas.openxmlformats.org/officeDocument/2006/relationships/oleObject" Target="../embeddings/oleObject37.bin"/></Relationships>
</file>

<file path=ppt/slides/_rels/slide49.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object 7">
            <a:extLst>
              <a:ext uri="{FF2B5EF4-FFF2-40B4-BE49-F238E27FC236}">
                <a16:creationId xmlns:a16="http://schemas.microsoft.com/office/drawing/2014/main" id="{A8D6F938-D4E8-A64F-93F2-73795217BBAC}"/>
              </a:ext>
            </a:extLst>
          </p:cNvPr>
          <p:cNvSpPr>
            <a:spLocks noGrp="1" noChangeArrowheads="1"/>
          </p:cNvSpPr>
          <p:nvPr>
            <p:ph type="title"/>
          </p:nvPr>
        </p:nvSpPr>
        <p:spPr>
          <a:xfrm>
            <a:off x="684213" y="357188"/>
            <a:ext cx="7773987" cy="785812"/>
          </a:xfrm>
        </p:spPr>
        <p:txBody>
          <a:bodyPr lIns="0" tIns="13335" rIns="0" bIns="0"/>
          <a:lstStyle/>
          <a:p>
            <a:pPr marL="282575" indent="-271463">
              <a:spcBef>
                <a:spcPts val="100"/>
              </a:spcBef>
            </a:pPr>
            <a:r>
              <a:rPr lang="en-US" altLang="en-US" sz="6000">
                <a:solidFill>
                  <a:schemeClr val="tx1"/>
                </a:solidFill>
                <a:latin typeface="Arial" panose="020B0604020202020204" pitchFamily="34" charset="0"/>
                <a:cs typeface="Arial" panose="020B0604020202020204" pitchFamily="34" charset="0"/>
              </a:rPr>
              <a:t>DATA MINING</a:t>
            </a:r>
          </a:p>
        </p:txBody>
      </p:sp>
      <p:grpSp>
        <p:nvGrpSpPr>
          <p:cNvPr id="3" name="object 3">
            <a:extLst>
              <a:ext uri="{FF2B5EF4-FFF2-40B4-BE49-F238E27FC236}">
                <a16:creationId xmlns:a16="http://schemas.microsoft.com/office/drawing/2014/main" id="{DB9AC8AD-B9AA-3342-A1CE-6295CE6D0993}"/>
              </a:ext>
            </a:extLst>
          </p:cNvPr>
          <p:cNvGrpSpPr/>
          <p:nvPr/>
        </p:nvGrpSpPr>
        <p:grpSpPr>
          <a:xfrm>
            <a:off x="0" y="5991291"/>
            <a:ext cx="9144001" cy="887730"/>
            <a:chOff x="0" y="5970587"/>
            <a:chExt cx="9144001" cy="887730"/>
          </a:xfrm>
          <a:solidFill>
            <a:schemeClr val="accent1"/>
          </a:solidFill>
        </p:grpSpPr>
        <p:sp>
          <p:nvSpPr>
            <p:cNvPr id="4" name="object 4">
              <a:extLst>
                <a:ext uri="{FF2B5EF4-FFF2-40B4-BE49-F238E27FC236}">
                  <a16:creationId xmlns:a16="http://schemas.microsoft.com/office/drawing/2014/main" id="{405DB12F-4B7F-1A46-B5EA-8DE17CCEEB33}"/>
                </a:ext>
              </a:extLst>
            </p:cNvPr>
            <p:cNvSpPr/>
            <p:nvPr/>
          </p:nvSpPr>
          <p:spPr>
            <a:xfrm>
              <a:off x="0" y="5970587"/>
              <a:ext cx="9144000" cy="887730"/>
            </a:xfrm>
            <a:custGeom>
              <a:avLst/>
              <a:gdLst/>
              <a:ahLst/>
              <a:cxnLst/>
              <a:rect l="l" t="t" r="r" b="b"/>
              <a:pathLst>
                <a:path w="9144000" h="887729">
                  <a:moveTo>
                    <a:pt x="9144000" y="0"/>
                  </a:moveTo>
                  <a:lnTo>
                    <a:pt x="0" y="0"/>
                  </a:lnTo>
                  <a:lnTo>
                    <a:pt x="0" y="887412"/>
                  </a:lnTo>
                  <a:lnTo>
                    <a:pt x="9144000" y="887412"/>
                  </a:lnTo>
                  <a:lnTo>
                    <a:pt x="9144000" y="0"/>
                  </a:lnTo>
                  <a:close/>
                </a:path>
              </a:pathLst>
            </a:custGeom>
            <a:grpFill/>
          </p:spPr>
          <p:txBody>
            <a:bodyPr lIns="0" tIns="0" rIns="0" bIns="0"/>
            <a:lstStyle/>
            <a:p>
              <a:pPr eaLnBrk="1" hangingPunct="1">
                <a:defRPr/>
              </a:pPr>
              <a:endParaRPr>
                <a:latin typeface="Arial" panose="020B0604020202020204" pitchFamily="34" charset="0"/>
                <a:cs typeface="Arial" panose="020B0604020202020204" pitchFamily="34" charset="0"/>
              </a:endParaRPr>
            </a:p>
          </p:txBody>
        </p:sp>
        <p:sp>
          <p:nvSpPr>
            <p:cNvPr id="6" name="object 6">
              <a:extLst>
                <a:ext uri="{FF2B5EF4-FFF2-40B4-BE49-F238E27FC236}">
                  <a16:creationId xmlns:a16="http://schemas.microsoft.com/office/drawing/2014/main" id="{D8AEB11B-39D3-1441-AA18-914E83870E95}"/>
                </a:ext>
              </a:extLst>
            </p:cNvPr>
            <p:cNvSpPr/>
            <p:nvPr/>
          </p:nvSpPr>
          <p:spPr>
            <a:xfrm>
              <a:off x="1" y="6043612"/>
              <a:ext cx="9144000" cy="714375"/>
            </a:xfrm>
            <a:custGeom>
              <a:avLst/>
              <a:gdLst/>
              <a:ahLst/>
              <a:cxnLst/>
              <a:rect l="l" t="t" r="r" b="b"/>
              <a:pathLst>
                <a:path w="6784975" h="714375">
                  <a:moveTo>
                    <a:pt x="6784975" y="0"/>
                  </a:moveTo>
                  <a:lnTo>
                    <a:pt x="0" y="0"/>
                  </a:lnTo>
                  <a:lnTo>
                    <a:pt x="0" y="714375"/>
                  </a:lnTo>
                  <a:lnTo>
                    <a:pt x="6784975" y="714375"/>
                  </a:lnTo>
                  <a:lnTo>
                    <a:pt x="6784975" y="0"/>
                  </a:lnTo>
                  <a:close/>
                </a:path>
              </a:pathLst>
            </a:custGeom>
            <a:grpFill/>
          </p:spPr>
          <p:txBody>
            <a:bodyPr lIns="0" tIns="0" rIns="0" bIns="0"/>
            <a:lstStyle/>
            <a:p>
              <a:pPr eaLnBrk="1" hangingPunct="1">
                <a:defRPr/>
              </a:pPr>
              <a:endParaRPr>
                <a:latin typeface="Arial" panose="020B0604020202020204" pitchFamily="34" charset="0"/>
                <a:cs typeface="Arial" panose="020B0604020202020204" pitchFamily="34" charset="0"/>
              </a:endParaRPr>
            </a:p>
          </p:txBody>
        </p:sp>
      </p:grpSp>
      <p:sp>
        <p:nvSpPr>
          <p:cNvPr id="9" name="object 9">
            <a:extLst>
              <a:ext uri="{FF2B5EF4-FFF2-40B4-BE49-F238E27FC236}">
                <a16:creationId xmlns:a16="http://schemas.microsoft.com/office/drawing/2014/main" id="{3371F7A6-E650-3448-BA99-824916EC4E57}"/>
              </a:ext>
            </a:extLst>
          </p:cNvPr>
          <p:cNvSpPr txBox="1"/>
          <p:nvPr/>
        </p:nvSpPr>
        <p:spPr>
          <a:xfrm>
            <a:off x="79375" y="5988050"/>
            <a:ext cx="9064625" cy="731838"/>
          </a:xfrm>
          <a:prstGeom prst="rect">
            <a:avLst/>
          </a:prstGeom>
        </p:spPr>
        <p:txBody>
          <a:bodyPr lIns="0" tIns="12700" rIns="0" bIns="0">
            <a:spAutoFit/>
          </a:bodyPr>
          <a:lstStyle/>
          <a:p>
            <a:pPr algn="ctr" eaLnBrk="1" hangingPunct="1">
              <a:lnSpc>
                <a:spcPct val="110000"/>
              </a:lnSpc>
              <a:buFont typeface="Wingdings" pitchFamily="2" charset="2"/>
              <a:buNone/>
              <a:defRPr/>
            </a:pPr>
            <a:r>
              <a:rPr lang="en-US" spc="-150" dirty="0">
                <a:latin typeface="Arial" panose="020B0604020202020204" pitchFamily="34" charset="0"/>
                <a:cs typeface="Arial" panose="020B0604020202020204" pitchFamily="34" charset="0"/>
              </a:rPr>
              <a:t>Lecture 3: Know Your Data</a:t>
            </a:r>
          </a:p>
          <a:p>
            <a:pPr algn="ctr" eaLnBrk="1" hangingPunct="1">
              <a:lnSpc>
                <a:spcPct val="110000"/>
              </a:lnSpc>
              <a:buFont typeface="Wingdings" pitchFamily="2" charset="2"/>
              <a:buNone/>
              <a:defRPr/>
            </a:pPr>
            <a:r>
              <a:rPr lang="en-US" altLang="en-US" sz="2000" dirty="0">
                <a:latin typeface="Arial" panose="020B0604020202020204" pitchFamily="34" charset="0"/>
                <a:ea typeface="ＭＳ Ｐゴシック" panose="020B0600070205080204" pitchFamily="34" charset="-128"/>
                <a:cs typeface="Arial" panose="020B0604020202020204" pitchFamily="34" charset="0"/>
              </a:rPr>
              <a:t>Slides Adapted from </a:t>
            </a:r>
            <a:r>
              <a:rPr lang="en-US" altLang="en-US" sz="2000" dirty="0">
                <a:latin typeface="Arial" panose="020B0604020202020204" pitchFamily="34" charset="0"/>
                <a:cs typeface="Arial" panose="020B0604020202020204" pitchFamily="34" charset="0"/>
              </a:rPr>
              <a:t>Jiawei Han </a:t>
            </a:r>
            <a:r>
              <a:rPr lang="en-US" altLang="en-US" sz="2000" i="1" dirty="0">
                <a:latin typeface="Arial" panose="020B0604020202020204" pitchFamily="34" charset="0"/>
                <a:cs typeface="Arial" panose="020B0604020202020204" pitchFamily="34" charset="0"/>
              </a:rPr>
              <a:t>et al. </a:t>
            </a:r>
            <a:r>
              <a:rPr lang="en-US" altLang="en-US" sz="2000" dirty="0">
                <a:latin typeface="Arial" panose="020B0604020202020204" pitchFamily="34" charset="0"/>
                <a:cs typeface="Arial" panose="020B0604020202020204" pitchFamily="34" charset="0"/>
              </a:rPr>
              <a:t>and Jianlin Cheng</a:t>
            </a:r>
          </a:p>
        </p:txBody>
      </p:sp>
      <p:graphicFrame>
        <p:nvGraphicFramePr>
          <p:cNvPr id="15" name="object 8">
            <a:extLst>
              <a:ext uri="{FF2B5EF4-FFF2-40B4-BE49-F238E27FC236}">
                <a16:creationId xmlns:a16="http://schemas.microsoft.com/office/drawing/2014/main" id="{7B230AB4-8CBC-4541-BBC5-010B4BD7D3D8}"/>
              </a:ext>
            </a:extLst>
          </p:cNvPr>
          <p:cNvGraphicFramePr/>
          <p:nvPr>
            <p:extLst>
              <p:ext uri="{D42A27DB-BD31-4B8C-83A1-F6EECF244321}">
                <p14:modId xmlns:p14="http://schemas.microsoft.com/office/powerpoint/2010/main" val="1946126037"/>
              </p:ext>
            </p:extLst>
          </p:nvPr>
        </p:nvGraphicFramePr>
        <p:xfrm>
          <a:off x="190031" y="1949508"/>
          <a:ext cx="8763000" cy="36130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5">
            <a:extLst>
              <a:ext uri="{FF2B5EF4-FFF2-40B4-BE49-F238E27FC236}">
                <a16:creationId xmlns:a16="http://schemas.microsoft.com/office/drawing/2014/main" id="{7A9B65C7-50A9-7F47-8307-B612E340F92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15223F7C-1735-AF4F-BB83-9E97352C0D95}" type="slidenum">
              <a:rPr lang="en-US" altLang="en-US" sz="1200"/>
              <a:pPr>
                <a:spcBef>
                  <a:spcPct val="0"/>
                </a:spcBef>
                <a:buClrTx/>
                <a:buSzTx/>
                <a:buFontTx/>
                <a:buNone/>
              </a:pPr>
              <a:t>10</a:t>
            </a:fld>
            <a:endParaRPr lang="en-US" altLang="en-US" sz="1200"/>
          </a:p>
        </p:txBody>
      </p:sp>
      <p:sp>
        <p:nvSpPr>
          <p:cNvPr id="34818" name="Rectangle 2">
            <a:extLst>
              <a:ext uri="{FF2B5EF4-FFF2-40B4-BE49-F238E27FC236}">
                <a16:creationId xmlns:a16="http://schemas.microsoft.com/office/drawing/2014/main" id="{1C8AD3E2-7365-D546-842F-FF5199948681}"/>
              </a:ext>
            </a:extLst>
          </p:cNvPr>
          <p:cNvSpPr>
            <a:spLocks noGrp="1" noChangeArrowheads="1"/>
          </p:cNvSpPr>
          <p:nvPr>
            <p:ph type="title"/>
          </p:nvPr>
        </p:nvSpPr>
        <p:spPr/>
        <p:txBody>
          <a:bodyPr/>
          <a:lstStyle/>
          <a:p>
            <a:pPr eaLnBrk="1" hangingPunct="1"/>
            <a:r>
              <a:rPr lang="en-US" altLang="en-US">
                <a:solidFill>
                  <a:srgbClr val="170981"/>
                </a:solidFill>
              </a:rPr>
              <a:t>Numeric Attribute Types</a:t>
            </a:r>
            <a:r>
              <a:rPr lang="en-US" altLang="en-US">
                <a:solidFill>
                  <a:schemeClr val="hlink"/>
                </a:solidFill>
              </a:rPr>
              <a:t> </a:t>
            </a:r>
          </a:p>
        </p:txBody>
      </p:sp>
      <p:sp>
        <p:nvSpPr>
          <p:cNvPr id="34819" name="Rectangle 3">
            <a:extLst>
              <a:ext uri="{FF2B5EF4-FFF2-40B4-BE49-F238E27FC236}">
                <a16:creationId xmlns:a16="http://schemas.microsoft.com/office/drawing/2014/main" id="{294C08A2-4C17-D749-996A-5D2F5C93071C}"/>
              </a:ext>
            </a:extLst>
          </p:cNvPr>
          <p:cNvSpPr>
            <a:spLocks noGrp="1" noChangeArrowheads="1"/>
          </p:cNvSpPr>
          <p:nvPr>
            <p:ph type="body" idx="1"/>
          </p:nvPr>
        </p:nvSpPr>
        <p:spPr>
          <a:xfrm>
            <a:off x="304800" y="1295400"/>
            <a:ext cx="8382000" cy="5257800"/>
          </a:xfrm>
        </p:spPr>
        <p:txBody>
          <a:bodyPr/>
          <a:lstStyle/>
          <a:p>
            <a:pPr marL="292100" indent="-292100" eaLnBrk="1" hangingPunct="1">
              <a:lnSpc>
                <a:spcPct val="90000"/>
              </a:lnSpc>
            </a:pPr>
            <a:r>
              <a:rPr lang="en-US" altLang="en-US" sz="2400"/>
              <a:t>Quantity (integer or real-valued)</a:t>
            </a:r>
          </a:p>
          <a:p>
            <a:pPr marL="292100" indent="-292100" eaLnBrk="1" hangingPunct="1">
              <a:lnSpc>
                <a:spcPct val="90000"/>
              </a:lnSpc>
            </a:pPr>
            <a:r>
              <a:rPr lang="en-US" altLang="en-US" sz="2400" b="1"/>
              <a:t>Interval</a:t>
            </a:r>
          </a:p>
          <a:p>
            <a:pPr marL="1257300" lvl="2" indent="-393700" eaLnBrk="1" hangingPunct="1">
              <a:lnSpc>
                <a:spcPct val="90000"/>
              </a:lnSpc>
            </a:pPr>
            <a:r>
              <a:rPr lang="en-US" altLang="en-US"/>
              <a:t>Measured on a scale of </a:t>
            </a:r>
            <a:r>
              <a:rPr lang="en-US" altLang="en-US" b="1"/>
              <a:t>equal-sized units</a:t>
            </a:r>
          </a:p>
          <a:p>
            <a:pPr marL="1257300" lvl="2" indent="-393700" eaLnBrk="1" hangingPunct="1">
              <a:lnSpc>
                <a:spcPct val="90000"/>
              </a:lnSpc>
            </a:pPr>
            <a:r>
              <a:rPr lang="en-US" altLang="en-US"/>
              <a:t>Values have order</a:t>
            </a:r>
          </a:p>
          <a:p>
            <a:pPr marL="1714500" lvl="3" indent="-393700" eaLnBrk="1" hangingPunct="1">
              <a:lnSpc>
                <a:spcPct val="90000"/>
              </a:lnSpc>
            </a:pPr>
            <a:r>
              <a:rPr lang="en-US" altLang="en-US" sz="2400"/>
              <a:t>E.g., </a:t>
            </a:r>
            <a:r>
              <a:rPr lang="en-US" altLang="en-US" sz="2400" i="1"/>
              <a:t>temperature in C</a:t>
            </a:r>
            <a:r>
              <a:rPr lang="en-US" altLang="en-US" sz="2400" i="1">
                <a:cs typeface="Tahoma" panose="020B0604030504040204" pitchFamily="34" charset="0"/>
              </a:rPr>
              <a:t>˚</a:t>
            </a:r>
            <a:r>
              <a:rPr lang="en-US" altLang="en-US" sz="2400" i="1"/>
              <a:t>or F</a:t>
            </a:r>
            <a:r>
              <a:rPr lang="en-US" altLang="en-US" sz="2400" i="1">
                <a:cs typeface="Tahoma" panose="020B0604030504040204" pitchFamily="34" charset="0"/>
              </a:rPr>
              <a:t>˚</a:t>
            </a:r>
            <a:r>
              <a:rPr lang="en-US" altLang="en-US" sz="2400" i="1"/>
              <a:t>, calendar dates</a:t>
            </a:r>
          </a:p>
          <a:p>
            <a:pPr marL="1257300" lvl="2" indent="-393700" eaLnBrk="1" hangingPunct="1">
              <a:lnSpc>
                <a:spcPct val="90000"/>
              </a:lnSpc>
            </a:pPr>
            <a:r>
              <a:rPr lang="en-US" altLang="en-US"/>
              <a:t>No true zero-point</a:t>
            </a:r>
          </a:p>
          <a:p>
            <a:pPr marL="292100" indent="-292100" eaLnBrk="1" hangingPunct="1">
              <a:lnSpc>
                <a:spcPct val="90000"/>
              </a:lnSpc>
            </a:pPr>
            <a:r>
              <a:rPr lang="en-US" altLang="en-US" sz="2400" b="1"/>
              <a:t>Ratio</a:t>
            </a:r>
          </a:p>
          <a:p>
            <a:pPr marL="1257300" lvl="2" indent="-393700" eaLnBrk="1" hangingPunct="1">
              <a:lnSpc>
                <a:spcPct val="90000"/>
              </a:lnSpc>
            </a:pPr>
            <a:r>
              <a:rPr lang="en-US" altLang="en-US"/>
              <a:t>Inherent </a:t>
            </a:r>
            <a:r>
              <a:rPr lang="en-US" altLang="en-US" b="1"/>
              <a:t>zero-point</a:t>
            </a:r>
          </a:p>
          <a:p>
            <a:pPr marL="1257300" lvl="2" indent="-393700" eaLnBrk="1" hangingPunct="1">
              <a:lnSpc>
                <a:spcPct val="90000"/>
              </a:lnSpc>
            </a:pPr>
            <a:r>
              <a:rPr lang="en-US" altLang="en-US"/>
              <a:t>We can speak of values as being an order of magnitude larger than the unit of measurement (10 K</a:t>
            </a:r>
            <a:r>
              <a:rPr lang="en-US" altLang="en-US">
                <a:cs typeface="Tahoma" panose="020B0604030504040204" pitchFamily="34" charset="0"/>
              </a:rPr>
              <a:t>˚</a:t>
            </a:r>
            <a:r>
              <a:rPr lang="en-US" altLang="en-US"/>
              <a:t> is twice as high as 5 K</a:t>
            </a:r>
            <a:r>
              <a:rPr lang="en-US" altLang="en-US">
                <a:cs typeface="Tahoma" panose="020B0604030504040204" pitchFamily="34" charset="0"/>
              </a:rPr>
              <a:t>˚</a:t>
            </a:r>
            <a:r>
              <a:rPr lang="en-US" altLang="en-US"/>
              <a:t>).</a:t>
            </a:r>
          </a:p>
          <a:p>
            <a:pPr marL="1714500" lvl="3" indent="-393700" eaLnBrk="1" hangingPunct="1">
              <a:lnSpc>
                <a:spcPct val="90000"/>
              </a:lnSpc>
            </a:pPr>
            <a:r>
              <a:rPr lang="en-US" altLang="en-US" sz="2400"/>
              <a:t>e.g., </a:t>
            </a:r>
            <a:r>
              <a:rPr lang="en-US" altLang="en-US" sz="2400" i="1"/>
              <a:t>temperature in Kelvin, length, counts, monetary quantities</a:t>
            </a:r>
            <a:endParaRPr lang="en-US" altLang="en-US" sz="1800" i="1"/>
          </a:p>
        </p:txBody>
      </p:sp>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5">
            <a:extLst>
              <a:ext uri="{FF2B5EF4-FFF2-40B4-BE49-F238E27FC236}">
                <a16:creationId xmlns:a16="http://schemas.microsoft.com/office/drawing/2014/main" id="{693FEB98-C9CA-3441-9EF9-8241AF5C180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04DC323D-9757-DE40-94EF-BE16D67CA188}" type="slidenum">
              <a:rPr lang="en-US" altLang="en-US" sz="1200"/>
              <a:pPr>
                <a:spcBef>
                  <a:spcPct val="0"/>
                </a:spcBef>
                <a:buClrTx/>
                <a:buSzTx/>
                <a:buFontTx/>
                <a:buNone/>
              </a:pPr>
              <a:t>11</a:t>
            </a:fld>
            <a:endParaRPr lang="en-US" altLang="en-US" sz="1200"/>
          </a:p>
        </p:txBody>
      </p:sp>
      <p:sp>
        <p:nvSpPr>
          <p:cNvPr id="36866" name="Rectangle 2">
            <a:extLst>
              <a:ext uri="{FF2B5EF4-FFF2-40B4-BE49-F238E27FC236}">
                <a16:creationId xmlns:a16="http://schemas.microsoft.com/office/drawing/2014/main" id="{22834828-87EB-A740-A52E-1E85BDB2D623}"/>
              </a:ext>
            </a:extLst>
          </p:cNvPr>
          <p:cNvSpPr>
            <a:spLocks noGrp="1" noChangeArrowheads="1"/>
          </p:cNvSpPr>
          <p:nvPr>
            <p:ph type="title"/>
          </p:nvPr>
        </p:nvSpPr>
        <p:spPr/>
        <p:txBody>
          <a:bodyPr/>
          <a:lstStyle/>
          <a:p>
            <a:pPr eaLnBrk="1" hangingPunct="1"/>
            <a:r>
              <a:rPr lang="en-US" altLang="en-US"/>
              <a:t>Discrete vs. Continuous Attributes </a:t>
            </a:r>
          </a:p>
        </p:txBody>
      </p:sp>
      <p:sp>
        <p:nvSpPr>
          <p:cNvPr id="36867" name="Rectangle 3">
            <a:extLst>
              <a:ext uri="{FF2B5EF4-FFF2-40B4-BE49-F238E27FC236}">
                <a16:creationId xmlns:a16="http://schemas.microsoft.com/office/drawing/2014/main" id="{CE51F1C1-96F3-6140-BBB0-B73C37A9E5D1}"/>
              </a:ext>
            </a:extLst>
          </p:cNvPr>
          <p:cNvSpPr>
            <a:spLocks noGrp="1" noChangeArrowheads="1"/>
          </p:cNvSpPr>
          <p:nvPr>
            <p:ph type="body" idx="1"/>
          </p:nvPr>
        </p:nvSpPr>
        <p:spPr>
          <a:xfrm>
            <a:off x="304800" y="1219200"/>
            <a:ext cx="8534400" cy="5257800"/>
          </a:xfrm>
        </p:spPr>
        <p:txBody>
          <a:bodyPr/>
          <a:lstStyle/>
          <a:p>
            <a:pPr eaLnBrk="1" hangingPunct="1">
              <a:lnSpc>
                <a:spcPct val="90000"/>
              </a:lnSpc>
            </a:pPr>
            <a:r>
              <a:rPr lang="en-US" altLang="en-US" sz="2400" b="1"/>
              <a:t>Discrete</a:t>
            </a:r>
            <a:r>
              <a:rPr lang="en-US" altLang="en-US" sz="2400"/>
              <a:t> </a:t>
            </a:r>
            <a:r>
              <a:rPr lang="en-US" altLang="en-US" sz="2400" b="1"/>
              <a:t>Attribute</a:t>
            </a:r>
          </a:p>
          <a:p>
            <a:pPr lvl="1" eaLnBrk="1" hangingPunct="1">
              <a:lnSpc>
                <a:spcPct val="90000"/>
              </a:lnSpc>
            </a:pPr>
            <a:r>
              <a:rPr lang="en-US" altLang="en-US" sz="2400"/>
              <a:t>Has only a finite or countably infinite set of values</a:t>
            </a:r>
          </a:p>
          <a:p>
            <a:pPr lvl="2" eaLnBrk="1" hangingPunct="1">
              <a:lnSpc>
                <a:spcPct val="90000"/>
              </a:lnSpc>
            </a:pPr>
            <a:r>
              <a:rPr lang="en-US" altLang="en-US"/>
              <a:t>E.g., zip codes, profession, or the set of words in a collection of documents </a:t>
            </a:r>
          </a:p>
          <a:p>
            <a:pPr lvl="1" eaLnBrk="1" hangingPunct="1">
              <a:lnSpc>
                <a:spcPct val="90000"/>
              </a:lnSpc>
            </a:pPr>
            <a:r>
              <a:rPr lang="en-US" altLang="en-US" sz="2400"/>
              <a:t>Sometimes, represented as integer variables</a:t>
            </a:r>
          </a:p>
          <a:p>
            <a:pPr lvl="1" eaLnBrk="1" hangingPunct="1">
              <a:lnSpc>
                <a:spcPct val="90000"/>
              </a:lnSpc>
            </a:pPr>
            <a:r>
              <a:rPr lang="en-US" altLang="en-US" sz="2400"/>
              <a:t>Note: Binary attributes are a special case of discrete attributes </a:t>
            </a:r>
          </a:p>
          <a:p>
            <a:pPr eaLnBrk="1" hangingPunct="1">
              <a:lnSpc>
                <a:spcPct val="90000"/>
              </a:lnSpc>
            </a:pPr>
            <a:r>
              <a:rPr lang="en-US" altLang="en-US" sz="2400" b="1"/>
              <a:t>Continuous</a:t>
            </a:r>
            <a:r>
              <a:rPr lang="en-US" altLang="en-US" sz="2400"/>
              <a:t> </a:t>
            </a:r>
            <a:r>
              <a:rPr lang="en-US" altLang="en-US" sz="2400" b="1"/>
              <a:t>Attribute</a:t>
            </a:r>
          </a:p>
          <a:p>
            <a:pPr lvl="1" eaLnBrk="1" hangingPunct="1">
              <a:lnSpc>
                <a:spcPct val="90000"/>
              </a:lnSpc>
            </a:pPr>
            <a:r>
              <a:rPr lang="en-US" altLang="en-US" sz="2400"/>
              <a:t>Has real numbers as attribute values</a:t>
            </a:r>
          </a:p>
          <a:p>
            <a:pPr lvl="2" eaLnBrk="1" hangingPunct="1">
              <a:lnSpc>
                <a:spcPct val="90000"/>
              </a:lnSpc>
            </a:pPr>
            <a:r>
              <a:rPr lang="en-US" altLang="en-US"/>
              <a:t>E.g., temperature, height, or weight</a:t>
            </a:r>
          </a:p>
          <a:p>
            <a:pPr lvl="1" eaLnBrk="1" hangingPunct="1">
              <a:lnSpc>
                <a:spcPct val="90000"/>
              </a:lnSpc>
            </a:pPr>
            <a:r>
              <a:rPr lang="en-US" altLang="en-US" sz="2400"/>
              <a:t>Practically, real values can only be measured and represented using a finite number of digits</a:t>
            </a:r>
          </a:p>
          <a:p>
            <a:pPr lvl="1" eaLnBrk="1" hangingPunct="1">
              <a:lnSpc>
                <a:spcPct val="90000"/>
              </a:lnSpc>
            </a:pPr>
            <a:r>
              <a:rPr lang="en-US" altLang="en-US" sz="2400"/>
              <a:t>Continuous attributes are typically represented as floating-point variables</a:t>
            </a:r>
          </a:p>
        </p:txBody>
      </p:sp>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5">
            <a:extLst>
              <a:ext uri="{FF2B5EF4-FFF2-40B4-BE49-F238E27FC236}">
                <a16:creationId xmlns:a16="http://schemas.microsoft.com/office/drawing/2014/main" id="{BE1D6462-4778-9D44-97EB-02E53505327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DA2C6F4D-4704-9F4F-A3E6-460AF6751277}" type="slidenum">
              <a:rPr lang="en-US" altLang="en-US" sz="1200"/>
              <a:pPr>
                <a:spcBef>
                  <a:spcPct val="0"/>
                </a:spcBef>
                <a:buClrTx/>
                <a:buSzTx/>
                <a:buFontTx/>
                <a:buNone/>
              </a:pPr>
              <a:t>12</a:t>
            </a:fld>
            <a:endParaRPr lang="en-US" altLang="en-US" sz="1200"/>
          </a:p>
        </p:txBody>
      </p:sp>
      <p:sp>
        <p:nvSpPr>
          <p:cNvPr id="38914" name="Rectangle 2">
            <a:extLst>
              <a:ext uri="{FF2B5EF4-FFF2-40B4-BE49-F238E27FC236}">
                <a16:creationId xmlns:a16="http://schemas.microsoft.com/office/drawing/2014/main" id="{4B24716C-8E3C-C44E-9375-7CF34B567118}"/>
              </a:ext>
            </a:extLst>
          </p:cNvPr>
          <p:cNvSpPr>
            <a:spLocks noGrp="1" noChangeArrowheads="1"/>
          </p:cNvSpPr>
          <p:nvPr>
            <p:ph type="title"/>
          </p:nvPr>
        </p:nvSpPr>
        <p:spPr>
          <a:xfrm>
            <a:off x="152400" y="152400"/>
            <a:ext cx="8839200" cy="914400"/>
          </a:xfrm>
          <a:noFill/>
        </p:spPr>
        <p:txBody>
          <a:bodyPr lIns="92075" tIns="46038" rIns="92075" bIns="46038" anchor="ctr"/>
          <a:lstStyle/>
          <a:p>
            <a:pPr eaLnBrk="1" hangingPunct="1"/>
            <a:r>
              <a:rPr lang="en-US" altLang="en-US"/>
              <a:t>Chapter 2: Getting to Know Your Data</a:t>
            </a:r>
          </a:p>
        </p:txBody>
      </p:sp>
      <p:sp>
        <p:nvSpPr>
          <p:cNvPr id="38915" name="Rectangle 3">
            <a:extLst>
              <a:ext uri="{FF2B5EF4-FFF2-40B4-BE49-F238E27FC236}">
                <a16:creationId xmlns:a16="http://schemas.microsoft.com/office/drawing/2014/main" id="{27EA27D2-3CAF-C44B-8D6F-54CBBC0FEF13}"/>
              </a:ext>
            </a:extLst>
          </p:cNvPr>
          <p:cNvSpPr>
            <a:spLocks noGrp="1" noChangeArrowheads="1"/>
          </p:cNvSpPr>
          <p:nvPr>
            <p:ph type="body" idx="1"/>
          </p:nvPr>
        </p:nvSpPr>
        <p:spPr>
          <a:xfrm>
            <a:off x="381000" y="1447800"/>
            <a:ext cx="8382000" cy="4800600"/>
          </a:xfrm>
          <a:noFill/>
        </p:spPr>
        <p:txBody>
          <a:bodyPr lIns="92075" tIns="46038" rIns="92075" bIns="46038"/>
          <a:lstStyle/>
          <a:p>
            <a:pPr eaLnBrk="1" hangingPunct="1">
              <a:lnSpc>
                <a:spcPct val="200000"/>
              </a:lnSpc>
            </a:pPr>
            <a:r>
              <a:rPr lang="en-US" altLang="en-US"/>
              <a:t>Data Objects and Attribute Types</a:t>
            </a:r>
          </a:p>
          <a:p>
            <a:pPr eaLnBrk="1" hangingPunct="1">
              <a:lnSpc>
                <a:spcPct val="200000"/>
              </a:lnSpc>
            </a:pPr>
            <a:r>
              <a:rPr lang="en-US" altLang="en-US"/>
              <a:t>Basic Statistical Descriptions of Data</a:t>
            </a:r>
          </a:p>
          <a:p>
            <a:pPr eaLnBrk="1" hangingPunct="1">
              <a:lnSpc>
                <a:spcPct val="200000"/>
              </a:lnSpc>
            </a:pPr>
            <a:r>
              <a:rPr lang="en-US" altLang="en-US"/>
              <a:t>Data Visualization</a:t>
            </a:r>
          </a:p>
          <a:p>
            <a:pPr eaLnBrk="1" hangingPunct="1">
              <a:lnSpc>
                <a:spcPct val="200000"/>
              </a:lnSpc>
            </a:pPr>
            <a:r>
              <a:rPr lang="en-US" altLang="en-US"/>
              <a:t>Measuring Data Similarity and Dissimilarity</a:t>
            </a:r>
          </a:p>
          <a:p>
            <a:pPr eaLnBrk="1" hangingPunct="1">
              <a:lnSpc>
                <a:spcPct val="200000"/>
              </a:lnSpc>
            </a:pPr>
            <a:r>
              <a:rPr lang="en-US" altLang="en-US"/>
              <a:t>Summary</a:t>
            </a:r>
          </a:p>
        </p:txBody>
      </p:sp>
      <p:sp>
        <p:nvSpPr>
          <p:cNvPr id="38916" name="AutoShape 4">
            <a:extLst>
              <a:ext uri="{FF2B5EF4-FFF2-40B4-BE49-F238E27FC236}">
                <a16:creationId xmlns:a16="http://schemas.microsoft.com/office/drawing/2014/main" id="{14D71779-21E6-164A-9BEB-5449F395F8AF}"/>
              </a:ext>
            </a:extLst>
          </p:cNvPr>
          <p:cNvSpPr>
            <a:spLocks noChangeArrowheads="1"/>
          </p:cNvSpPr>
          <p:nvPr/>
        </p:nvSpPr>
        <p:spPr bwMode="auto">
          <a:xfrm rot="9694931">
            <a:off x="6781800" y="2590800"/>
            <a:ext cx="450850" cy="485775"/>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99"/>
          </a:solidFill>
          <a:ln w="9525">
            <a:solidFill>
              <a:schemeClr val="tx1"/>
            </a:solidFill>
            <a:miter lim="800000"/>
            <a:headEnd/>
            <a:tailEnd/>
          </a:ln>
        </p:spPr>
        <p:txBody>
          <a:bodyPr wrap="none" anchor="ctr"/>
          <a:lstStyle/>
          <a:p>
            <a:endParaRPr lang="en-US"/>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5">
            <a:extLst>
              <a:ext uri="{FF2B5EF4-FFF2-40B4-BE49-F238E27FC236}">
                <a16:creationId xmlns:a16="http://schemas.microsoft.com/office/drawing/2014/main" id="{5F661374-6B4B-6E46-AE9A-C628767C22E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92AA81AC-227B-3348-B3DA-7C8AEB2FCC0F}" type="slidenum">
              <a:rPr lang="en-US" altLang="en-US" sz="1200"/>
              <a:pPr>
                <a:spcBef>
                  <a:spcPct val="0"/>
                </a:spcBef>
                <a:buClrTx/>
                <a:buSzTx/>
                <a:buFontTx/>
                <a:buNone/>
              </a:pPr>
              <a:t>13</a:t>
            </a:fld>
            <a:endParaRPr lang="en-US" altLang="en-US" sz="1200"/>
          </a:p>
        </p:txBody>
      </p:sp>
      <p:sp>
        <p:nvSpPr>
          <p:cNvPr id="40962" name="Rectangle 2">
            <a:extLst>
              <a:ext uri="{FF2B5EF4-FFF2-40B4-BE49-F238E27FC236}">
                <a16:creationId xmlns:a16="http://schemas.microsoft.com/office/drawing/2014/main" id="{18120925-113A-CA42-9CDF-4C63F03F6644}"/>
              </a:ext>
            </a:extLst>
          </p:cNvPr>
          <p:cNvSpPr>
            <a:spLocks noGrp="1" noChangeArrowheads="1"/>
          </p:cNvSpPr>
          <p:nvPr>
            <p:ph type="title"/>
          </p:nvPr>
        </p:nvSpPr>
        <p:spPr>
          <a:xfrm>
            <a:off x="0" y="304800"/>
            <a:ext cx="9144000" cy="762000"/>
          </a:xfrm>
        </p:spPr>
        <p:txBody>
          <a:bodyPr/>
          <a:lstStyle/>
          <a:p>
            <a:pPr eaLnBrk="1" hangingPunct="1"/>
            <a:r>
              <a:rPr lang="en-US" altLang="en-US"/>
              <a:t>Basic Statistical Descriptions of Data</a:t>
            </a:r>
          </a:p>
        </p:txBody>
      </p:sp>
      <p:sp>
        <p:nvSpPr>
          <p:cNvPr id="40963" name="Rectangle 3">
            <a:extLst>
              <a:ext uri="{FF2B5EF4-FFF2-40B4-BE49-F238E27FC236}">
                <a16:creationId xmlns:a16="http://schemas.microsoft.com/office/drawing/2014/main" id="{4E4F7A7F-3507-BA42-AEED-2486D43BAB09}"/>
              </a:ext>
            </a:extLst>
          </p:cNvPr>
          <p:cNvSpPr>
            <a:spLocks noGrp="1" noChangeArrowheads="1"/>
          </p:cNvSpPr>
          <p:nvPr>
            <p:ph type="body" idx="1"/>
          </p:nvPr>
        </p:nvSpPr>
        <p:spPr>
          <a:xfrm>
            <a:off x="381000" y="1295400"/>
            <a:ext cx="8305800" cy="5257800"/>
          </a:xfrm>
        </p:spPr>
        <p:txBody>
          <a:bodyPr/>
          <a:lstStyle/>
          <a:p>
            <a:pPr eaLnBrk="1" hangingPunct="1">
              <a:buSzPct val="80000"/>
            </a:pPr>
            <a:r>
              <a:rPr lang="en-US" altLang="en-US" sz="2400" u="sng"/>
              <a:t>Motivation</a:t>
            </a:r>
          </a:p>
          <a:p>
            <a:pPr lvl="1" eaLnBrk="1" hangingPunct="1">
              <a:buSzPct val="80000"/>
            </a:pPr>
            <a:r>
              <a:rPr lang="en-US" altLang="en-US" sz="2400"/>
              <a:t>To better understand the data: central tendency, variation and spread</a:t>
            </a:r>
          </a:p>
          <a:p>
            <a:pPr eaLnBrk="1" hangingPunct="1">
              <a:buSzPct val="80000"/>
            </a:pPr>
            <a:r>
              <a:rPr lang="en-US" altLang="en-US" sz="2400" u="sng"/>
              <a:t>Data dispersion characteristics</a:t>
            </a:r>
            <a:r>
              <a:rPr lang="en-US" altLang="en-US" sz="2400"/>
              <a:t> </a:t>
            </a:r>
          </a:p>
          <a:p>
            <a:pPr lvl="1" eaLnBrk="1" hangingPunct="1">
              <a:buSzPct val="80000"/>
            </a:pPr>
            <a:r>
              <a:rPr lang="en-US" altLang="en-US" sz="2400"/>
              <a:t>median, max, min, quantiles, outliers, variance, etc.</a:t>
            </a:r>
          </a:p>
          <a:p>
            <a:pPr eaLnBrk="1" hangingPunct="1">
              <a:buSzPct val="80000"/>
            </a:pPr>
            <a:r>
              <a:rPr lang="en-US" altLang="en-US" sz="2400" u="sng"/>
              <a:t>Numerical dimensions</a:t>
            </a:r>
            <a:r>
              <a:rPr lang="en-US" altLang="en-US" sz="2400"/>
              <a:t> correspond to sorted intervals</a:t>
            </a:r>
          </a:p>
          <a:p>
            <a:pPr lvl="1" eaLnBrk="1" hangingPunct="1">
              <a:buSzPct val="80000"/>
            </a:pPr>
            <a:r>
              <a:rPr lang="en-US" altLang="en-US" sz="2400"/>
              <a:t>Data dispersion: analyzed with multiple granularities of precision</a:t>
            </a:r>
          </a:p>
          <a:p>
            <a:pPr lvl="1" eaLnBrk="1" hangingPunct="1">
              <a:buSzPct val="80000"/>
            </a:pPr>
            <a:r>
              <a:rPr lang="en-US" altLang="en-US" sz="2400"/>
              <a:t>Boxplot or quantile analysis on sorted intervals</a:t>
            </a:r>
          </a:p>
          <a:p>
            <a:pPr eaLnBrk="1" hangingPunct="1">
              <a:buSzPct val="80000"/>
            </a:pPr>
            <a:r>
              <a:rPr lang="en-US" altLang="en-US" sz="2400" u="sng"/>
              <a:t>Dispersion analysis on computed measures</a:t>
            </a:r>
            <a:endParaRPr lang="en-US" altLang="en-US" sz="2400"/>
          </a:p>
          <a:p>
            <a:pPr lvl="1" eaLnBrk="1" hangingPunct="1">
              <a:buSzPct val="80000"/>
            </a:pPr>
            <a:r>
              <a:rPr lang="en-US" altLang="en-US" sz="2400"/>
              <a:t>Folding measures into numerical dimensions</a:t>
            </a:r>
          </a:p>
          <a:p>
            <a:pPr lvl="1" eaLnBrk="1" hangingPunct="1">
              <a:buSzPct val="80000"/>
            </a:pPr>
            <a:r>
              <a:rPr lang="en-US" altLang="en-US" sz="2400"/>
              <a:t>Boxplot or quantile analysis on the transformed cube</a:t>
            </a:r>
            <a:endParaRPr lang="en-US" altLang="en-US" sz="2000"/>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6">
            <a:extLst>
              <a:ext uri="{FF2B5EF4-FFF2-40B4-BE49-F238E27FC236}">
                <a16:creationId xmlns:a16="http://schemas.microsoft.com/office/drawing/2014/main" id="{C2F88BB7-1D26-4A41-B9D6-E6D86BCD62B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4357A3C7-608E-5E47-8CBA-8EE6528C36D8}" type="slidenum">
              <a:rPr lang="en-US" altLang="en-US" sz="1200"/>
              <a:pPr>
                <a:spcBef>
                  <a:spcPct val="0"/>
                </a:spcBef>
                <a:buClrTx/>
                <a:buSzTx/>
                <a:buFontTx/>
                <a:buNone/>
              </a:pPr>
              <a:t>14</a:t>
            </a:fld>
            <a:endParaRPr lang="en-US" altLang="en-US" sz="1200"/>
          </a:p>
        </p:txBody>
      </p:sp>
      <p:sp>
        <p:nvSpPr>
          <p:cNvPr id="44034" name="Rectangle 2">
            <a:extLst>
              <a:ext uri="{FF2B5EF4-FFF2-40B4-BE49-F238E27FC236}">
                <a16:creationId xmlns:a16="http://schemas.microsoft.com/office/drawing/2014/main" id="{A553CD75-6D88-7E4C-B9A0-388242FF2DFF}"/>
              </a:ext>
            </a:extLst>
          </p:cNvPr>
          <p:cNvSpPr>
            <a:spLocks noGrp="1" noChangeArrowheads="1"/>
          </p:cNvSpPr>
          <p:nvPr>
            <p:ph type="title"/>
          </p:nvPr>
        </p:nvSpPr>
        <p:spPr/>
        <p:txBody>
          <a:bodyPr/>
          <a:lstStyle/>
          <a:p>
            <a:pPr eaLnBrk="1" hangingPunct="1"/>
            <a:r>
              <a:rPr lang="en-US" altLang="en-US">
                <a:solidFill>
                  <a:srgbClr val="170981"/>
                </a:solidFill>
              </a:rPr>
              <a:t>Measuring the Central Tendency</a:t>
            </a:r>
            <a:endParaRPr lang="en-US" altLang="en-US" sz="4000">
              <a:solidFill>
                <a:srgbClr val="170981"/>
              </a:solidFill>
            </a:endParaRPr>
          </a:p>
        </p:txBody>
      </p:sp>
      <p:sp>
        <p:nvSpPr>
          <p:cNvPr id="44035" name="Rectangle 3">
            <a:extLst>
              <a:ext uri="{FF2B5EF4-FFF2-40B4-BE49-F238E27FC236}">
                <a16:creationId xmlns:a16="http://schemas.microsoft.com/office/drawing/2014/main" id="{304F5532-8C31-C14B-88AF-0C60B01F9F95}"/>
              </a:ext>
            </a:extLst>
          </p:cNvPr>
          <p:cNvSpPr>
            <a:spLocks noGrp="1" noChangeArrowheads="1"/>
          </p:cNvSpPr>
          <p:nvPr>
            <p:ph type="body" sz="half" idx="1"/>
          </p:nvPr>
        </p:nvSpPr>
        <p:spPr>
          <a:xfrm>
            <a:off x="228600" y="1143000"/>
            <a:ext cx="6477000" cy="5029200"/>
          </a:xfrm>
        </p:spPr>
        <p:txBody>
          <a:bodyPr/>
          <a:lstStyle/>
          <a:p>
            <a:pPr eaLnBrk="1" hangingPunct="1">
              <a:lnSpc>
                <a:spcPct val="130000"/>
              </a:lnSpc>
              <a:buSzPct val="80000"/>
            </a:pPr>
            <a:r>
              <a:rPr lang="en-US" altLang="en-US" sz="1800" u="sng"/>
              <a:t>Mean (algebraic measure) (sample vs. population):</a:t>
            </a:r>
          </a:p>
          <a:p>
            <a:pPr lvl="1" eaLnBrk="1" hangingPunct="1">
              <a:lnSpc>
                <a:spcPct val="130000"/>
              </a:lnSpc>
              <a:buSzPct val="80000"/>
              <a:buFont typeface="Wingdings" pitchFamily="2" charset="2"/>
              <a:buNone/>
            </a:pPr>
            <a:r>
              <a:rPr lang="en-US" altLang="en-US" sz="1800"/>
              <a:t>Note: </a:t>
            </a:r>
            <a:r>
              <a:rPr lang="en-US" altLang="en-US" sz="1800" i="1"/>
              <a:t>n</a:t>
            </a:r>
            <a:r>
              <a:rPr lang="en-US" altLang="en-US" sz="1800"/>
              <a:t> is sample size and </a:t>
            </a:r>
            <a:r>
              <a:rPr lang="en-US" altLang="en-US" sz="1800" i="1"/>
              <a:t>N</a:t>
            </a:r>
            <a:r>
              <a:rPr lang="en-US" altLang="en-US" sz="1800"/>
              <a:t> is population size. </a:t>
            </a:r>
          </a:p>
          <a:p>
            <a:pPr lvl="1" eaLnBrk="1" hangingPunct="1">
              <a:lnSpc>
                <a:spcPct val="130000"/>
              </a:lnSpc>
              <a:buSzPct val="80000"/>
            </a:pPr>
            <a:r>
              <a:rPr lang="en-US" altLang="en-US" sz="1800"/>
              <a:t>Weighted arithmetic mean:</a:t>
            </a:r>
          </a:p>
          <a:p>
            <a:pPr lvl="1" eaLnBrk="1" hangingPunct="1">
              <a:lnSpc>
                <a:spcPct val="130000"/>
              </a:lnSpc>
              <a:buSzPct val="80000"/>
            </a:pPr>
            <a:r>
              <a:rPr lang="en-US" altLang="en-US" sz="1800"/>
              <a:t>Trimmed mean: chopping extreme values</a:t>
            </a:r>
          </a:p>
          <a:p>
            <a:pPr eaLnBrk="1" hangingPunct="1">
              <a:lnSpc>
                <a:spcPct val="130000"/>
              </a:lnSpc>
              <a:buSzPct val="80000"/>
            </a:pPr>
            <a:r>
              <a:rPr lang="en-US" altLang="en-US" sz="1800" u="sng"/>
              <a:t>Median</a:t>
            </a:r>
            <a:r>
              <a:rPr lang="en-US" altLang="en-US" sz="1800"/>
              <a:t>: </a:t>
            </a:r>
          </a:p>
          <a:p>
            <a:pPr lvl="1" eaLnBrk="1" hangingPunct="1">
              <a:lnSpc>
                <a:spcPct val="130000"/>
              </a:lnSpc>
              <a:buSzPct val="80000"/>
            </a:pPr>
            <a:r>
              <a:rPr lang="en-US" altLang="en-US" sz="1800"/>
              <a:t>Middle value if odd number of values, or average of the middle two values otherwise</a:t>
            </a:r>
          </a:p>
          <a:p>
            <a:pPr lvl="1" eaLnBrk="1" hangingPunct="1">
              <a:lnSpc>
                <a:spcPct val="130000"/>
              </a:lnSpc>
              <a:buSzPct val="80000"/>
            </a:pPr>
            <a:r>
              <a:rPr lang="en-US" altLang="en-US" sz="1800"/>
              <a:t>Estimated by interpolation (for </a:t>
            </a:r>
            <a:r>
              <a:rPr lang="en-US" altLang="en-US" sz="1800" i="1">
                <a:solidFill>
                  <a:schemeClr val="tx2"/>
                </a:solidFill>
              </a:rPr>
              <a:t>grouped data</a:t>
            </a:r>
            <a:r>
              <a:rPr lang="en-US" altLang="en-US" sz="1800"/>
              <a:t>):</a:t>
            </a:r>
          </a:p>
          <a:p>
            <a:pPr eaLnBrk="1" hangingPunct="1">
              <a:lnSpc>
                <a:spcPct val="130000"/>
              </a:lnSpc>
              <a:buSzPct val="80000"/>
            </a:pPr>
            <a:endParaRPr lang="en-US" altLang="en-US" sz="1800" u="sng"/>
          </a:p>
          <a:p>
            <a:pPr eaLnBrk="1" hangingPunct="1">
              <a:lnSpc>
                <a:spcPct val="130000"/>
              </a:lnSpc>
              <a:buSzPct val="80000"/>
            </a:pPr>
            <a:r>
              <a:rPr lang="en-US" altLang="en-US" sz="1800" u="sng"/>
              <a:t>Mode</a:t>
            </a:r>
          </a:p>
          <a:p>
            <a:pPr lvl="1" eaLnBrk="1" hangingPunct="1">
              <a:lnSpc>
                <a:spcPct val="130000"/>
              </a:lnSpc>
              <a:buSzPct val="80000"/>
            </a:pPr>
            <a:r>
              <a:rPr lang="en-US" altLang="en-US" sz="1800"/>
              <a:t>Value that occurs most frequently in the data</a:t>
            </a:r>
          </a:p>
          <a:p>
            <a:pPr lvl="1" eaLnBrk="1" hangingPunct="1">
              <a:lnSpc>
                <a:spcPct val="130000"/>
              </a:lnSpc>
              <a:buSzPct val="80000"/>
            </a:pPr>
            <a:r>
              <a:rPr lang="en-US" altLang="en-US" sz="1800"/>
              <a:t>Unimodal, bimodal, trimodal</a:t>
            </a:r>
          </a:p>
          <a:p>
            <a:pPr lvl="1" eaLnBrk="1" hangingPunct="1">
              <a:lnSpc>
                <a:spcPct val="130000"/>
              </a:lnSpc>
              <a:buSzPct val="80000"/>
            </a:pPr>
            <a:r>
              <a:rPr lang="en-US" altLang="en-US" sz="1800"/>
              <a:t>Empirical formula:</a:t>
            </a:r>
          </a:p>
          <a:p>
            <a:pPr eaLnBrk="1" hangingPunct="1">
              <a:lnSpc>
                <a:spcPct val="130000"/>
              </a:lnSpc>
              <a:buSzPct val="80000"/>
            </a:pPr>
            <a:endParaRPr lang="en-US" altLang="en-US" sz="1800"/>
          </a:p>
        </p:txBody>
      </p:sp>
      <p:graphicFrame>
        <p:nvGraphicFramePr>
          <p:cNvPr id="44036" name="Object 4">
            <a:extLst>
              <a:ext uri="{FF2B5EF4-FFF2-40B4-BE49-F238E27FC236}">
                <a16:creationId xmlns:a16="http://schemas.microsoft.com/office/drawing/2014/main" id="{876E2CBE-21E6-8E4B-B31A-97BCB01EB941}"/>
              </a:ext>
            </a:extLst>
          </p:cNvPr>
          <p:cNvGraphicFramePr>
            <a:graphicFrameLocks noChangeAspect="1"/>
          </p:cNvGraphicFramePr>
          <p:nvPr/>
        </p:nvGraphicFramePr>
        <p:xfrm>
          <a:off x="6019800" y="1143000"/>
          <a:ext cx="1752600" cy="846138"/>
        </p:xfrm>
        <a:graphic>
          <a:graphicData uri="http://schemas.openxmlformats.org/presentationml/2006/ole">
            <mc:AlternateContent xmlns:mc="http://schemas.openxmlformats.org/markup-compatibility/2006">
              <mc:Choice xmlns:v="urn:schemas-microsoft-com:vml" Requires="v">
                <p:oleObj spid="_x0000_s2055" name="Microsoft Equation 3.0" r:id="rId4" imgW="16383000" imgH="9944100" progId="Equation.3">
                  <p:embed/>
                </p:oleObj>
              </mc:Choice>
              <mc:Fallback>
                <p:oleObj name="Microsoft Equation 3.0" r:id="rId4" imgW="16383000" imgH="9944100" progId="Equation.3">
                  <p:embed/>
                  <p:pic>
                    <p:nvPicPr>
                      <p:cNvPr id="44036" name="Object 4">
                        <a:extLst>
                          <a:ext uri="{FF2B5EF4-FFF2-40B4-BE49-F238E27FC236}">
                            <a16:creationId xmlns:a16="http://schemas.microsoft.com/office/drawing/2014/main" id="{876E2CBE-21E6-8E4B-B31A-97BCB01EB9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1143000"/>
                        <a:ext cx="1752600" cy="84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7" name="Object 5">
            <a:extLst>
              <a:ext uri="{FF2B5EF4-FFF2-40B4-BE49-F238E27FC236}">
                <a16:creationId xmlns:a16="http://schemas.microsoft.com/office/drawing/2014/main" id="{42221742-FE5A-C945-8822-4D1FC58047B0}"/>
              </a:ext>
            </a:extLst>
          </p:cNvPr>
          <p:cNvGraphicFramePr>
            <a:graphicFrameLocks noChangeAspect="1"/>
          </p:cNvGraphicFramePr>
          <p:nvPr/>
        </p:nvGraphicFramePr>
        <p:xfrm>
          <a:off x="5715000" y="1981200"/>
          <a:ext cx="1600200" cy="1447800"/>
        </p:xfrm>
        <a:graphic>
          <a:graphicData uri="http://schemas.openxmlformats.org/presentationml/2006/ole">
            <mc:AlternateContent xmlns:mc="http://schemas.openxmlformats.org/markup-compatibility/2006">
              <mc:Choice xmlns:v="urn:schemas-microsoft-com:vml" Requires="v">
                <p:oleObj spid="_x0000_s2056" name="Equation" r:id="rId6" imgW="17259300" imgH="19304000" progId="Equation.3">
                  <p:embed/>
                </p:oleObj>
              </mc:Choice>
              <mc:Fallback>
                <p:oleObj name="Equation" r:id="rId6" imgW="17259300" imgH="19304000" progId="Equation.3">
                  <p:embed/>
                  <p:pic>
                    <p:nvPicPr>
                      <p:cNvPr id="44037" name="Object 5">
                        <a:extLst>
                          <a:ext uri="{FF2B5EF4-FFF2-40B4-BE49-F238E27FC236}">
                            <a16:creationId xmlns:a16="http://schemas.microsoft.com/office/drawing/2014/main" id="{42221742-FE5A-C945-8822-4D1FC58047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1981200"/>
                        <a:ext cx="1600200"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8" name="Object 6">
            <a:extLst>
              <a:ext uri="{FF2B5EF4-FFF2-40B4-BE49-F238E27FC236}">
                <a16:creationId xmlns:a16="http://schemas.microsoft.com/office/drawing/2014/main" id="{DE9DEDC6-69A3-A249-86AB-4EE8268D9AE8}"/>
              </a:ext>
            </a:extLst>
          </p:cNvPr>
          <p:cNvGraphicFramePr>
            <a:graphicFrameLocks noChangeAspect="1"/>
          </p:cNvGraphicFramePr>
          <p:nvPr/>
        </p:nvGraphicFramePr>
        <p:xfrm>
          <a:off x="1905000" y="4343400"/>
          <a:ext cx="4648200" cy="914400"/>
        </p:xfrm>
        <a:graphic>
          <a:graphicData uri="http://schemas.openxmlformats.org/presentationml/2006/ole">
            <mc:AlternateContent xmlns:mc="http://schemas.openxmlformats.org/markup-compatibility/2006">
              <mc:Choice xmlns:v="urn:schemas-microsoft-com:vml" Requires="v">
                <p:oleObj spid="_x0000_s2057" name="Equation" r:id="rId8" imgW="55003700" imgH="10820400" progId="Equation.3">
                  <p:embed/>
                </p:oleObj>
              </mc:Choice>
              <mc:Fallback>
                <p:oleObj name="Equation" r:id="rId8" imgW="55003700" imgH="10820400" progId="Equation.3">
                  <p:embed/>
                  <p:pic>
                    <p:nvPicPr>
                      <p:cNvPr id="44038" name="Object 6">
                        <a:extLst>
                          <a:ext uri="{FF2B5EF4-FFF2-40B4-BE49-F238E27FC236}">
                            <a16:creationId xmlns:a16="http://schemas.microsoft.com/office/drawing/2014/main" id="{DE9DEDC6-69A3-A249-86AB-4EE8268D9AE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00" y="4343400"/>
                        <a:ext cx="4648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9" name="Object 7">
            <a:extLst>
              <a:ext uri="{FF2B5EF4-FFF2-40B4-BE49-F238E27FC236}">
                <a16:creationId xmlns:a16="http://schemas.microsoft.com/office/drawing/2014/main" id="{9A07FBB6-A041-3141-A249-6F133E9B8057}"/>
              </a:ext>
            </a:extLst>
          </p:cNvPr>
          <p:cNvGraphicFramePr>
            <a:graphicFrameLocks noChangeAspect="1"/>
          </p:cNvGraphicFramePr>
          <p:nvPr/>
        </p:nvGraphicFramePr>
        <p:xfrm>
          <a:off x="3124200" y="6096000"/>
          <a:ext cx="4449763" cy="420688"/>
        </p:xfrm>
        <a:graphic>
          <a:graphicData uri="http://schemas.openxmlformats.org/presentationml/2006/ole">
            <mc:AlternateContent xmlns:mc="http://schemas.openxmlformats.org/markup-compatibility/2006">
              <mc:Choice xmlns:v="urn:schemas-microsoft-com:vml" Requires="v">
                <p:oleObj spid="_x0000_s2058" name="Equation" r:id="rId10" imgW="50609500" imgH="4686300" progId="Equation.3">
                  <p:embed/>
                </p:oleObj>
              </mc:Choice>
              <mc:Fallback>
                <p:oleObj name="Equation" r:id="rId10" imgW="50609500" imgH="4686300" progId="Equation.3">
                  <p:embed/>
                  <p:pic>
                    <p:nvPicPr>
                      <p:cNvPr id="44039" name="Object 7">
                        <a:extLst>
                          <a:ext uri="{FF2B5EF4-FFF2-40B4-BE49-F238E27FC236}">
                            <a16:creationId xmlns:a16="http://schemas.microsoft.com/office/drawing/2014/main" id="{9A07FBB6-A041-3141-A249-6F133E9B805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4200" y="6096000"/>
                        <a:ext cx="4449763"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0" name="Object 8">
            <a:extLst>
              <a:ext uri="{FF2B5EF4-FFF2-40B4-BE49-F238E27FC236}">
                <a16:creationId xmlns:a16="http://schemas.microsoft.com/office/drawing/2014/main" id="{838941E9-E5B5-1C40-8C00-856973B3C3A1}"/>
              </a:ext>
            </a:extLst>
          </p:cNvPr>
          <p:cNvGraphicFramePr>
            <a:graphicFrameLocks noGrp="1" noChangeAspect="1"/>
          </p:cNvGraphicFramePr>
          <p:nvPr>
            <p:ph sz="half" idx="2"/>
          </p:nvPr>
        </p:nvGraphicFramePr>
        <p:xfrm>
          <a:off x="8001000" y="1130300"/>
          <a:ext cx="1066800" cy="771525"/>
        </p:xfrm>
        <a:graphic>
          <a:graphicData uri="http://schemas.openxmlformats.org/presentationml/2006/ole">
            <mc:AlternateContent xmlns:mc="http://schemas.openxmlformats.org/markup-compatibility/2006">
              <mc:Choice xmlns:v="urn:schemas-microsoft-com:vml" Requires="v">
                <p:oleObj spid="_x0000_s2059" name="Equation" r:id="rId12" imgW="13754100" imgH="9944100" progId="Equation.3">
                  <p:embed/>
                </p:oleObj>
              </mc:Choice>
              <mc:Fallback>
                <p:oleObj name="Equation" r:id="rId12" imgW="13754100" imgH="9944100" progId="Equation.3">
                  <p:embed/>
                  <p:pic>
                    <p:nvPicPr>
                      <p:cNvPr id="44040" name="Object 8">
                        <a:extLst>
                          <a:ext uri="{FF2B5EF4-FFF2-40B4-BE49-F238E27FC236}">
                            <a16:creationId xmlns:a16="http://schemas.microsoft.com/office/drawing/2014/main" id="{838941E9-E5B5-1C40-8C00-856973B3C3A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001000" y="1130300"/>
                        <a:ext cx="106680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4041" name="Picture 12">
            <a:extLst>
              <a:ext uri="{FF2B5EF4-FFF2-40B4-BE49-F238E27FC236}">
                <a16:creationId xmlns:a16="http://schemas.microsoft.com/office/drawing/2014/main" id="{4765EFA5-D6B4-8E43-A5D3-7D51FA0732B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81800" y="3505200"/>
            <a:ext cx="2316163"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Date Placeholder 5">
            <a:extLst>
              <a:ext uri="{FF2B5EF4-FFF2-40B4-BE49-F238E27FC236}">
                <a16:creationId xmlns:a16="http://schemas.microsoft.com/office/drawing/2014/main" id="{52D0560C-5C60-DB43-8C70-A9F03FCA9C70}"/>
              </a:ext>
            </a:extLst>
          </p:cNvPr>
          <p:cNvSpPr>
            <a:spLocks noGrp="1"/>
          </p:cNvSpPr>
          <p:nvPr>
            <p:ph type="dt" sz="quarter" idx="4294967295"/>
          </p:nvPr>
        </p:nvSpPr>
        <p:spPr bwMode="auto">
          <a:xfrm>
            <a:off x="152400" y="6477000"/>
            <a:ext cx="19050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BEF550AC-1482-1A41-AAED-C423210646D4}" type="datetime4">
              <a:rPr lang="en-US" altLang="en-US" sz="1200"/>
              <a:pPr eaLnBrk="1" hangingPunct="1">
                <a:spcBef>
                  <a:spcPct val="0"/>
                </a:spcBef>
                <a:buClrTx/>
                <a:buSzTx/>
                <a:buFontTx/>
                <a:buNone/>
              </a:pPr>
              <a:t>August 6, 2024</a:t>
            </a:fld>
            <a:endParaRPr lang="en-US" altLang="en-US" sz="1200"/>
          </a:p>
        </p:txBody>
      </p:sp>
      <p:sp>
        <p:nvSpPr>
          <p:cNvPr id="46082" name="Footer Placeholder 6">
            <a:extLst>
              <a:ext uri="{FF2B5EF4-FFF2-40B4-BE49-F238E27FC236}">
                <a16:creationId xmlns:a16="http://schemas.microsoft.com/office/drawing/2014/main" id="{AF254C09-EBB1-7B4E-BFB3-0F8F5A9A5CF5}"/>
              </a:ext>
            </a:extLst>
          </p:cNvPr>
          <p:cNvSpPr>
            <a:spLocks noGrp="1"/>
          </p:cNvSpPr>
          <p:nvPr>
            <p:ph type="ftr" sz="quarter" idx="4294967295"/>
          </p:nvPr>
        </p:nvSpPr>
        <p:spPr bwMode="auto">
          <a:xfrm>
            <a:off x="3124200" y="6477000"/>
            <a:ext cx="28956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a:t>Data Mining: Concepts and Techniques</a:t>
            </a:r>
          </a:p>
        </p:txBody>
      </p:sp>
      <p:sp>
        <p:nvSpPr>
          <p:cNvPr id="46083" name="Slide Number Placeholder 7">
            <a:extLst>
              <a:ext uri="{FF2B5EF4-FFF2-40B4-BE49-F238E27FC236}">
                <a16:creationId xmlns:a16="http://schemas.microsoft.com/office/drawing/2014/main" id="{AA58DE14-7CF2-1547-87A2-3D6775C1C64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1BE91316-D6EB-624F-A5FC-559A98E9C54B}" type="slidenum">
              <a:rPr lang="en-US" altLang="en-US" sz="1200"/>
              <a:pPr>
                <a:spcBef>
                  <a:spcPct val="0"/>
                </a:spcBef>
                <a:buClrTx/>
                <a:buSzTx/>
                <a:buFontTx/>
                <a:buNone/>
              </a:pPr>
              <a:t>15</a:t>
            </a:fld>
            <a:endParaRPr lang="en-US" altLang="en-US" sz="1200"/>
          </a:p>
        </p:txBody>
      </p:sp>
      <p:sp>
        <p:nvSpPr>
          <p:cNvPr id="46084" name="Rectangle 2">
            <a:extLst>
              <a:ext uri="{FF2B5EF4-FFF2-40B4-BE49-F238E27FC236}">
                <a16:creationId xmlns:a16="http://schemas.microsoft.com/office/drawing/2014/main" id="{E6C77A27-34B1-994D-A146-6D42D971E02F}"/>
              </a:ext>
            </a:extLst>
          </p:cNvPr>
          <p:cNvSpPr>
            <a:spLocks noGrp="1" noChangeArrowheads="1"/>
          </p:cNvSpPr>
          <p:nvPr>
            <p:ph type="title"/>
          </p:nvPr>
        </p:nvSpPr>
        <p:spPr>
          <a:xfrm>
            <a:off x="0" y="228600"/>
            <a:ext cx="5867400" cy="685800"/>
          </a:xfrm>
        </p:spPr>
        <p:txBody>
          <a:bodyPr/>
          <a:lstStyle/>
          <a:p>
            <a:pPr eaLnBrk="1" hangingPunct="1"/>
            <a:r>
              <a:rPr lang="en-US" altLang="en-US" sz="3200"/>
              <a:t> </a:t>
            </a:r>
            <a:r>
              <a:rPr lang="en-US" altLang="en-US"/>
              <a:t>Symmetric vs. Skewed Data</a:t>
            </a:r>
            <a:endParaRPr lang="en-US" altLang="en-US" sz="3200"/>
          </a:p>
        </p:txBody>
      </p:sp>
      <p:sp>
        <p:nvSpPr>
          <p:cNvPr id="46085" name="Rectangle 3">
            <a:extLst>
              <a:ext uri="{FF2B5EF4-FFF2-40B4-BE49-F238E27FC236}">
                <a16:creationId xmlns:a16="http://schemas.microsoft.com/office/drawing/2014/main" id="{F8BC550C-16DE-1C41-A01F-3B1A57B47F93}"/>
              </a:ext>
            </a:extLst>
          </p:cNvPr>
          <p:cNvSpPr>
            <a:spLocks noGrp="1" noChangeArrowheads="1"/>
          </p:cNvSpPr>
          <p:nvPr>
            <p:ph type="body" sz="half" idx="1"/>
          </p:nvPr>
        </p:nvSpPr>
        <p:spPr>
          <a:xfrm>
            <a:off x="304800" y="1295400"/>
            <a:ext cx="5334000" cy="1255713"/>
          </a:xfrm>
        </p:spPr>
        <p:txBody>
          <a:bodyPr/>
          <a:lstStyle/>
          <a:p>
            <a:pPr eaLnBrk="1" hangingPunct="1">
              <a:lnSpc>
                <a:spcPct val="120000"/>
              </a:lnSpc>
            </a:pPr>
            <a:r>
              <a:rPr lang="en-US" altLang="en-US" sz="2400">
                <a:solidFill>
                  <a:schemeClr val="tx2"/>
                </a:solidFill>
              </a:rPr>
              <a:t>Median, mean and mode of symmetric, positively and negatively skewed data</a:t>
            </a:r>
          </a:p>
        </p:txBody>
      </p:sp>
      <p:grpSp>
        <p:nvGrpSpPr>
          <p:cNvPr id="2" name="Group 1">
            <a:extLst>
              <a:ext uri="{FF2B5EF4-FFF2-40B4-BE49-F238E27FC236}">
                <a16:creationId xmlns:a16="http://schemas.microsoft.com/office/drawing/2014/main" id="{B40379D4-591D-E84C-B26C-9DF7659DCC62}"/>
              </a:ext>
            </a:extLst>
          </p:cNvPr>
          <p:cNvGrpSpPr>
            <a:grpSpLocks/>
          </p:cNvGrpSpPr>
          <p:nvPr/>
        </p:nvGrpSpPr>
        <p:grpSpPr bwMode="auto">
          <a:xfrm>
            <a:off x="0" y="2808288"/>
            <a:ext cx="4876800" cy="3771900"/>
            <a:chOff x="0" y="2808514"/>
            <a:chExt cx="4876800" cy="3771900"/>
          </a:xfrm>
        </p:grpSpPr>
        <p:pic>
          <p:nvPicPr>
            <p:cNvPr id="46093" name="Picture 8" descr="leftskewed">
              <a:extLst>
                <a:ext uri="{FF2B5EF4-FFF2-40B4-BE49-F238E27FC236}">
                  <a16:creationId xmlns:a16="http://schemas.microsoft.com/office/drawing/2014/main" id="{A6E06402-8066-1943-A091-7D11D1146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08514"/>
              <a:ext cx="4876800" cy="3771900"/>
            </a:xfrm>
            <a:prstGeom prst="rect">
              <a:avLst/>
            </a:prstGeom>
            <a:noFill/>
            <a:extLst>
              <a:ext uri="{909E8E84-426E-40DD-AFC4-6F175D3DCCD1}">
                <a14:hiddenFill xmlns:a14="http://schemas.microsoft.com/office/drawing/2010/main">
                  <a:solidFill>
                    <a:srgbClr val="FFFFFF"/>
                  </a:solidFill>
                </a14:hiddenFill>
              </a:ext>
            </a:extLst>
          </p:spPr>
        </p:pic>
        <p:sp>
          <p:nvSpPr>
            <p:cNvPr id="46094" name="Rectangle 11">
              <a:extLst>
                <a:ext uri="{FF2B5EF4-FFF2-40B4-BE49-F238E27FC236}">
                  <a16:creationId xmlns:a16="http://schemas.microsoft.com/office/drawing/2014/main" id="{09BF1CB4-CE50-974A-B073-ABA87CFDCD4A}"/>
                </a:ext>
              </a:extLst>
            </p:cNvPr>
            <p:cNvSpPr>
              <a:spLocks noChangeArrowheads="1"/>
            </p:cNvSpPr>
            <p:nvPr/>
          </p:nvSpPr>
          <p:spPr bwMode="auto">
            <a:xfrm>
              <a:off x="2362200" y="5181600"/>
              <a:ext cx="1981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lnSpc>
                  <a:spcPct val="120000"/>
                </a:lnSpc>
                <a:buFont typeface="Wingdings" pitchFamily="2" charset="2"/>
                <a:buNone/>
              </a:pPr>
              <a:r>
                <a:rPr lang="en-US" altLang="en-US" sz="1600">
                  <a:solidFill>
                    <a:schemeClr val="tx2"/>
                  </a:solidFill>
                </a:rPr>
                <a:t>positively skewed</a:t>
              </a:r>
            </a:p>
          </p:txBody>
        </p:sp>
      </p:grpSp>
      <p:grpSp>
        <p:nvGrpSpPr>
          <p:cNvPr id="3" name="Group 2">
            <a:extLst>
              <a:ext uri="{FF2B5EF4-FFF2-40B4-BE49-F238E27FC236}">
                <a16:creationId xmlns:a16="http://schemas.microsoft.com/office/drawing/2014/main" id="{EFFF4F0F-668F-BE47-8C10-AA7AE5376959}"/>
              </a:ext>
            </a:extLst>
          </p:cNvPr>
          <p:cNvGrpSpPr>
            <a:grpSpLocks/>
          </p:cNvGrpSpPr>
          <p:nvPr/>
        </p:nvGrpSpPr>
        <p:grpSpPr bwMode="auto">
          <a:xfrm>
            <a:off x="4343400" y="2819400"/>
            <a:ext cx="4800600" cy="4048125"/>
            <a:chOff x="4343400" y="2819400"/>
            <a:chExt cx="4800600" cy="4048125"/>
          </a:xfrm>
        </p:grpSpPr>
        <p:pic>
          <p:nvPicPr>
            <p:cNvPr id="46091" name="Picture 6" descr="rightskewed">
              <a:extLst>
                <a:ext uri="{FF2B5EF4-FFF2-40B4-BE49-F238E27FC236}">
                  <a16:creationId xmlns:a16="http://schemas.microsoft.com/office/drawing/2014/main" id="{34B99E86-FB21-374E-B280-31EEC5BDCE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819400"/>
              <a:ext cx="4800600" cy="4048125"/>
            </a:xfrm>
            <a:prstGeom prst="rect">
              <a:avLst/>
            </a:prstGeom>
            <a:noFill/>
            <a:extLst>
              <a:ext uri="{909E8E84-426E-40DD-AFC4-6F175D3DCCD1}">
                <a14:hiddenFill xmlns:a14="http://schemas.microsoft.com/office/drawing/2010/main">
                  <a:solidFill>
                    <a:srgbClr val="FFFFFF"/>
                  </a:solidFill>
                </a14:hiddenFill>
              </a:ext>
            </a:extLst>
          </p:spPr>
        </p:pic>
        <p:sp>
          <p:nvSpPr>
            <p:cNvPr id="46092" name="Rectangle 12">
              <a:extLst>
                <a:ext uri="{FF2B5EF4-FFF2-40B4-BE49-F238E27FC236}">
                  <a16:creationId xmlns:a16="http://schemas.microsoft.com/office/drawing/2014/main" id="{F8D70687-6537-0849-BFDF-04BA186A0204}"/>
                </a:ext>
              </a:extLst>
            </p:cNvPr>
            <p:cNvSpPr>
              <a:spLocks noChangeArrowheads="1"/>
            </p:cNvSpPr>
            <p:nvPr/>
          </p:nvSpPr>
          <p:spPr bwMode="auto">
            <a:xfrm>
              <a:off x="5257800" y="5181600"/>
              <a:ext cx="1981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lnSpc>
                  <a:spcPct val="120000"/>
                </a:lnSpc>
                <a:buFont typeface="Wingdings" pitchFamily="2" charset="2"/>
                <a:buNone/>
              </a:pPr>
              <a:r>
                <a:rPr lang="en-US" altLang="en-US" sz="1600">
                  <a:solidFill>
                    <a:schemeClr val="tx2"/>
                  </a:solidFill>
                </a:rPr>
                <a:t>negatively skewed</a:t>
              </a:r>
            </a:p>
          </p:txBody>
        </p:sp>
      </p:grpSp>
      <p:grpSp>
        <p:nvGrpSpPr>
          <p:cNvPr id="4" name="Group 3">
            <a:extLst>
              <a:ext uri="{FF2B5EF4-FFF2-40B4-BE49-F238E27FC236}">
                <a16:creationId xmlns:a16="http://schemas.microsoft.com/office/drawing/2014/main" id="{F3AEBE54-6BDA-F043-92DD-37D6C92BAF51}"/>
              </a:ext>
            </a:extLst>
          </p:cNvPr>
          <p:cNvGrpSpPr>
            <a:grpSpLocks/>
          </p:cNvGrpSpPr>
          <p:nvPr/>
        </p:nvGrpSpPr>
        <p:grpSpPr bwMode="auto">
          <a:xfrm>
            <a:off x="5334000" y="0"/>
            <a:ext cx="3810000" cy="3095625"/>
            <a:chOff x="5334000" y="0"/>
            <a:chExt cx="3810000" cy="3095625"/>
          </a:xfrm>
        </p:grpSpPr>
        <p:pic>
          <p:nvPicPr>
            <p:cNvPr id="46089" name="Picture 10" descr="ha02skew1">
              <a:extLst>
                <a:ext uri="{FF2B5EF4-FFF2-40B4-BE49-F238E27FC236}">
                  <a16:creationId xmlns:a16="http://schemas.microsoft.com/office/drawing/2014/main" id="{B2D56EF1-1A5B-BE47-A37B-F0CAFF4A19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0"/>
              <a:ext cx="381000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0" name="Rectangle 13">
              <a:extLst>
                <a:ext uri="{FF2B5EF4-FFF2-40B4-BE49-F238E27FC236}">
                  <a16:creationId xmlns:a16="http://schemas.microsoft.com/office/drawing/2014/main" id="{9DE9173F-D084-EE49-BDD0-917D9FF64C81}"/>
                </a:ext>
              </a:extLst>
            </p:cNvPr>
            <p:cNvSpPr>
              <a:spLocks noChangeArrowheads="1"/>
            </p:cNvSpPr>
            <p:nvPr/>
          </p:nvSpPr>
          <p:spPr bwMode="auto">
            <a:xfrm>
              <a:off x="5791200" y="1447800"/>
              <a:ext cx="1981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lnSpc>
                  <a:spcPct val="120000"/>
                </a:lnSpc>
                <a:buFont typeface="Wingdings" pitchFamily="2" charset="2"/>
                <a:buNone/>
              </a:pPr>
              <a:r>
                <a:rPr lang="en-US" altLang="en-US" sz="1600">
                  <a:solidFill>
                    <a:schemeClr val="tx2"/>
                  </a:solidFill>
                </a:rPr>
                <a:t>symmetric</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6">
            <a:extLst>
              <a:ext uri="{FF2B5EF4-FFF2-40B4-BE49-F238E27FC236}">
                <a16:creationId xmlns:a16="http://schemas.microsoft.com/office/drawing/2014/main" id="{C55571D7-E670-374A-8931-76324D7258F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7AF3AC49-69D0-1C4A-82FC-837209C39D44}" type="slidenum">
              <a:rPr lang="en-US" altLang="en-US" sz="1200"/>
              <a:pPr>
                <a:spcBef>
                  <a:spcPct val="0"/>
                </a:spcBef>
                <a:buClrTx/>
                <a:buSzTx/>
                <a:buFontTx/>
                <a:buNone/>
              </a:pPr>
              <a:t>16</a:t>
            </a:fld>
            <a:endParaRPr lang="en-US" altLang="en-US" sz="1200"/>
          </a:p>
        </p:txBody>
      </p:sp>
      <p:sp>
        <p:nvSpPr>
          <p:cNvPr id="48130" name="Rectangle 2">
            <a:extLst>
              <a:ext uri="{FF2B5EF4-FFF2-40B4-BE49-F238E27FC236}">
                <a16:creationId xmlns:a16="http://schemas.microsoft.com/office/drawing/2014/main" id="{4D7B459F-4AD6-2C47-A414-E02BC157ED63}"/>
              </a:ext>
            </a:extLst>
          </p:cNvPr>
          <p:cNvSpPr>
            <a:spLocks noGrp="1" noChangeArrowheads="1"/>
          </p:cNvSpPr>
          <p:nvPr>
            <p:ph type="title"/>
          </p:nvPr>
        </p:nvSpPr>
        <p:spPr/>
        <p:txBody>
          <a:bodyPr/>
          <a:lstStyle/>
          <a:p>
            <a:pPr eaLnBrk="1" hangingPunct="1"/>
            <a:r>
              <a:rPr lang="en-US" altLang="en-US">
                <a:solidFill>
                  <a:srgbClr val="170981"/>
                </a:solidFill>
              </a:rPr>
              <a:t>Measuring the Dispersion of Data</a:t>
            </a:r>
          </a:p>
        </p:txBody>
      </p:sp>
      <p:sp>
        <p:nvSpPr>
          <p:cNvPr id="48131" name="Rectangle 3">
            <a:extLst>
              <a:ext uri="{FF2B5EF4-FFF2-40B4-BE49-F238E27FC236}">
                <a16:creationId xmlns:a16="http://schemas.microsoft.com/office/drawing/2014/main" id="{7BB2695E-DB98-1247-8E9E-17643E8E193E}"/>
              </a:ext>
            </a:extLst>
          </p:cNvPr>
          <p:cNvSpPr>
            <a:spLocks noGrp="1" noChangeArrowheads="1"/>
          </p:cNvSpPr>
          <p:nvPr>
            <p:ph type="body" sz="half" idx="1"/>
          </p:nvPr>
        </p:nvSpPr>
        <p:spPr>
          <a:xfrm>
            <a:off x="304800" y="1295400"/>
            <a:ext cx="8610600" cy="5029200"/>
          </a:xfrm>
        </p:spPr>
        <p:txBody>
          <a:bodyPr/>
          <a:lstStyle/>
          <a:p>
            <a:pPr eaLnBrk="1" hangingPunct="1">
              <a:lnSpc>
                <a:spcPct val="130000"/>
              </a:lnSpc>
              <a:buSzPct val="80000"/>
            </a:pPr>
            <a:r>
              <a:rPr lang="en-US" altLang="en-US" sz="1800" dirty="0"/>
              <a:t>Quartiles, outliers and boxplots</a:t>
            </a:r>
          </a:p>
          <a:p>
            <a:pPr lvl="1" eaLnBrk="1" hangingPunct="1">
              <a:lnSpc>
                <a:spcPct val="130000"/>
              </a:lnSpc>
              <a:buSzPct val="80000"/>
            </a:pPr>
            <a:r>
              <a:rPr lang="en-US" altLang="en-US" sz="1800" b="1" dirty="0"/>
              <a:t>Quartiles</a:t>
            </a:r>
            <a:r>
              <a:rPr lang="en-US" altLang="en-US" sz="1800" dirty="0"/>
              <a:t>: Q</a:t>
            </a:r>
            <a:r>
              <a:rPr lang="en-US" altLang="en-US" sz="1800" baseline="-25000" dirty="0"/>
              <a:t>1</a:t>
            </a:r>
            <a:r>
              <a:rPr lang="en-US" altLang="en-US" sz="1800" dirty="0"/>
              <a:t> (25</a:t>
            </a:r>
            <a:r>
              <a:rPr lang="en-US" altLang="en-US" sz="1800" baseline="30000" dirty="0"/>
              <a:t>th</a:t>
            </a:r>
            <a:r>
              <a:rPr lang="en-US" altLang="en-US" sz="1800" dirty="0"/>
              <a:t> percentile), Q</a:t>
            </a:r>
            <a:r>
              <a:rPr lang="en-US" altLang="en-US" sz="1800" baseline="-25000" dirty="0"/>
              <a:t>3</a:t>
            </a:r>
            <a:r>
              <a:rPr lang="en-US" altLang="en-US" sz="1800" dirty="0"/>
              <a:t> (75</a:t>
            </a:r>
            <a:r>
              <a:rPr lang="en-US" altLang="en-US" sz="1800" baseline="30000" dirty="0"/>
              <a:t>th</a:t>
            </a:r>
            <a:r>
              <a:rPr lang="en-US" altLang="en-US" sz="1800" dirty="0"/>
              <a:t> percentile)</a:t>
            </a:r>
          </a:p>
          <a:p>
            <a:pPr lvl="1" eaLnBrk="1" hangingPunct="1">
              <a:lnSpc>
                <a:spcPct val="130000"/>
              </a:lnSpc>
              <a:buSzPct val="80000"/>
            </a:pPr>
            <a:r>
              <a:rPr lang="en-US" altLang="en-US" sz="1800" b="1" dirty="0"/>
              <a:t>Inter-quartile range</a:t>
            </a:r>
            <a:r>
              <a:rPr lang="en-US" altLang="en-US" sz="1800" dirty="0"/>
              <a:t>: IQR = Q</a:t>
            </a:r>
            <a:r>
              <a:rPr lang="en-US" altLang="en-US" sz="1800" baseline="-25000" dirty="0"/>
              <a:t>3 </a:t>
            </a:r>
            <a:r>
              <a:rPr lang="en-US" altLang="en-US" sz="1800" dirty="0"/>
              <a:t>–</a:t>
            </a:r>
            <a:r>
              <a:rPr lang="en-US" altLang="en-US" sz="1800" baseline="-25000" dirty="0"/>
              <a:t> </a:t>
            </a:r>
            <a:r>
              <a:rPr lang="en-US" altLang="en-US" sz="1800" dirty="0"/>
              <a:t>Q</a:t>
            </a:r>
            <a:r>
              <a:rPr lang="en-US" altLang="en-US" sz="1800" baseline="-25000" dirty="0"/>
              <a:t>1 </a:t>
            </a:r>
          </a:p>
          <a:p>
            <a:pPr lvl="1" eaLnBrk="1" hangingPunct="1">
              <a:lnSpc>
                <a:spcPct val="130000"/>
              </a:lnSpc>
              <a:buSzPct val="80000"/>
            </a:pPr>
            <a:r>
              <a:rPr lang="en-US" altLang="en-US" sz="1800" b="1" dirty="0"/>
              <a:t>Five number summary</a:t>
            </a:r>
            <a:r>
              <a:rPr lang="en-US" altLang="en-US" sz="1800" dirty="0"/>
              <a:t>: min, Q</a:t>
            </a:r>
            <a:r>
              <a:rPr lang="en-US" altLang="en-US" sz="1800" baseline="-25000" dirty="0"/>
              <a:t>1</a:t>
            </a:r>
            <a:r>
              <a:rPr lang="en-US" altLang="en-US" sz="1800" dirty="0"/>
              <a:t>, median,</a:t>
            </a:r>
            <a:r>
              <a:rPr lang="en-US" altLang="en-US" sz="1800" baseline="-25000" dirty="0"/>
              <a:t> </a:t>
            </a:r>
            <a:r>
              <a:rPr lang="en-US" altLang="en-US" sz="1800" dirty="0"/>
              <a:t>Q</a:t>
            </a:r>
            <a:r>
              <a:rPr lang="en-US" altLang="en-US" sz="1800" baseline="-25000" dirty="0"/>
              <a:t>3</a:t>
            </a:r>
            <a:r>
              <a:rPr lang="en-US" altLang="en-US" sz="1800" dirty="0"/>
              <a:t>, max</a:t>
            </a:r>
          </a:p>
          <a:p>
            <a:pPr lvl="1" eaLnBrk="1" hangingPunct="1">
              <a:lnSpc>
                <a:spcPct val="130000"/>
              </a:lnSpc>
              <a:buSzPct val="80000"/>
            </a:pPr>
            <a:r>
              <a:rPr lang="en-US" altLang="en-US" sz="1800" b="1" dirty="0"/>
              <a:t>Boxplot</a:t>
            </a:r>
            <a:r>
              <a:rPr lang="en-US" altLang="en-US" sz="1800" dirty="0"/>
              <a:t>: ends of the box are the quartiles; median is marked; add whiskers, and plot outliers individually</a:t>
            </a:r>
          </a:p>
          <a:p>
            <a:pPr lvl="1" eaLnBrk="1" hangingPunct="1">
              <a:lnSpc>
                <a:spcPct val="130000"/>
              </a:lnSpc>
              <a:buSzPct val="80000"/>
            </a:pPr>
            <a:r>
              <a:rPr lang="en-US" altLang="en-US" sz="1800" b="1" dirty="0"/>
              <a:t>Outlier</a:t>
            </a:r>
            <a:r>
              <a:rPr lang="en-US" altLang="en-US" sz="1800" dirty="0"/>
              <a:t>: usually, a value higher/lower than Q</a:t>
            </a:r>
            <a:r>
              <a:rPr lang="en-US" altLang="en-US" sz="1800" baseline="-25000" dirty="0"/>
              <a:t>3 </a:t>
            </a:r>
            <a:r>
              <a:rPr lang="en-US" altLang="en-US" sz="1800" dirty="0"/>
              <a:t>+ 1.5 x IQR or Q</a:t>
            </a:r>
            <a:r>
              <a:rPr lang="en-US" altLang="en-US" sz="1800" baseline="-25000" dirty="0"/>
              <a:t>1 </a:t>
            </a:r>
            <a:r>
              <a:rPr lang="en-US" altLang="en-US" sz="1800" dirty="0"/>
              <a:t>– 1.5 x IQR </a:t>
            </a:r>
          </a:p>
          <a:p>
            <a:pPr eaLnBrk="1" hangingPunct="1">
              <a:lnSpc>
                <a:spcPct val="130000"/>
              </a:lnSpc>
              <a:buSzPct val="80000"/>
            </a:pPr>
            <a:r>
              <a:rPr lang="en-US" altLang="en-US" sz="1800" dirty="0"/>
              <a:t>Variance and standard deviation (</a:t>
            </a:r>
            <a:r>
              <a:rPr lang="en-US" altLang="en-US" sz="1800" i="1" dirty="0"/>
              <a:t>sample:</a:t>
            </a:r>
            <a:r>
              <a:rPr lang="en-US" altLang="en-US" sz="1800" dirty="0"/>
              <a:t> </a:t>
            </a:r>
            <a:r>
              <a:rPr lang="en-US" altLang="en-US" sz="1800" i="1" dirty="0"/>
              <a:t>s, population: </a:t>
            </a:r>
            <a:r>
              <a:rPr lang="el-GR" altLang="en-US" sz="1800" i="1" dirty="0"/>
              <a:t>σ</a:t>
            </a:r>
            <a:r>
              <a:rPr lang="en-US" altLang="en-US" sz="1800" i="1" dirty="0"/>
              <a:t>)</a:t>
            </a:r>
            <a:endParaRPr lang="en-US" altLang="en-US" sz="1800" dirty="0"/>
          </a:p>
          <a:p>
            <a:pPr lvl="1" eaLnBrk="1" hangingPunct="1">
              <a:lnSpc>
                <a:spcPct val="130000"/>
              </a:lnSpc>
              <a:buSzPct val="80000"/>
            </a:pPr>
            <a:r>
              <a:rPr lang="en-US" altLang="en-US" sz="1800" b="1" dirty="0"/>
              <a:t>Variance</a:t>
            </a:r>
            <a:r>
              <a:rPr lang="en-US" altLang="en-US" sz="1800" dirty="0"/>
              <a:t>: (algebraic, scalable computation)</a:t>
            </a:r>
          </a:p>
          <a:p>
            <a:pPr marL="457200" lvl="1" indent="0" eaLnBrk="1" hangingPunct="1">
              <a:lnSpc>
                <a:spcPct val="130000"/>
              </a:lnSpc>
              <a:buSzPct val="80000"/>
              <a:buNone/>
            </a:pPr>
            <a:endParaRPr lang="en-US" altLang="en-US" sz="1800" dirty="0"/>
          </a:p>
          <a:p>
            <a:pPr lvl="1" eaLnBrk="1" hangingPunct="1">
              <a:lnSpc>
                <a:spcPct val="130000"/>
              </a:lnSpc>
              <a:buSzPct val="80000"/>
            </a:pPr>
            <a:endParaRPr lang="en-US" altLang="en-US" sz="1800" b="1" dirty="0"/>
          </a:p>
          <a:p>
            <a:pPr lvl="1" eaLnBrk="1" hangingPunct="1">
              <a:lnSpc>
                <a:spcPct val="130000"/>
              </a:lnSpc>
              <a:buSzPct val="80000"/>
            </a:pPr>
            <a:r>
              <a:rPr lang="en-US" altLang="en-US" sz="1800" b="1" dirty="0"/>
              <a:t>Standard deviation</a:t>
            </a:r>
            <a:r>
              <a:rPr lang="en-US" altLang="en-US" sz="1800" i="1" dirty="0"/>
              <a:t> s (or </a:t>
            </a:r>
            <a:r>
              <a:rPr lang="el-GR" altLang="en-US" sz="1800" i="1" dirty="0"/>
              <a:t>σ</a:t>
            </a:r>
            <a:r>
              <a:rPr lang="en-US" altLang="en-US" sz="1800" i="1" dirty="0"/>
              <a:t>) </a:t>
            </a:r>
            <a:r>
              <a:rPr lang="en-US" altLang="en-US" sz="1800" dirty="0"/>
              <a:t>is the square root of variance </a:t>
            </a:r>
            <a:r>
              <a:rPr lang="en-US" altLang="en-US" sz="1800" i="1" dirty="0"/>
              <a:t>s</a:t>
            </a:r>
            <a:r>
              <a:rPr lang="en-US" altLang="en-US" sz="1800" i="1" baseline="30000" dirty="0"/>
              <a:t>2 (</a:t>
            </a:r>
            <a:r>
              <a:rPr lang="en-US" altLang="en-US" sz="1800" i="1" dirty="0"/>
              <a:t>or</a:t>
            </a:r>
            <a:r>
              <a:rPr lang="en-US" altLang="en-US" sz="1800" i="1" baseline="30000" dirty="0"/>
              <a:t> </a:t>
            </a:r>
            <a:r>
              <a:rPr lang="el-GR" altLang="en-US" sz="1800" i="1" dirty="0"/>
              <a:t>σ</a:t>
            </a:r>
            <a:r>
              <a:rPr lang="en-US" altLang="en-US" sz="1800" i="1" baseline="30000" dirty="0"/>
              <a:t>2)</a:t>
            </a:r>
          </a:p>
          <a:p>
            <a:pPr lvl="1" eaLnBrk="1" hangingPunct="1">
              <a:lnSpc>
                <a:spcPct val="130000"/>
              </a:lnSpc>
              <a:buSzPct val="80000"/>
            </a:pPr>
            <a:endParaRPr lang="en-US" altLang="en-US" sz="1800" i="1" baseline="30000" dirty="0"/>
          </a:p>
        </p:txBody>
      </p:sp>
      <p:graphicFrame>
        <p:nvGraphicFramePr>
          <p:cNvPr id="48132" name="Object 10">
            <a:extLst>
              <a:ext uri="{FF2B5EF4-FFF2-40B4-BE49-F238E27FC236}">
                <a16:creationId xmlns:a16="http://schemas.microsoft.com/office/drawing/2014/main" id="{CE1AD786-E696-9A47-A65D-3DF8D0DEEE58}"/>
              </a:ext>
            </a:extLst>
          </p:cNvPr>
          <p:cNvGraphicFramePr>
            <a:graphicFrameLocks noChangeAspect="1"/>
          </p:cNvGraphicFramePr>
          <p:nvPr>
            <p:extLst>
              <p:ext uri="{D42A27DB-BD31-4B8C-83A1-F6EECF244321}">
                <p14:modId xmlns:p14="http://schemas.microsoft.com/office/powerpoint/2010/main" val="2259047636"/>
              </p:ext>
            </p:extLst>
          </p:nvPr>
        </p:nvGraphicFramePr>
        <p:xfrm>
          <a:off x="381000" y="5322888"/>
          <a:ext cx="4267200" cy="696912"/>
        </p:xfrm>
        <a:graphic>
          <a:graphicData uri="http://schemas.openxmlformats.org/presentationml/2006/ole">
            <mc:AlternateContent xmlns:mc="http://schemas.openxmlformats.org/markup-compatibility/2006">
              <mc:Choice xmlns:v="urn:schemas-microsoft-com:vml" Requires="v">
                <p:oleObj spid="_x0000_s3076" name="Equation" r:id="rId4" imgW="68173600" imgH="9944100" progId="Equation.3">
                  <p:embed/>
                </p:oleObj>
              </mc:Choice>
              <mc:Fallback>
                <p:oleObj name="Equation" r:id="rId4" imgW="68173600" imgH="9944100" progId="Equation.3">
                  <p:embed/>
                  <p:pic>
                    <p:nvPicPr>
                      <p:cNvPr id="48132" name="Object 10">
                        <a:extLst>
                          <a:ext uri="{FF2B5EF4-FFF2-40B4-BE49-F238E27FC236}">
                            <a16:creationId xmlns:a16="http://schemas.microsoft.com/office/drawing/2014/main" id="{CE1AD786-E696-9A47-A65D-3DF8D0DEEE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5322888"/>
                        <a:ext cx="4267200" cy="696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3" name="Object 11">
            <a:extLst>
              <a:ext uri="{FF2B5EF4-FFF2-40B4-BE49-F238E27FC236}">
                <a16:creationId xmlns:a16="http://schemas.microsoft.com/office/drawing/2014/main" id="{49AFD1D9-BD7C-3E44-82F2-06B2EB6B2232}"/>
              </a:ext>
            </a:extLst>
          </p:cNvPr>
          <p:cNvGraphicFramePr>
            <a:graphicFrameLocks noGrp="1" noChangeAspect="1"/>
          </p:cNvGraphicFramePr>
          <p:nvPr>
            <p:ph sz="half" idx="2"/>
            <p:extLst>
              <p:ext uri="{D42A27DB-BD31-4B8C-83A1-F6EECF244321}">
                <p14:modId xmlns:p14="http://schemas.microsoft.com/office/powerpoint/2010/main" val="3649424003"/>
              </p:ext>
            </p:extLst>
          </p:nvPr>
        </p:nvGraphicFramePr>
        <p:xfrm>
          <a:off x="5105400" y="5359400"/>
          <a:ext cx="3663950" cy="660400"/>
        </p:xfrm>
        <a:graphic>
          <a:graphicData uri="http://schemas.openxmlformats.org/presentationml/2006/ole">
            <mc:AlternateContent xmlns:mc="http://schemas.openxmlformats.org/markup-compatibility/2006">
              <mc:Choice xmlns:v="urn:schemas-microsoft-com:vml" Requires="v">
                <p:oleObj spid="_x0000_s3077" name="Equation" r:id="rId6" imgW="51498500" imgH="9944100" progId="Equation.3">
                  <p:embed/>
                </p:oleObj>
              </mc:Choice>
              <mc:Fallback>
                <p:oleObj name="Equation" r:id="rId6" imgW="51498500" imgH="9944100" progId="Equation.3">
                  <p:embed/>
                  <p:pic>
                    <p:nvPicPr>
                      <p:cNvPr id="48133" name="Object 11">
                        <a:extLst>
                          <a:ext uri="{FF2B5EF4-FFF2-40B4-BE49-F238E27FC236}">
                            <a16:creationId xmlns:a16="http://schemas.microsoft.com/office/drawing/2014/main" id="{49AFD1D9-BD7C-3E44-82F2-06B2EB6B22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5359400"/>
                        <a:ext cx="366395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6">
            <a:extLst>
              <a:ext uri="{FF2B5EF4-FFF2-40B4-BE49-F238E27FC236}">
                <a16:creationId xmlns:a16="http://schemas.microsoft.com/office/drawing/2014/main" id="{F285946D-00A5-9846-B2BD-57AD85554A9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878B6451-342E-874E-A3EF-16D279AAA40E}" type="slidenum">
              <a:rPr lang="en-US" altLang="en-US" sz="1200"/>
              <a:pPr>
                <a:spcBef>
                  <a:spcPct val="0"/>
                </a:spcBef>
                <a:buClrTx/>
                <a:buSzTx/>
                <a:buFontTx/>
                <a:buNone/>
              </a:pPr>
              <a:t>17</a:t>
            </a:fld>
            <a:endParaRPr lang="en-US" altLang="en-US" sz="1200"/>
          </a:p>
        </p:txBody>
      </p:sp>
      <p:pic>
        <p:nvPicPr>
          <p:cNvPr id="50178" name="Picture 1035" descr="box plot">
            <a:extLst>
              <a:ext uri="{FF2B5EF4-FFF2-40B4-BE49-F238E27FC236}">
                <a16:creationId xmlns:a16="http://schemas.microsoft.com/office/drawing/2014/main" id="{09EB9B30-FC49-7E45-93BC-9A8C333E4C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7288" y="2362200"/>
            <a:ext cx="2830512"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Rectangle 2">
            <a:extLst>
              <a:ext uri="{FF2B5EF4-FFF2-40B4-BE49-F238E27FC236}">
                <a16:creationId xmlns:a16="http://schemas.microsoft.com/office/drawing/2014/main" id="{91704503-046E-AF40-B832-DF3B2B515D3D}"/>
              </a:ext>
            </a:extLst>
          </p:cNvPr>
          <p:cNvSpPr>
            <a:spLocks noGrp="1" noChangeArrowheads="1"/>
          </p:cNvSpPr>
          <p:nvPr>
            <p:ph type="title"/>
          </p:nvPr>
        </p:nvSpPr>
        <p:spPr>
          <a:xfrm>
            <a:off x="152400" y="304800"/>
            <a:ext cx="5181600" cy="609600"/>
          </a:xfrm>
        </p:spPr>
        <p:txBody>
          <a:bodyPr/>
          <a:lstStyle/>
          <a:p>
            <a:pPr eaLnBrk="1" hangingPunct="1"/>
            <a:r>
              <a:rPr lang="en-US" altLang="en-US" sz="3200" dirty="0"/>
              <a:t> </a:t>
            </a:r>
            <a:r>
              <a:rPr lang="en-US" altLang="en-US" dirty="0"/>
              <a:t>Boxplot Analysis</a:t>
            </a:r>
          </a:p>
        </p:txBody>
      </p:sp>
      <p:sp>
        <p:nvSpPr>
          <p:cNvPr id="50180" name="Rectangle 3">
            <a:extLst>
              <a:ext uri="{FF2B5EF4-FFF2-40B4-BE49-F238E27FC236}">
                <a16:creationId xmlns:a16="http://schemas.microsoft.com/office/drawing/2014/main" id="{6D0179FA-A0CB-DB49-BB7A-834F42712B2B}"/>
              </a:ext>
            </a:extLst>
          </p:cNvPr>
          <p:cNvSpPr>
            <a:spLocks noGrp="1" noChangeArrowheads="1"/>
          </p:cNvSpPr>
          <p:nvPr>
            <p:ph type="body" sz="half" idx="1"/>
          </p:nvPr>
        </p:nvSpPr>
        <p:spPr>
          <a:xfrm>
            <a:off x="381000" y="1371600"/>
            <a:ext cx="6096000" cy="5181600"/>
          </a:xfrm>
        </p:spPr>
        <p:txBody>
          <a:bodyPr/>
          <a:lstStyle/>
          <a:p>
            <a:pPr eaLnBrk="1" hangingPunct="1">
              <a:lnSpc>
                <a:spcPct val="120000"/>
              </a:lnSpc>
            </a:pPr>
            <a:r>
              <a:rPr lang="en-US" altLang="en-US" sz="2000" b="1"/>
              <a:t>Five-number summary</a:t>
            </a:r>
            <a:r>
              <a:rPr lang="en-US" altLang="en-US" sz="2000"/>
              <a:t> of a distribution</a:t>
            </a:r>
          </a:p>
          <a:p>
            <a:pPr lvl="1" eaLnBrk="1" hangingPunct="1">
              <a:lnSpc>
                <a:spcPct val="120000"/>
              </a:lnSpc>
            </a:pPr>
            <a:r>
              <a:rPr lang="en-US" altLang="en-US" sz="2000"/>
              <a:t>Minimum, Q1, Median, Q3, Maximum</a:t>
            </a:r>
          </a:p>
          <a:p>
            <a:pPr eaLnBrk="1" hangingPunct="1">
              <a:lnSpc>
                <a:spcPct val="120000"/>
              </a:lnSpc>
            </a:pPr>
            <a:r>
              <a:rPr lang="en-US" altLang="en-US" sz="2000" b="1"/>
              <a:t>Boxplot</a:t>
            </a:r>
          </a:p>
          <a:p>
            <a:pPr lvl="1" eaLnBrk="1" hangingPunct="1">
              <a:lnSpc>
                <a:spcPct val="120000"/>
              </a:lnSpc>
            </a:pPr>
            <a:r>
              <a:rPr lang="en-US" altLang="en-US" sz="2000"/>
              <a:t>Data is represented with a box</a:t>
            </a:r>
          </a:p>
          <a:p>
            <a:pPr lvl="1" eaLnBrk="1" hangingPunct="1">
              <a:lnSpc>
                <a:spcPct val="120000"/>
              </a:lnSpc>
            </a:pPr>
            <a:r>
              <a:rPr lang="en-US" altLang="en-US" sz="2000"/>
              <a:t>The ends of the box are at the first and third quartiles, i.e., the height of the box is IQR</a:t>
            </a:r>
          </a:p>
          <a:p>
            <a:pPr lvl="1" eaLnBrk="1" hangingPunct="1">
              <a:lnSpc>
                <a:spcPct val="120000"/>
              </a:lnSpc>
            </a:pPr>
            <a:r>
              <a:rPr lang="en-US" altLang="en-US" sz="2000"/>
              <a:t>The median is marked by a line within the box</a:t>
            </a:r>
          </a:p>
          <a:p>
            <a:pPr lvl="1" eaLnBrk="1" hangingPunct="1">
              <a:lnSpc>
                <a:spcPct val="120000"/>
              </a:lnSpc>
            </a:pPr>
            <a:r>
              <a:rPr lang="en-US" altLang="en-US" sz="2000"/>
              <a:t>Whiskers: two lines outside the box extended to Minimum and Maximum</a:t>
            </a:r>
          </a:p>
          <a:p>
            <a:pPr lvl="1" eaLnBrk="1" hangingPunct="1">
              <a:lnSpc>
                <a:spcPct val="120000"/>
              </a:lnSpc>
            </a:pPr>
            <a:r>
              <a:rPr lang="en-US" altLang="en-US" sz="2000"/>
              <a:t>Outliers: points beyond a specified outlier threshold, plotted individually</a:t>
            </a:r>
          </a:p>
        </p:txBody>
      </p:sp>
      <p:pic>
        <p:nvPicPr>
          <p:cNvPr id="50181" name="Picture 1038" descr="three">
            <a:extLst>
              <a:ext uri="{FF2B5EF4-FFF2-40B4-BE49-F238E27FC236}">
                <a16:creationId xmlns:a16="http://schemas.microsoft.com/office/drawing/2014/main" id="{1B26795D-4384-4247-8037-5B903BD99B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0175" y="114300"/>
            <a:ext cx="3933825"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4C1CF65-1893-0E56-7E16-359F755046C1}"/>
              </a:ext>
            </a:extLst>
          </p:cNvPr>
          <p:cNvSpPr>
            <a:spLocks noGrp="1"/>
          </p:cNvSpPr>
          <p:nvPr>
            <p:ph type="title"/>
          </p:nvPr>
        </p:nvSpPr>
        <p:spPr>
          <a:xfrm>
            <a:off x="152400" y="304800"/>
            <a:ext cx="8763000" cy="609600"/>
          </a:xfrm>
        </p:spPr>
        <p:txBody>
          <a:bodyPr/>
          <a:lstStyle/>
          <a:p>
            <a:r>
              <a:rPr lang="en-US" altLang="en-US" dirty="0"/>
              <a:t>Boxplot Analysis Example</a:t>
            </a:r>
            <a:endParaRPr lang="en-US" dirty="0"/>
          </a:p>
        </p:txBody>
      </p:sp>
      <p:sp>
        <p:nvSpPr>
          <p:cNvPr id="7" name="TextBox 6">
            <a:extLst>
              <a:ext uri="{FF2B5EF4-FFF2-40B4-BE49-F238E27FC236}">
                <a16:creationId xmlns:a16="http://schemas.microsoft.com/office/drawing/2014/main" id="{95CD2D18-947B-7007-1DAB-4D0610149B51}"/>
              </a:ext>
            </a:extLst>
          </p:cNvPr>
          <p:cNvSpPr txBox="1"/>
          <p:nvPr/>
        </p:nvSpPr>
        <p:spPr bwMode="auto">
          <a:xfrm>
            <a:off x="495299" y="5033105"/>
            <a:ext cx="8077201" cy="1520095"/>
          </a:xfrm>
          <a:prstGeom prst="rect">
            <a:avLst/>
          </a:prstGeom>
          <a:noFill/>
          <a:ln>
            <a:noFill/>
          </a:ln>
        </p:spPr>
        <p:txBody>
          <a:bodyPr vert="horz" wrap="square" lIns="91440" tIns="45720" rIns="91440" bIns="45720" numCol="1" anchor="t" anchorCtr="0" compatLnSpc="1">
            <a:prstTxWarp prst="textNoShape">
              <a:avLst/>
            </a:prstTxWarp>
            <a:normAutofit/>
          </a:bodyPr>
          <a:lstStyle/>
          <a:p>
            <a:pPr marL="342900" indent="-342900">
              <a:lnSpc>
                <a:spcPct val="90000"/>
              </a:lnSpc>
              <a:spcBef>
                <a:spcPct val="20000"/>
              </a:spcBef>
              <a:buFont typeface="Wingdings" pitchFamily="2" charset="2"/>
              <a:buChar char="n"/>
            </a:pPr>
            <a:r>
              <a:rPr lang="en-US" sz="1600" dirty="0">
                <a:latin typeface="+mn-lt"/>
              </a:rPr>
              <a:t>D</a:t>
            </a:r>
            <a:r>
              <a:rPr lang="en-US" sz="1600" b="0" i="0" kern="1200" dirty="0">
                <a:effectLst/>
                <a:latin typeface="+mn-lt"/>
              </a:rPr>
              <a:t>istribution A is positively skewed, because the whisker and half-box are longer on the right side of the median than on the </a:t>
            </a:r>
            <a:r>
              <a:rPr lang="en-US" sz="1600" b="0" i="0" kern="1200">
                <a:effectLst/>
                <a:latin typeface="+mn-lt"/>
              </a:rPr>
              <a:t>left side.</a:t>
            </a:r>
            <a:endParaRPr lang="en-US" sz="1600" b="0" i="0" kern="1200" dirty="0">
              <a:effectLst/>
              <a:latin typeface="+mn-lt"/>
            </a:endParaRPr>
          </a:p>
          <a:p>
            <a:pPr marL="342900" indent="-342900">
              <a:lnSpc>
                <a:spcPct val="90000"/>
              </a:lnSpc>
              <a:spcBef>
                <a:spcPct val="20000"/>
              </a:spcBef>
              <a:buFont typeface="Wingdings" pitchFamily="2" charset="2"/>
              <a:buChar char="n"/>
            </a:pPr>
            <a:r>
              <a:rPr lang="en-US" sz="1600" dirty="0">
                <a:latin typeface="+mn-lt"/>
              </a:rPr>
              <a:t>Distribution B is approximately symmetric, because both half-boxes are almost the same length (0.11 on the left side and 0.10 on the right side).</a:t>
            </a:r>
          </a:p>
          <a:p>
            <a:pPr marL="342900" indent="-342900">
              <a:lnSpc>
                <a:spcPct val="90000"/>
              </a:lnSpc>
              <a:spcBef>
                <a:spcPct val="20000"/>
              </a:spcBef>
              <a:buFont typeface="Wingdings" pitchFamily="2" charset="2"/>
              <a:buChar char="n"/>
            </a:pPr>
            <a:r>
              <a:rPr lang="en-US" sz="1600" dirty="0">
                <a:latin typeface="+mn-lt"/>
              </a:rPr>
              <a:t>Distribution C is negatively skewed because the whisker and half-box are longer on the left side of the median than on the right side.</a:t>
            </a:r>
          </a:p>
        </p:txBody>
      </p:sp>
      <p:pic>
        <p:nvPicPr>
          <p:cNvPr id="5" name="Picture 4" descr="Chart, box and whisker chart&#10;&#10;Description automatically generated">
            <a:extLst>
              <a:ext uri="{FF2B5EF4-FFF2-40B4-BE49-F238E27FC236}">
                <a16:creationId xmlns:a16="http://schemas.microsoft.com/office/drawing/2014/main" id="{0372DFDD-3C80-9D0A-CBC0-9A075491CE52}"/>
              </a:ext>
            </a:extLst>
          </p:cNvPr>
          <p:cNvPicPr>
            <a:picLocks noChangeAspect="1"/>
          </p:cNvPicPr>
          <p:nvPr/>
        </p:nvPicPr>
        <p:blipFill>
          <a:blip r:embed="rId3"/>
          <a:stretch>
            <a:fillRect/>
          </a:stretch>
        </p:blipFill>
        <p:spPr>
          <a:xfrm>
            <a:off x="1677310" y="1285765"/>
            <a:ext cx="5948477" cy="3524469"/>
          </a:xfrm>
          <a:prstGeom prst="rect">
            <a:avLst/>
          </a:prstGeom>
          <a:noFill/>
          <a:ln>
            <a:solidFill>
              <a:schemeClr val="accent1"/>
            </a:solidFill>
          </a:ln>
        </p:spPr>
      </p:pic>
      <p:sp>
        <p:nvSpPr>
          <p:cNvPr id="2" name="Slide Number Placeholder 1">
            <a:extLst>
              <a:ext uri="{FF2B5EF4-FFF2-40B4-BE49-F238E27FC236}">
                <a16:creationId xmlns:a16="http://schemas.microsoft.com/office/drawing/2014/main" id="{59CA6169-1AFF-BB9A-F76C-C438CE69715B}"/>
              </a:ext>
            </a:extLst>
          </p:cNvPr>
          <p:cNvSpPr>
            <a:spLocks noGrp="1"/>
          </p:cNvSpPr>
          <p:nvPr>
            <p:ph type="sldNum" sz="quarter" idx="10"/>
          </p:nvPr>
        </p:nvSpPr>
        <p:spPr>
          <a:xfrm>
            <a:off x="7239000" y="6477000"/>
            <a:ext cx="1905000" cy="381000"/>
          </a:xfrm>
        </p:spPr>
        <p:txBody>
          <a:bodyPr vert="horz" wrap="square" lIns="91440" tIns="45720" rIns="91440" bIns="45720" numCol="1" anchor="b" anchorCtr="0" compatLnSpc="1">
            <a:prstTxWarp prst="textNoShape">
              <a:avLst/>
            </a:prstTxWarp>
            <a:normAutofit/>
          </a:bodyPr>
          <a:lstStyle/>
          <a:p>
            <a:pPr>
              <a:spcAft>
                <a:spcPts val="600"/>
              </a:spcAft>
            </a:pPr>
            <a:fld id="{F61042A4-BCE0-BA45-84BC-96A6EAC115D0}" type="slidenum">
              <a:rPr lang="en-US" altLang="en-US" kern="1200">
                <a:latin typeface="Tahoma" panose="020B0604030504040204" pitchFamily="34" charset="0"/>
                <a:ea typeface="+mn-ea"/>
                <a:cs typeface="+mn-cs"/>
              </a:rPr>
              <a:pPr>
                <a:spcAft>
                  <a:spcPts val="600"/>
                </a:spcAft>
              </a:pPr>
              <a:t>18</a:t>
            </a:fld>
            <a:endParaRPr lang="en-US" altLang="en-US" kern="1200">
              <a:latin typeface="Tahoma" panose="020B0604030504040204" pitchFamily="34" charset="0"/>
              <a:ea typeface="+mn-ea"/>
              <a:cs typeface="+mn-cs"/>
            </a:endParaRPr>
          </a:p>
        </p:txBody>
      </p:sp>
      <p:sp>
        <p:nvSpPr>
          <p:cNvPr id="10" name="TextBox 9">
            <a:extLst>
              <a:ext uri="{FF2B5EF4-FFF2-40B4-BE49-F238E27FC236}">
                <a16:creationId xmlns:a16="http://schemas.microsoft.com/office/drawing/2014/main" id="{1AD2C769-05DB-6A2A-CE45-141A2247AAAB}"/>
              </a:ext>
            </a:extLst>
          </p:cNvPr>
          <p:cNvSpPr txBox="1"/>
          <p:nvPr/>
        </p:nvSpPr>
        <p:spPr>
          <a:xfrm>
            <a:off x="-113814" y="6642713"/>
            <a:ext cx="4838216" cy="215444"/>
          </a:xfrm>
          <a:prstGeom prst="rect">
            <a:avLst/>
          </a:prstGeom>
          <a:noFill/>
        </p:spPr>
        <p:txBody>
          <a:bodyPr wrap="square">
            <a:spAutoFit/>
          </a:bodyPr>
          <a:lstStyle/>
          <a:p>
            <a:pPr>
              <a:spcBef>
                <a:spcPct val="20000"/>
              </a:spcBef>
            </a:pPr>
            <a:r>
              <a:rPr lang="en-US" sz="800" dirty="0">
                <a:latin typeface="+mn-lt"/>
              </a:rPr>
              <a:t>https://www150.statcan.gc.ca/n1/</a:t>
            </a:r>
            <a:r>
              <a:rPr lang="en-US" sz="800" dirty="0" err="1">
                <a:latin typeface="+mn-lt"/>
              </a:rPr>
              <a:t>edu</a:t>
            </a:r>
            <a:r>
              <a:rPr lang="en-US" sz="800" dirty="0">
                <a:latin typeface="+mn-lt"/>
              </a:rPr>
              <a:t>/power-</a:t>
            </a:r>
            <a:r>
              <a:rPr lang="en-US" sz="800" dirty="0" err="1">
                <a:latin typeface="+mn-lt"/>
              </a:rPr>
              <a:t>pouvoir</a:t>
            </a:r>
            <a:r>
              <a:rPr lang="en-US" sz="800" dirty="0">
                <a:latin typeface="+mn-lt"/>
              </a:rPr>
              <a:t>/ch12/5214889-eng.htm</a:t>
            </a:r>
          </a:p>
        </p:txBody>
      </p:sp>
    </p:spTree>
    <p:extLst>
      <p:ext uri="{BB962C8B-B14F-4D97-AF65-F5344CB8AC3E}">
        <p14:creationId xmlns:p14="http://schemas.microsoft.com/office/powerpoint/2010/main" val="1710630527"/>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Date Placeholder 3">
            <a:extLst>
              <a:ext uri="{FF2B5EF4-FFF2-40B4-BE49-F238E27FC236}">
                <a16:creationId xmlns:a16="http://schemas.microsoft.com/office/drawing/2014/main" id="{ED7A7EC5-BDA2-514D-B722-C41C5AA389D2}"/>
              </a:ext>
            </a:extLst>
          </p:cNvPr>
          <p:cNvSpPr>
            <a:spLocks noGrp="1"/>
          </p:cNvSpPr>
          <p:nvPr>
            <p:ph type="dt" sz="quarter" idx="4294967295"/>
          </p:nvPr>
        </p:nvSpPr>
        <p:spPr bwMode="auto">
          <a:xfrm>
            <a:off x="152400" y="6477000"/>
            <a:ext cx="19050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F6425C16-0FCA-B04C-AD3F-A3C1DCF051E7}" type="datetime4">
              <a:rPr lang="en-US" altLang="en-US" sz="1200"/>
              <a:pPr eaLnBrk="1" hangingPunct="1">
                <a:spcBef>
                  <a:spcPct val="0"/>
                </a:spcBef>
                <a:buClrTx/>
                <a:buSzTx/>
                <a:buFontTx/>
                <a:buNone/>
              </a:pPr>
              <a:t>August 6, 2024</a:t>
            </a:fld>
            <a:endParaRPr lang="en-US" altLang="en-US" sz="1200"/>
          </a:p>
        </p:txBody>
      </p:sp>
      <p:sp>
        <p:nvSpPr>
          <p:cNvPr id="52226" name="Footer Placeholder 4">
            <a:extLst>
              <a:ext uri="{FF2B5EF4-FFF2-40B4-BE49-F238E27FC236}">
                <a16:creationId xmlns:a16="http://schemas.microsoft.com/office/drawing/2014/main" id="{4DCEE8AF-8D96-6242-B25A-4CFE07BFAC58}"/>
              </a:ext>
            </a:extLst>
          </p:cNvPr>
          <p:cNvSpPr>
            <a:spLocks noGrp="1"/>
          </p:cNvSpPr>
          <p:nvPr>
            <p:ph type="ftr" sz="quarter" idx="4294967295"/>
          </p:nvPr>
        </p:nvSpPr>
        <p:spPr bwMode="auto">
          <a:xfrm>
            <a:off x="3124200" y="6477000"/>
            <a:ext cx="28956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a:t>Data Mining: Concepts and Techniques</a:t>
            </a:r>
          </a:p>
        </p:txBody>
      </p:sp>
      <p:sp>
        <p:nvSpPr>
          <p:cNvPr id="52227" name="Slide Number Placeholder 5">
            <a:extLst>
              <a:ext uri="{FF2B5EF4-FFF2-40B4-BE49-F238E27FC236}">
                <a16:creationId xmlns:a16="http://schemas.microsoft.com/office/drawing/2014/main" id="{7DD77755-C8D7-D74E-B237-13C03EF9137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32EE3691-D80D-3944-90CD-B3B8A0427149}" type="slidenum">
              <a:rPr lang="en-US" altLang="en-US" sz="1200"/>
              <a:pPr>
                <a:spcBef>
                  <a:spcPct val="0"/>
                </a:spcBef>
                <a:buClrTx/>
                <a:buSzTx/>
                <a:buFontTx/>
                <a:buNone/>
              </a:pPr>
              <a:t>19</a:t>
            </a:fld>
            <a:endParaRPr lang="en-US" altLang="en-US" sz="1200"/>
          </a:p>
        </p:txBody>
      </p:sp>
      <p:sp>
        <p:nvSpPr>
          <p:cNvPr id="52228" name="Rectangle 2">
            <a:extLst>
              <a:ext uri="{FF2B5EF4-FFF2-40B4-BE49-F238E27FC236}">
                <a16:creationId xmlns:a16="http://schemas.microsoft.com/office/drawing/2014/main" id="{EDC23349-8ED2-084A-B56F-02F0DAD2FDD1}"/>
              </a:ext>
            </a:extLst>
          </p:cNvPr>
          <p:cNvSpPr>
            <a:spLocks noGrp="1" noChangeArrowheads="1"/>
          </p:cNvSpPr>
          <p:nvPr>
            <p:ph type="title"/>
          </p:nvPr>
        </p:nvSpPr>
        <p:spPr>
          <a:xfrm>
            <a:off x="0" y="381000"/>
            <a:ext cx="9144000" cy="533400"/>
          </a:xfrm>
        </p:spPr>
        <p:txBody>
          <a:bodyPr/>
          <a:lstStyle/>
          <a:p>
            <a:pPr eaLnBrk="1" hangingPunct="1"/>
            <a:r>
              <a:rPr lang="en-US" altLang="en-US" sz="3200"/>
              <a:t>Visualization of Data Dispersion: 3-D Boxplots</a:t>
            </a:r>
            <a:endParaRPr lang="en-US" altLang="en-US"/>
          </a:p>
        </p:txBody>
      </p:sp>
      <p:pic>
        <p:nvPicPr>
          <p:cNvPr id="52229" name="Picture 3" descr="1">
            <a:extLst>
              <a:ext uri="{FF2B5EF4-FFF2-40B4-BE49-F238E27FC236}">
                <a16:creationId xmlns:a16="http://schemas.microsoft.com/office/drawing/2014/main" id="{79E1774A-F2F5-F44D-BAC3-F087423B98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95400"/>
            <a:ext cx="89916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5">
            <a:extLst>
              <a:ext uri="{FF2B5EF4-FFF2-40B4-BE49-F238E27FC236}">
                <a16:creationId xmlns:a16="http://schemas.microsoft.com/office/drawing/2014/main" id="{F0C0C752-8214-D342-AF8E-0CA5486CCB8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7F3A4D90-C3EC-5A45-AB83-88CDFDB6D926}" type="slidenum">
              <a:rPr lang="en-US" altLang="en-US" sz="1200"/>
              <a:pPr>
                <a:spcBef>
                  <a:spcPct val="0"/>
                </a:spcBef>
                <a:buClrTx/>
                <a:buSzTx/>
                <a:buFontTx/>
                <a:buNone/>
              </a:pPr>
              <a:t>2</a:t>
            </a:fld>
            <a:endParaRPr lang="en-US" altLang="en-US" sz="1200"/>
          </a:p>
        </p:txBody>
      </p:sp>
      <p:sp>
        <p:nvSpPr>
          <p:cNvPr id="20482" name="Rectangle 1026">
            <a:extLst>
              <a:ext uri="{FF2B5EF4-FFF2-40B4-BE49-F238E27FC236}">
                <a16:creationId xmlns:a16="http://schemas.microsoft.com/office/drawing/2014/main" id="{71969F71-B48A-EA49-8013-EB21ABE17229}"/>
              </a:ext>
            </a:extLst>
          </p:cNvPr>
          <p:cNvSpPr>
            <a:spLocks noGrp="1" noChangeArrowheads="1"/>
          </p:cNvSpPr>
          <p:nvPr>
            <p:ph type="title"/>
          </p:nvPr>
        </p:nvSpPr>
        <p:spPr>
          <a:xfrm>
            <a:off x="533400" y="381000"/>
            <a:ext cx="8077200" cy="2895600"/>
          </a:xfrm>
        </p:spPr>
        <p:txBody>
          <a:bodyPr/>
          <a:lstStyle/>
          <a:p>
            <a:pPr eaLnBrk="1" hangingPunct="1"/>
            <a:r>
              <a:rPr lang="en-US" altLang="en-US" sz="6000"/>
              <a:t>Data Mining: </a:t>
            </a:r>
            <a:br>
              <a:rPr lang="en-US" altLang="en-US" sz="6000"/>
            </a:br>
            <a:r>
              <a:rPr lang="en-US" altLang="en-US" sz="6000"/>
              <a:t> </a:t>
            </a:r>
            <a:r>
              <a:rPr lang="en-US" altLang="en-US" sz="4800"/>
              <a:t>Concepts and Techniques</a:t>
            </a:r>
            <a:r>
              <a:rPr lang="en-US" altLang="en-US" sz="6000"/>
              <a:t> </a:t>
            </a:r>
            <a:br>
              <a:rPr lang="en-US" altLang="en-US" sz="6000"/>
            </a:br>
            <a:br>
              <a:rPr lang="en-US" altLang="en-US" sz="6000"/>
            </a:br>
            <a:r>
              <a:rPr lang="en-US" altLang="en-US" sz="2800"/>
              <a:t>— Chapter 2 —</a:t>
            </a:r>
          </a:p>
        </p:txBody>
      </p:sp>
      <p:sp>
        <p:nvSpPr>
          <p:cNvPr id="20483" name="Rectangle 1027">
            <a:extLst>
              <a:ext uri="{FF2B5EF4-FFF2-40B4-BE49-F238E27FC236}">
                <a16:creationId xmlns:a16="http://schemas.microsoft.com/office/drawing/2014/main" id="{D5FC30D1-E61A-A140-9B0A-5F87CE700DF6}"/>
              </a:ext>
            </a:extLst>
          </p:cNvPr>
          <p:cNvSpPr>
            <a:spLocks noGrp="1" noChangeArrowheads="1"/>
          </p:cNvSpPr>
          <p:nvPr>
            <p:ph type="body" idx="1"/>
          </p:nvPr>
        </p:nvSpPr>
        <p:spPr>
          <a:xfrm>
            <a:off x="304800" y="4114800"/>
            <a:ext cx="8305800" cy="2438400"/>
          </a:xfrm>
        </p:spPr>
        <p:txBody>
          <a:bodyPr/>
          <a:lstStyle/>
          <a:p>
            <a:pPr algn="ctr" eaLnBrk="1" hangingPunct="1">
              <a:lnSpc>
                <a:spcPct val="110000"/>
              </a:lnSpc>
              <a:buFont typeface="Wingdings" pitchFamily="2" charset="2"/>
              <a:buNone/>
            </a:pPr>
            <a:r>
              <a:rPr lang="en-US" altLang="en-US"/>
              <a:t>Jiawei Han, Micheline Kamber, and Jian Pei</a:t>
            </a:r>
          </a:p>
          <a:p>
            <a:pPr algn="ctr" eaLnBrk="1" hangingPunct="1">
              <a:lnSpc>
                <a:spcPct val="110000"/>
              </a:lnSpc>
              <a:buFont typeface="Wingdings" pitchFamily="2" charset="2"/>
              <a:buNone/>
            </a:pPr>
            <a:r>
              <a:rPr lang="en-US" altLang="en-US"/>
              <a:t>University of Illinois at Urbana-Champaign </a:t>
            </a:r>
          </a:p>
          <a:p>
            <a:pPr algn="ctr" eaLnBrk="1" hangingPunct="1">
              <a:lnSpc>
                <a:spcPct val="110000"/>
              </a:lnSpc>
              <a:buFont typeface="Wingdings" pitchFamily="2" charset="2"/>
              <a:buNone/>
            </a:pPr>
            <a:r>
              <a:rPr lang="en-US" altLang="en-US"/>
              <a:t>Simon Fraser University</a:t>
            </a:r>
          </a:p>
          <a:p>
            <a:pPr algn="ctr" eaLnBrk="1" hangingPunct="1">
              <a:lnSpc>
                <a:spcPct val="110000"/>
              </a:lnSpc>
              <a:buFont typeface="Wingdings" pitchFamily="2" charset="2"/>
              <a:buNone/>
            </a:pPr>
            <a:r>
              <a:rPr lang="en-US" altLang="en-US"/>
              <a:t>©2011 Han, Kamber, and Pei.  All rights reserved.</a:t>
            </a:r>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7">
            <a:extLst>
              <a:ext uri="{FF2B5EF4-FFF2-40B4-BE49-F238E27FC236}">
                <a16:creationId xmlns:a16="http://schemas.microsoft.com/office/drawing/2014/main" id="{E02151C3-A3C0-0B41-8A41-5E19A7E49AC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6748460B-3B19-5B44-9A38-4B8AED882C1D}" type="slidenum">
              <a:rPr lang="en-US" altLang="en-US" sz="1200"/>
              <a:pPr>
                <a:spcBef>
                  <a:spcPct val="0"/>
                </a:spcBef>
                <a:buClrTx/>
                <a:buSzTx/>
                <a:buFontTx/>
                <a:buNone/>
              </a:pPr>
              <a:t>20</a:t>
            </a:fld>
            <a:endParaRPr lang="en-US" altLang="en-US" sz="1200"/>
          </a:p>
        </p:txBody>
      </p:sp>
      <p:sp>
        <p:nvSpPr>
          <p:cNvPr id="54274" name="Rectangle 2">
            <a:extLst>
              <a:ext uri="{FF2B5EF4-FFF2-40B4-BE49-F238E27FC236}">
                <a16:creationId xmlns:a16="http://schemas.microsoft.com/office/drawing/2014/main" id="{5B7F97CF-24A0-454E-A357-08C0037C181A}"/>
              </a:ext>
            </a:extLst>
          </p:cNvPr>
          <p:cNvSpPr>
            <a:spLocks noGrp="1" noChangeArrowheads="1"/>
          </p:cNvSpPr>
          <p:nvPr>
            <p:ph type="title"/>
          </p:nvPr>
        </p:nvSpPr>
        <p:spPr>
          <a:xfrm>
            <a:off x="0" y="381000"/>
            <a:ext cx="9144000" cy="609600"/>
          </a:xfrm>
        </p:spPr>
        <p:txBody>
          <a:bodyPr/>
          <a:lstStyle/>
          <a:p>
            <a:pPr eaLnBrk="1" hangingPunct="1"/>
            <a:r>
              <a:rPr lang="en-US" altLang="en-US" sz="3200"/>
              <a:t>Properties of Normal Distribution Curve</a:t>
            </a:r>
          </a:p>
        </p:txBody>
      </p:sp>
      <p:sp>
        <p:nvSpPr>
          <p:cNvPr id="54275" name="Rectangle 3">
            <a:extLst>
              <a:ext uri="{FF2B5EF4-FFF2-40B4-BE49-F238E27FC236}">
                <a16:creationId xmlns:a16="http://schemas.microsoft.com/office/drawing/2014/main" id="{05B59D33-97B8-E049-B2F1-BBAF706D12F0}"/>
              </a:ext>
            </a:extLst>
          </p:cNvPr>
          <p:cNvSpPr>
            <a:spLocks noGrp="1" noChangeArrowheads="1"/>
          </p:cNvSpPr>
          <p:nvPr>
            <p:ph type="body" sz="half" idx="1"/>
          </p:nvPr>
        </p:nvSpPr>
        <p:spPr>
          <a:xfrm>
            <a:off x="228600" y="1447800"/>
            <a:ext cx="8686800" cy="2514600"/>
          </a:xfrm>
        </p:spPr>
        <p:txBody>
          <a:bodyPr/>
          <a:lstStyle/>
          <a:p>
            <a:pPr eaLnBrk="1" hangingPunct="1"/>
            <a:r>
              <a:rPr lang="en-US" altLang="en-US" sz="2400" dirty="0">
                <a:solidFill>
                  <a:schemeClr val="tx2"/>
                </a:solidFill>
              </a:rPr>
              <a:t>The normal (distribution) curve</a:t>
            </a:r>
          </a:p>
          <a:p>
            <a:pPr lvl="1" eaLnBrk="1" hangingPunct="1"/>
            <a:r>
              <a:rPr lang="en-US" altLang="en-US" sz="2400" dirty="0">
                <a:solidFill>
                  <a:schemeClr val="tx2"/>
                </a:solidFill>
              </a:rPr>
              <a:t>From </a:t>
            </a:r>
            <a:r>
              <a:rPr lang="el-GR" altLang="en-US" sz="2400" dirty="0">
                <a:solidFill>
                  <a:schemeClr val="tx2"/>
                </a:solidFill>
              </a:rPr>
              <a:t>μ</a:t>
            </a:r>
            <a:r>
              <a:rPr lang="en-US" altLang="en-US" sz="2400" dirty="0">
                <a:solidFill>
                  <a:schemeClr val="tx2"/>
                </a:solidFill>
              </a:rPr>
              <a:t>–</a:t>
            </a:r>
            <a:r>
              <a:rPr lang="el-GR" altLang="en-US" sz="2400" dirty="0">
                <a:solidFill>
                  <a:schemeClr val="tx2"/>
                </a:solidFill>
              </a:rPr>
              <a:t>σ</a:t>
            </a:r>
            <a:r>
              <a:rPr lang="en-US" altLang="en-US" sz="2400" dirty="0">
                <a:solidFill>
                  <a:schemeClr val="tx2"/>
                </a:solidFill>
              </a:rPr>
              <a:t> to </a:t>
            </a:r>
            <a:r>
              <a:rPr lang="el-GR" altLang="en-US" sz="2400" dirty="0">
                <a:solidFill>
                  <a:schemeClr val="tx2"/>
                </a:solidFill>
              </a:rPr>
              <a:t>μ</a:t>
            </a:r>
            <a:r>
              <a:rPr lang="en-US" altLang="en-US" sz="2400" dirty="0">
                <a:solidFill>
                  <a:schemeClr val="tx2"/>
                </a:solidFill>
              </a:rPr>
              <a:t>+</a:t>
            </a:r>
            <a:r>
              <a:rPr lang="el-GR" altLang="en-US" sz="2400" dirty="0">
                <a:solidFill>
                  <a:schemeClr val="tx2"/>
                </a:solidFill>
              </a:rPr>
              <a:t>σ</a:t>
            </a:r>
            <a:r>
              <a:rPr lang="en-US" altLang="en-US" sz="2400" dirty="0">
                <a:solidFill>
                  <a:schemeClr val="tx2"/>
                </a:solidFill>
              </a:rPr>
              <a:t>: contains about 68% of the measurements  (</a:t>
            </a:r>
            <a:r>
              <a:rPr lang="el-GR" altLang="en-US" sz="2400" dirty="0">
                <a:solidFill>
                  <a:schemeClr val="tx2"/>
                </a:solidFill>
              </a:rPr>
              <a:t>μ</a:t>
            </a:r>
            <a:r>
              <a:rPr lang="en-US" altLang="en-US" sz="2400" dirty="0">
                <a:solidFill>
                  <a:schemeClr val="tx2"/>
                </a:solidFill>
              </a:rPr>
              <a:t>: mean, </a:t>
            </a:r>
            <a:r>
              <a:rPr lang="el-GR" altLang="en-US" sz="2400" dirty="0">
                <a:solidFill>
                  <a:schemeClr val="tx2"/>
                </a:solidFill>
              </a:rPr>
              <a:t>σ</a:t>
            </a:r>
            <a:r>
              <a:rPr lang="en-US" altLang="en-US" sz="2400" dirty="0">
                <a:solidFill>
                  <a:schemeClr val="tx2"/>
                </a:solidFill>
              </a:rPr>
              <a:t>: standard deviation)</a:t>
            </a:r>
          </a:p>
          <a:p>
            <a:pPr lvl="1" eaLnBrk="1" hangingPunct="1"/>
            <a:r>
              <a:rPr lang="en-US" altLang="en-US" sz="2400" dirty="0">
                <a:solidFill>
                  <a:schemeClr val="tx2"/>
                </a:solidFill>
              </a:rPr>
              <a:t> From </a:t>
            </a:r>
            <a:r>
              <a:rPr lang="el-GR" altLang="en-US" sz="2400" dirty="0">
                <a:solidFill>
                  <a:schemeClr val="tx2"/>
                </a:solidFill>
              </a:rPr>
              <a:t>μ</a:t>
            </a:r>
            <a:r>
              <a:rPr lang="en-US" altLang="en-US" sz="2400" dirty="0">
                <a:solidFill>
                  <a:schemeClr val="tx2"/>
                </a:solidFill>
              </a:rPr>
              <a:t>–2</a:t>
            </a:r>
            <a:r>
              <a:rPr lang="el-GR" altLang="en-US" sz="2400" dirty="0">
                <a:solidFill>
                  <a:schemeClr val="tx2"/>
                </a:solidFill>
              </a:rPr>
              <a:t>σ</a:t>
            </a:r>
            <a:r>
              <a:rPr lang="en-US" altLang="en-US" sz="2400" dirty="0">
                <a:solidFill>
                  <a:schemeClr val="tx2"/>
                </a:solidFill>
              </a:rPr>
              <a:t> to </a:t>
            </a:r>
            <a:r>
              <a:rPr lang="el-GR" altLang="en-US" sz="2400" dirty="0">
                <a:solidFill>
                  <a:schemeClr val="tx2"/>
                </a:solidFill>
              </a:rPr>
              <a:t>μ</a:t>
            </a:r>
            <a:r>
              <a:rPr lang="en-US" altLang="en-US" sz="2400" dirty="0">
                <a:solidFill>
                  <a:schemeClr val="tx2"/>
                </a:solidFill>
              </a:rPr>
              <a:t>+2</a:t>
            </a:r>
            <a:r>
              <a:rPr lang="el-GR" altLang="en-US" sz="2400" dirty="0">
                <a:solidFill>
                  <a:schemeClr val="tx2"/>
                </a:solidFill>
              </a:rPr>
              <a:t>σ</a:t>
            </a:r>
            <a:r>
              <a:rPr lang="en-US" altLang="en-US" sz="2400" dirty="0">
                <a:solidFill>
                  <a:schemeClr val="tx2"/>
                </a:solidFill>
              </a:rPr>
              <a:t>: contains about 95% of it</a:t>
            </a:r>
          </a:p>
          <a:p>
            <a:pPr lvl="1" eaLnBrk="1" hangingPunct="1"/>
            <a:r>
              <a:rPr lang="en-US" altLang="en-US" sz="2400" dirty="0">
                <a:solidFill>
                  <a:schemeClr val="tx2"/>
                </a:solidFill>
              </a:rPr>
              <a:t>From </a:t>
            </a:r>
            <a:r>
              <a:rPr lang="el-GR" altLang="en-US" sz="2400" dirty="0">
                <a:solidFill>
                  <a:schemeClr val="tx2"/>
                </a:solidFill>
              </a:rPr>
              <a:t>μ</a:t>
            </a:r>
            <a:r>
              <a:rPr lang="en-US" altLang="en-US" sz="2400" dirty="0">
                <a:solidFill>
                  <a:schemeClr val="tx2"/>
                </a:solidFill>
              </a:rPr>
              <a:t>–3</a:t>
            </a:r>
            <a:r>
              <a:rPr lang="el-GR" altLang="en-US" sz="2400" dirty="0">
                <a:solidFill>
                  <a:schemeClr val="tx2"/>
                </a:solidFill>
              </a:rPr>
              <a:t>σ</a:t>
            </a:r>
            <a:r>
              <a:rPr lang="en-US" altLang="en-US" sz="2400" dirty="0">
                <a:solidFill>
                  <a:schemeClr val="tx2"/>
                </a:solidFill>
              </a:rPr>
              <a:t> to </a:t>
            </a:r>
            <a:r>
              <a:rPr lang="el-GR" altLang="en-US" sz="2400" dirty="0">
                <a:solidFill>
                  <a:schemeClr val="tx2"/>
                </a:solidFill>
              </a:rPr>
              <a:t>μ</a:t>
            </a:r>
            <a:r>
              <a:rPr lang="en-US" altLang="en-US" sz="2400" dirty="0">
                <a:solidFill>
                  <a:schemeClr val="tx2"/>
                </a:solidFill>
              </a:rPr>
              <a:t>+3</a:t>
            </a:r>
            <a:r>
              <a:rPr lang="el-GR" altLang="en-US" sz="2400" dirty="0">
                <a:solidFill>
                  <a:schemeClr val="tx2"/>
                </a:solidFill>
              </a:rPr>
              <a:t>σ</a:t>
            </a:r>
            <a:r>
              <a:rPr lang="en-US" altLang="en-US" sz="2400" dirty="0">
                <a:solidFill>
                  <a:schemeClr val="tx2"/>
                </a:solidFill>
              </a:rPr>
              <a:t>: contains about 99.7% of it</a:t>
            </a:r>
          </a:p>
          <a:p>
            <a:pPr lvl="1" eaLnBrk="1" hangingPunct="1"/>
            <a:endParaRPr lang="en-US" altLang="en-US" sz="2400" dirty="0">
              <a:solidFill>
                <a:schemeClr val="tx2"/>
              </a:solidFill>
            </a:endParaRPr>
          </a:p>
          <a:p>
            <a:pPr eaLnBrk="1" hangingPunct="1">
              <a:buFont typeface="Wingdings" pitchFamily="2" charset="2"/>
              <a:buNone/>
            </a:pPr>
            <a:endParaRPr lang="en-US" altLang="en-US" sz="2000" dirty="0">
              <a:solidFill>
                <a:schemeClr val="hlink"/>
              </a:solidFill>
            </a:endParaRPr>
          </a:p>
          <a:p>
            <a:pPr eaLnBrk="1" hangingPunct="1">
              <a:buFont typeface="Wingdings" pitchFamily="2" charset="2"/>
              <a:buNone/>
            </a:pPr>
            <a:endParaRPr lang="en-US" altLang="en-US" sz="2000" dirty="0"/>
          </a:p>
        </p:txBody>
      </p:sp>
      <p:pic>
        <p:nvPicPr>
          <p:cNvPr id="54276" name="Picture 5" descr="normal1-95">
            <a:extLst>
              <a:ext uri="{FF2B5EF4-FFF2-40B4-BE49-F238E27FC236}">
                <a16:creationId xmlns:a16="http://schemas.microsoft.com/office/drawing/2014/main" id="{BB3F68BC-1F66-3544-9583-9782CE2FE8ED}"/>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124200" y="3729038"/>
            <a:ext cx="2895600" cy="2590800"/>
          </a:xfrm>
          <a:noFill/>
        </p:spPr>
      </p:pic>
      <p:pic>
        <p:nvPicPr>
          <p:cNvPr id="54277" name="Picture 7" descr="normal1-68">
            <a:extLst>
              <a:ext uri="{FF2B5EF4-FFF2-40B4-BE49-F238E27FC236}">
                <a16:creationId xmlns:a16="http://schemas.microsoft.com/office/drawing/2014/main" id="{9DB01F70-F1D2-AA45-84A8-FCCFDDD3E0A8}"/>
              </a:ext>
            </a:extLst>
          </p:cNvPr>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0" y="3886200"/>
            <a:ext cx="2986088" cy="2438400"/>
          </a:xfrm>
          <a:noFill/>
        </p:spPr>
      </p:pic>
      <p:pic>
        <p:nvPicPr>
          <p:cNvPr id="54278" name="Picture 9" descr="normal1-99">
            <a:extLst>
              <a:ext uri="{FF2B5EF4-FFF2-40B4-BE49-F238E27FC236}">
                <a16:creationId xmlns:a16="http://schemas.microsoft.com/office/drawing/2014/main" id="{FBBC0EC7-6190-8545-A17A-CEDE25727D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7913" y="3810000"/>
            <a:ext cx="2986087"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Title 1">
            <a:extLst>
              <a:ext uri="{FF2B5EF4-FFF2-40B4-BE49-F238E27FC236}">
                <a16:creationId xmlns:a16="http://schemas.microsoft.com/office/drawing/2014/main" id="{9AD594ED-F0C6-B3B8-366D-BD0E8A801685}"/>
              </a:ext>
            </a:extLst>
          </p:cNvPr>
          <p:cNvSpPr>
            <a:spLocks noGrp="1"/>
          </p:cNvSpPr>
          <p:nvPr>
            <p:ph type="title"/>
          </p:nvPr>
        </p:nvSpPr>
        <p:spPr>
          <a:xfrm>
            <a:off x="0" y="304800"/>
            <a:ext cx="8915400" cy="609600"/>
          </a:xfrm>
        </p:spPr>
        <p:txBody>
          <a:bodyPr wrap="square" anchor="b">
            <a:normAutofit/>
          </a:bodyPr>
          <a:lstStyle/>
          <a:p>
            <a:r>
              <a:rPr lang="en-US" sz="3300"/>
              <a:t>Standard deviation in a Normal Distribution</a:t>
            </a:r>
          </a:p>
        </p:txBody>
      </p:sp>
      <p:pic>
        <p:nvPicPr>
          <p:cNvPr id="17410" name="Picture 2">
            <a:extLst>
              <a:ext uri="{FF2B5EF4-FFF2-40B4-BE49-F238E27FC236}">
                <a16:creationId xmlns:a16="http://schemas.microsoft.com/office/drawing/2014/main" id="{4FD94051-633F-34B0-3A66-223D75ABCB8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06508" y="1295400"/>
            <a:ext cx="6978584" cy="5181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D8409E17-8118-6AE3-6745-3F609A593D87}"/>
              </a:ext>
            </a:extLst>
          </p:cNvPr>
          <p:cNvSpPr>
            <a:spLocks noGrp="1"/>
          </p:cNvSpPr>
          <p:nvPr>
            <p:ph type="sldNum" sz="quarter" idx="10"/>
          </p:nvPr>
        </p:nvSpPr>
        <p:spPr>
          <a:xfrm>
            <a:off x="7239000" y="6477000"/>
            <a:ext cx="1905000" cy="381000"/>
          </a:xfrm>
        </p:spPr>
        <p:txBody>
          <a:bodyPr wrap="square" anchor="b">
            <a:normAutofit/>
          </a:bodyPr>
          <a:lstStyle/>
          <a:p>
            <a:pPr>
              <a:spcAft>
                <a:spcPts val="600"/>
              </a:spcAft>
            </a:pPr>
            <a:fld id="{F61042A4-BCE0-BA45-84BC-96A6EAC115D0}" type="slidenum">
              <a:rPr lang="en-US" altLang="en-US" smtClean="0"/>
              <a:pPr>
                <a:spcAft>
                  <a:spcPts val="600"/>
                </a:spcAft>
              </a:pPr>
              <a:t>21</a:t>
            </a:fld>
            <a:endParaRPr lang="en-US" altLang="en-US"/>
          </a:p>
        </p:txBody>
      </p:sp>
      <p:sp>
        <p:nvSpPr>
          <p:cNvPr id="4" name="TextBox 3">
            <a:extLst>
              <a:ext uri="{FF2B5EF4-FFF2-40B4-BE49-F238E27FC236}">
                <a16:creationId xmlns:a16="http://schemas.microsoft.com/office/drawing/2014/main" id="{54813C52-48EE-33C4-4FD1-F22CF0C30439}"/>
              </a:ext>
            </a:extLst>
          </p:cNvPr>
          <p:cNvSpPr txBox="1"/>
          <p:nvPr/>
        </p:nvSpPr>
        <p:spPr>
          <a:xfrm>
            <a:off x="0" y="6618514"/>
            <a:ext cx="1143000" cy="261610"/>
          </a:xfrm>
          <a:prstGeom prst="rect">
            <a:avLst/>
          </a:prstGeom>
          <a:noFill/>
        </p:spPr>
        <p:txBody>
          <a:bodyPr wrap="square">
            <a:spAutoFit/>
          </a:bodyPr>
          <a:lstStyle/>
          <a:p>
            <a:r>
              <a:rPr lang="en-US" altLang="en-US" sz="1100" dirty="0">
                <a:solidFill>
                  <a:schemeClr val="tx2"/>
                </a:solidFill>
              </a:rPr>
              <a:t>Images/google</a:t>
            </a:r>
            <a:endParaRPr lang="en-US" sz="1100" dirty="0"/>
          </a:p>
        </p:txBody>
      </p:sp>
    </p:spTree>
    <p:extLst>
      <p:ext uri="{BB962C8B-B14F-4D97-AF65-F5344CB8AC3E}">
        <p14:creationId xmlns:p14="http://schemas.microsoft.com/office/powerpoint/2010/main" val="3785658228"/>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5">
            <a:extLst>
              <a:ext uri="{FF2B5EF4-FFF2-40B4-BE49-F238E27FC236}">
                <a16:creationId xmlns:a16="http://schemas.microsoft.com/office/drawing/2014/main" id="{379D31D8-962D-4940-848D-7C00B3FF761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3D144EE6-A740-9940-919D-08DC0D270938}" type="slidenum">
              <a:rPr lang="en-US" altLang="en-US" sz="1200"/>
              <a:pPr>
                <a:spcBef>
                  <a:spcPct val="0"/>
                </a:spcBef>
                <a:buClrTx/>
                <a:buSzTx/>
                <a:buFontTx/>
                <a:buNone/>
              </a:pPr>
              <a:t>22</a:t>
            </a:fld>
            <a:endParaRPr lang="en-US" altLang="en-US" sz="1200"/>
          </a:p>
        </p:txBody>
      </p:sp>
      <p:sp>
        <p:nvSpPr>
          <p:cNvPr id="56322" name="Rectangle 2">
            <a:extLst>
              <a:ext uri="{FF2B5EF4-FFF2-40B4-BE49-F238E27FC236}">
                <a16:creationId xmlns:a16="http://schemas.microsoft.com/office/drawing/2014/main" id="{0B67D106-9DB3-544E-B674-1D3B267F6CA6}"/>
              </a:ext>
            </a:extLst>
          </p:cNvPr>
          <p:cNvSpPr>
            <a:spLocks noGrp="1" noChangeArrowheads="1"/>
          </p:cNvSpPr>
          <p:nvPr>
            <p:ph type="title"/>
          </p:nvPr>
        </p:nvSpPr>
        <p:spPr>
          <a:xfrm>
            <a:off x="0" y="228600"/>
            <a:ext cx="9144000" cy="762000"/>
          </a:xfrm>
        </p:spPr>
        <p:txBody>
          <a:bodyPr/>
          <a:lstStyle/>
          <a:p>
            <a:pPr eaLnBrk="1" hangingPunct="1"/>
            <a:r>
              <a:rPr lang="en-US" altLang="en-US" sz="3200">
                <a:solidFill>
                  <a:srgbClr val="170981"/>
                </a:solidFill>
              </a:rPr>
              <a:t>Graphic Displays of Basic Statistical Descriptions</a:t>
            </a:r>
          </a:p>
        </p:txBody>
      </p:sp>
      <p:sp>
        <p:nvSpPr>
          <p:cNvPr id="56323" name="Rectangle 3">
            <a:extLst>
              <a:ext uri="{FF2B5EF4-FFF2-40B4-BE49-F238E27FC236}">
                <a16:creationId xmlns:a16="http://schemas.microsoft.com/office/drawing/2014/main" id="{10A4B078-C42C-0246-A3FE-8996488D2CC8}"/>
              </a:ext>
            </a:extLst>
          </p:cNvPr>
          <p:cNvSpPr>
            <a:spLocks noGrp="1" noChangeArrowheads="1"/>
          </p:cNvSpPr>
          <p:nvPr>
            <p:ph type="body" idx="1"/>
          </p:nvPr>
        </p:nvSpPr>
        <p:spPr/>
        <p:txBody>
          <a:bodyPr/>
          <a:lstStyle/>
          <a:p>
            <a:pPr eaLnBrk="1" hangingPunct="1">
              <a:lnSpc>
                <a:spcPct val="140000"/>
              </a:lnSpc>
              <a:buSzPct val="80000"/>
            </a:pPr>
            <a:r>
              <a:rPr lang="en-US" altLang="en-US" sz="2400" b="1"/>
              <a:t>Boxplot</a:t>
            </a:r>
            <a:r>
              <a:rPr lang="en-US" altLang="en-US" sz="2400"/>
              <a:t>: graphic display of five-number summary</a:t>
            </a:r>
          </a:p>
          <a:p>
            <a:pPr eaLnBrk="1" hangingPunct="1">
              <a:lnSpc>
                <a:spcPct val="140000"/>
              </a:lnSpc>
              <a:buSzPct val="80000"/>
            </a:pPr>
            <a:r>
              <a:rPr lang="en-US" altLang="en-US" sz="2400" b="1"/>
              <a:t>Histogram</a:t>
            </a:r>
            <a:r>
              <a:rPr lang="en-US" altLang="en-US" sz="2400"/>
              <a:t>: x-axis are values, y-axis repres. frequencies </a:t>
            </a:r>
          </a:p>
          <a:p>
            <a:pPr eaLnBrk="1" hangingPunct="1">
              <a:lnSpc>
                <a:spcPct val="140000"/>
              </a:lnSpc>
              <a:buSzPct val="80000"/>
            </a:pPr>
            <a:r>
              <a:rPr lang="en-US" altLang="en-US" sz="2400" b="1"/>
              <a:t>Quantile plot</a:t>
            </a:r>
            <a:r>
              <a:rPr lang="en-US" altLang="en-US" sz="2400"/>
              <a:t>:  each value </a:t>
            </a:r>
            <a:r>
              <a:rPr lang="en-US" altLang="en-US" sz="2400" i="1"/>
              <a:t>x</a:t>
            </a:r>
            <a:r>
              <a:rPr lang="en-US" altLang="en-US" sz="2400" i="1" baseline="-25000"/>
              <a:t>i</a:t>
            </a:r>
            <a:r>
              <a:rPr lang="en-US" altLang="en-US" sz="2400" baseline="-25000"/>
              <a:t>  </a:t>
            </a:r>
            <a:r>
              <a:rPr lang="en-US" altLang="en-US" sz="2400"/>
              <a:t>is paired with </a:t>
            </a:r>
            <a:r>
              <a:rPr lang="en-US" altLang="en-US" sz="2400" i="1"/>
              <a:t>f</a:t>
            </a:r>
            <a:r>
              <a:rPr lang="en-US" altLang="en-US" sz="2400" i="1" baseline="-25000"/>
              <a:t>i </a:t>
            </a:r>
            <a:r>
              <a:rPr lang="en-US" altLang="en-US" sz="2400"/>
              <a:t> indicating that approximately 100 </a:t>
            </a:r>
            <a:r>
              <a:rPr lang="en-US" altLang="en-US" sz="2400" i="1"/>
              <a:t>f</a:t>
            </a:r>
            <a:r>
              <a:rPr lang="en-US" altLang="en-US" sz="2400" i="1" baseline="-25000"/>
              <a:t>i </a:t>
            </a:r>
            <a:r>
              <a:rPr lang="en-US" altLang="en-US" sz="2400"/>
              <a:t>% of data  are </a:t>
            </a:r>
            <a:r>
              <a:rPr lang="en-US" altLang="en-US" sz="2400">
                <a:sym typeface="Symbol" pitchFamily="2" charset="2"/>
              </a:rPr>
              <a:t></a:t>
            </a:r>
            <a:r>
              <a:rPr lang="en-US" altLang="en-US" sz="2400"/>
              <a:t> </a:t>
            </a:r>
            <a:r>
              <a:rPr lang="en-US" altLang="en-US" sz="2400" i="1"/>
              <a:t>x</a:t>
            </a:r>
            <a:r>
              <a:rPr lang="en-US" altLang="en-US" sz="2400" i="1" baseline="-25000"/>
              <a:t>i</a:t>
            </a:r>
            <a:r>
              <a:rPr lang="en-US" altLang="en-US" sz="2400" baseline="-25000"/>
              <a:t> </a:t>
            </a:r>
            <a:endParaRPr lang="en-US" altLang="en-US" sz="2400"/>
          </a:p>
          <a:p>
            <a:pPr eaLnBrk="1" hangingPunct="1">
              <a:lnSpc>
                <a:spcPct val="140000"/>
              </a:lnSpc>
              <a:buSzPct val="80000"/>
            </a:pPr>
            <a:r>
              <a:rPr lang="en-US" altLang="en-US" sz="2400" b="1"/>
              <a:t>Quantile-quantile (q-q) plot</a:t>
            </a:r>
            <a:r>
              <a:rPr lang="en-US" altLang="en-US" sz="2400"/>
              <a:t>: graphs the quantiles of one univariant distribution against the corresponding quantiles of another</a:t>
            </a:r>
          </a:p>
          <a:p>
            <a:pPr eaLnBrk="1" hangingPunct="1">
              <a:lnSpc>
                <a:spcPct val="140000"/>
              </a:lnSpc>
              <a:buSzPct val="80000"/>
            </a:pPr>
            <a:r>
              <a:rPr lang="en-US" altLang="en-US" sz="2400" b="1"/>
              <a:t>Scatter plot</a:t>
            </a:r>
            <a:r>
              <a:rPr lang="en-US" altLang="en-US" sz="2400"/>
              <a:t>: each pair of values is a pair of coordinates and plotted as points in the plane</a:t>
            </a:r>
          </a:p>
        </p:txBody>
      </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6">
            <a:extLst>
              <a:ext uri="{FF2B5EF4-FFF2-40B4-BE49-F238E27FC236}">
                <a16:creationId xmlns:a16="http://schemas.microsoft.com/office/drawing/2014/main" id="{415D41FB-DC0E-E14F-B356-D2DF2C7E1C0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03684394-CF51-0440-BA44-AD96F5FE03E9}" type="slidenum">
              <a:rPr lang="en-US" altLang="en-US" sz="1200"/>
              <a:pPr>
                <a:spcBef>
                  <a:spcPct val="0"/>
                </a:spcBef>
                <a:buClrTx/>
                <a:buSzTx/>
                <a:buFontTx/>
                <a:buNone/>
              </a:pPr>
              <a:t>23</a:t>
            </a:fld>
            <a:endParaRPr lang="en-US" altLang="en-US" sz="1200"/>
          </a:p>
        </p:txBody>
      </p:sp>
      <p:sp>
        <p:nvSpPr>
          <p:cNvPr id="58370" name="Rectangle 1026">
            <a:extLst>
              <a:ext uri="{FF2B5EF4-FFF2-40B4-BE49-F238E27FC236}">
                <a16:creationId xmlns:a16="http://schemas.microsoft.com/office/drawing/2014/main" id="{562A8A53-E073-4040-B65D-B66BCD93633E}"/>
              </a:ext>
            </a:extLst>
          </p:cNvPr>
          <p:cNvSpPr>
            <a:spLocks noGrp="1" noChangeArrowheads="1"/>
          </p:cNvSpPr>
          <p:nvPr>
            <p:ph type="title"/>
          </p:nvPr>
        </p:nvSpPr>
        <p:spPr/>
        <p:txBody>
          <a:bodyPr/>
          <a:lstStyle/>
          <a:p>
            <a:pPr eaLnBrk="1" hangingPunct="1"/>
            <a:r>
              <a:rPr lang="en-US" altLang="en-US"/>
              <a:t>Histogram Analysis</a:t>
            </a:r>
          </a:p>
        </p:txBody>
      </p:sp>
      <p:sp>
        <p:nvSpPr>
          <p:cNvPr id="58371" name="Rectangle 1027">
            <a:extLst>
              <a:ext uri="{FF2B5EF4-FFF2-40B4-BE49-F238E27FC236}">
                <a16:creationId xmlns:a16="http://schemas.microsoft.com/office/drawing/2014/main" id="{E0C3441D-FAF9-C844-82E9-FE546E79BD67}"/>
              </a:ext>
            </a:extLst>
          </p:cNvPr>
          <p:cNvSpPr>
            <a:spLocks noGrp="1" noChangeArrowheads="1"/>
          </p:cNvSpPr>
          <p:nvPr>
            <p:ph type="body" sz="half" idx="1"/>
          </p:nvPr>
        </p:nvSpPr>
        <p:spPr>
          <a:xfrm>
            <a:off x="304800" y="1295400"/>
            <a:ext cx="4648200" cy="5181600"/>
          </a:xfrm>
        </p:spPr>
        <p:txBody>
          <a:bodyPr/>
          <a:lstStyle/>
          <a:p>
            <a:pPr eaLnBrk="1" hangingPunct="1">
              <a:lnSpc>
                <a:spcPct val="110000"/>
              </a:lnSpc>
            </a:pPr>
            <a:r>
              <a:rPr lang="en-US" altLang="en-US" sz="2000"/>
              <a:t>Histogram: Graph display of tabulated frequencies, shown as bars</a:t>
            </a:r>
          </a:p>
          <a:p>
            <a:pPr eaLnBrk="1" hangingPunct="1">
              <a:lnSpc>
                <a:spcPct val="110000"/>
              </a:lnSpc>
            </a:pPr>
            <a:r>
              <a:rPr lang="en-US" altLang="en-US" sz="2000"/>
              <a:t>It shows what proportion of cases fall into each of several categories</a:t>
            </a:r>
          </a:p>
          <a:p>
            <a:pPr eaLnBrk="1" hangingPunct="1">
              <a:lnSpc>
                <a:spcPct val="110000"/>
              </a:lnSpc>
            </a:pPr>
            <a:r>
              <a:rPr lang="en-US" altLang="en-US" sz="2000"/>
              <a:t>Differs from a bar chart in that it is the </a:t>
            </a:r>
            <a:r>
              <a:rPr lang="en-US" altLang="en-US" sz="2000" i="1"/>
              <a:t>area</a:t>
            </a:r>
            <a:r>
              <a:rPr lang="en-US" altLang="en-US" sz="2000"/>
              <a:t> of the bar that denotes the value, not the height as in bar charts, a crucial distinction when the categories are not of uniform width</a:t>
            </a:r>
          </a:p>
          <a:p>
            <a:pPr eaLnBrk="1" hangingPunct="1">
              <a:lnSpc>
                <a:spcPct val="110000"/>
              </a:lnSpc>
            </a:pPr>
            <a:r>
              <a:rPr lang="en-US" altLang="en-US" sz="2000"/>
              <a:t>The categories are usually specified as non-overlapping intervals of some variable. The categories (bars) must be adjacent</a:t>
            </a:r>
          </a:p>
          <a:p>
            <a:pPr eaLnBrk="1" hangingPunct="1">
              <a:lnSpc>
                <a:spcPct val="110000"/>
              </a:lnSpc>
            </a:pPr>
            <a:endParaRPr lang="en-US" altLang="en-US" sz="1600"/>
          </a:p>
        </p:txBody>
      </p:sp>
      <p:graphicFrame>
        <p:nvGraphicFramePr>
          <p:cNvPr id="58372" name="Object 1029">
            <a:extLst>
              <a:ext uri="{FF2B5EF4-FFF2-40B4-BE49-F238E27FC236}">
                <a16:creationId xmlns:a16="http://schemas.microsoft.com/office/drawing/2014/main" id="{ED084BA2-2850-0146-BF3E-DA072A32DE48}"/>
              </a:ext>
            </a:extLst>
          </p:cNvPr>
          <p:cNvGraphicFramePr>
            <a:graphicFrameLocks noGrp="1"/>
          </p:cNvGraphicFramePr>
          <p:nvPr>
            <p:ph sz="half" idx="2"/>
          </p:nvPr>
        </p:nvGraphicFramePr>
        <p:xfrm>
          <a:off x="4572000" y="1447800"/>
          <a:ext cx="5410200" cy="4343400"/>
        </p:xfrm>
        <a:graphic>
          <a:graphicData uri="http://schemas.openxmlformats.org/presentationml/2006/ole">
            <mc:AlternateContent xmlns:mc="http://schemas.openxmlformats.org/markup-compatibility/2006">
              <mc:Choice xmlns:v="urn:schemas-microsoft-com:vml" Requires="v">
                <p:oleObj spid="_x0000_s4099" name="Chart" r:id="rId4" imgW="7924800" imgH="3860800" progId="MSGraph.Chart.8">
                  <p:embed followColorScheme="full"/>
                </p:oleObj>
              </mc:Choice>
              <mc:Fallback>
                <p:oleObj name="Chart" r:id="rId4" imgW="7924800" imgH="3860800" progId="MSGraph.Chart.8">
                  <p:embed followColorScheme="full"/>
                  <p:pic>
                    <p:nvPicPr>
                      <p:cNvPr id="58372" name="Object 1029">
                        <a:extLst>
                          <a:ext uri="{FF2B5EF4-FFF2-40B4-BE49-F238E27FC236}">
                            <a16:creationId xmlns:a16="http://schemas.microsoft.com/office/drawing/2014/main" id="{ED084BA2-2850-0146-BF3E-DA072A32DE4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447800"/>
                        <a:ext cx="5410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221F3964-3584-6740-8E3A-3DA258328BA8}"/>
              </a:ext>
            </a:extLst>
          </p:cNvPr>
          <p:cNvSpPr>
            <a:spLocks noGrp="1" noChangeArrowheads="1"/>
          </p:cNvSpPr>
          <p:nvPr>
            <p:ph type="title"/>
          </p:nvPr>
        </p:nvSpPr>
        <p:spPr/>
        <p:txBody>
          <a:bodyPr/>
          <a:lstStyle/>
          <a:p>
            <a:r>
              <a:rPr lang="en-US" altLang="en-US"/>
              <a:t>Homework 1</a:t>
            </a:r>
          </a:p>
        </p:txBody>
      </p:sp>
      <p:sp>
        <p:nvSpPr>
          <p:cNvPr id="3" name="Content Placeholder 2">
            <a:extLst>
              <a:ext uri="{FF2B5EF4-FFF2-40B4-BE49-F238E27FC236}">
                <a16:creationId xmlns:a16="http://schemas.microsoft.com/office/drawing/2014/main" id="{CF16779B-466E-7C4F-B65F-D07E806E998A}"/>
              </a:ext>
            </a:extLst>
          </p:cNvPr>
          <p:cNvSpPr>
            <a:spLocks noGrp="1"/>
          </p:cNvSpPr>
          <p:nvPr>
            <p:ph idx="1"/>
          </p:nvPr>
        </p:nvSpPr>
        <p:spPr/>
        <p:txBody>
          <a:bodyPr/>
          <a:lstStyle/>
          <a:p>
            <a:pPr>
              <a:buFont typeface="Wingdings" charset="0"/>
              <a:buChar char="n"/>
              <a:defRPr/>
            </a:pPr>
            <a:r>
              <a:rPr lang="en-US" dirty="0"/>
              <a:t>Homework 1 has been posted at the course web site and on Canvas.</a:t>
            </a:r>
          </a:p>
          <a:p>
            <a:pPr marL="0" indent="0">
              <a:buFont typeface="Wingdings" pitchFamily="2" charset="2"/>
              <a:buNone/>
              <a:defRPr/>
            </a:pPr>
            <a:endParaRPr lang="en-US" dirty="0"/>
          </a:p>
          <a:p>
            <a:pPr>
              <a:buFont typeface="Wingdings" charset="0"/>
              <a:buChar char="n"/>
              <a:defRPr/>
            </a:pPr>
            <a:r>
              <a:rPr lang="en-US" b="1" dirty="0"/>
              <a:t>Due Sept. 12, 2023</a:t>
            </a:r>
          </a:p>
          <a:p>
            <a:pPr marL="0" indent="0">
              <a:buFont typeface="Wingdings" pitchFamily="2" charset="2"/>
              <a:buNone/>
              <a:defRPr/>
            </a:pPr>
            <a:endParaRPr lang="en-US" b="1" dirty="0"/>
          </a:p>
          <a:p>
            <a:pPr>
              <a:buFont typeface="Wingdings" charset="0"/>
              <a:buChar char="n"/>
              <a:defRPr/>
            </a:pPr>
            <a:r>
              <a:rPr lang="en-US" dirty="0"/>
              <a:t>Submit it to </a:t>
            </a:r>
            <a:r>
              <a:rPr lang="en-US" u="sng" dirty="0">
                <a:solidFill>
                  <a:srgbClr val="FF0000"/>
                </a:solidFill>
              </a:rPr>
              <a:t>Canvas</a:t>
            </a:r>
          </a:p>
        </p:txBody>
      </p:sp>
      <p:sp>
        <p:nvSpPr>
          <p:cNvPr id="43011" name="Date Placeholder 3">
            <a:extLst>
              <a:ext uri="{FF2B5EF4-FFF2-40B4-BE49-F238E27FC236}">
                <a16:creationId xmlns:a16="http://schemas.microsoft.com/office/drawing/2014/main" id="{1402060D-A4C5-A348-B571-F2FEABECA038}"/>
              </a:ext>
            </a:extLst>
          </p:cNvPr>
          <p:cNvSpPr>
            <a:spLocks noGrp="1" noChangeArrowheads="1"/>
          </p:cNvSpPr>
          <p:nvPr>
            <p:ph type="dt" sz="quarter" idx="4294967295"/>
          </p:nvPr>
        </p:nvSpPr>
        <p:spPr bwMode="auto">
          <a:xfrm>
            <a:off x="7239000" y="6477000"/>
            <a:ext cx="19050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FB99A7BF-BC3C-BE4A-A34E-C23AD0534717}" type="datetime4">
              <a:rPr lang="en-US" altLang="en-US" sz="1200">
                <a:ea typeface="ＭＳ Ｐゴシック" panose="020B0600070205080204" pitchFamily="34" charset="-128"/>
              </a:rPr>
              <a:pPr algn="r" eaLnBrk="1" hangingPunct="1">
                <a:spcBef>
                  <a:spcPct val="0"/>
                </a:spcBef>
                <a:buClrTx/>
                <a:buSzTx/>
                <a:buFontTx/>
                <a:buNone/>
              </a:pPr>
              <a:t>August 6, 2024</a:t>
            </a:fld>
            <a:endParaRPr lang="en-US" altLang="en-US" sz="1200">
              <a:ea typeface="ＭＳ Ｐゴシック" panose="020B0600070205080204" pitchFamily="34" charset="-128"/>
            </a:endParaRPr>
          </a:p>
        </p:txBody>
      </p:sp>
      <p:sp>
        <p:nvSpPr>
          <p:cNvPr id="43012" name="Footer Placeholder 4">
            <a:extLst>
              <a:ext uri="{FF2B5EF4-FFF2-40B4-BE49-F238E27FC236}">
                <a16:creationId xmlns:a16="http://schemas.microsoft.com/office/drawing/2014/main" id="{B5BB12AB-7A5F-4A40-910F-00FACF049C49}"/>
              </a:ext>
            </a:extLst>
          </p:cNvPr>
          <p:cNvSpPr>
            <a:spLocks noGrp="1"/>
          </p:cNvSpPr>
          <p:nvPr>
            <p:ph type="ftr" sz="quarter" idx="4294967295"/>
          </p:nvPr>
        </p:nvSpPr>
        <p:spPr bwMode="auto">
          <a:xfrm>
            <a:off x="3124200" y="6477000"/>
            <a:ext cx="2895600" cy="381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a:t>Data Mining: Concepts and Techniques</a:t>
            </a:r>
          </a:p>
        </p:txBody>
      </p:sp>
      <p:sp>
        <p:nvSpPr>
          <p:cNvPr id="43013" name="Slide Number Placeholder 5">
            <a:extLst>
              <a:ext uri="{FF2B5EF4-FFF2-40B4-BE49-F238E27FC236}">
                <a16:creationId xmlns:a16="http://schemas.microsoft.com/office/drawing/2014/main" id="{BE898410-82B3-D74E-9849-AE951BD26F71}"/>
              </a:ext>
            </a:extLst>
          </p:cNvPr>
          <p:cNvSpPr>
            <a:spLocks noGrp="1"/>
          </p:cNvSpPr>
          <p:nvPr>
            <p:ph type="sldNum" sz="quarter" idx="10"/>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A18266BA-168F-AE48-94AE-18DEAE6FE7B3}" type="slidenum">
              <a:rPr lang="en-US" altLang="en-US" sz="1200">
                <a:ea typeface="ＭＳ Ｐゴシック" panose="020B0600070205080204" pitchFamily="34" charset="-128"/>
              </a:rPr>
              <a:pPr>
                <a:spcBef>
                  <a:spcPct val="0"/>
                </a:spcBef>
                <a:buClrTx/>
                <a:buSzTx/>
                <a:buFontTx/>
                <a:buNone/>
              </a:pPr>
              <a:t>24</a:t>
            </a:fld>
            <a:endParaRPr lang="en-US" altLang="en-US" sz="1200">
              <a:ea typeface="ＭＳ Ｐゴシック" panose="020B0600070205080204" pitchFamily="34" charset="-128"/>
            </a:endParaRPr>
          </a:p>
        </p:txBody>
      </p:sp>
    </p:spTree>
    <p:extLst>
      <p:ext uri="{BB962C8B-B14F-4D97-AF65-F5344CB8AC3E}">
        <p14:creationId xmlns:p14="http://schemas.microsoft.com/office/powerpoint/2010/main" val="3860020672"/>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6">
            <a:extLst>
              <a:ext uri="{FF2B5EF4-FFF2-40B4-BE49-F238E27FC236}">
                <a16:creationId xmlns:a16="http://schemas.microsoft.com/office/drawing/2014/main" id="{CC75B076-BF7B-A44A-842E-7CF743AE5B7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D252169C-0348-414C-B6EE-523ED1F92A57}" type="slidenum">
              <a:rPr lang="en-US" altLang="en-US" sz="1200"/>
              <a:pPr>
                <a:spcBef>
                  <a:spcPct val="0"/>
                </a:spcBef>
                <a:buClrTx/>
                <a:buSzTx/>
                <a:buFontTx/>
                <a:buNone/>
              </a:pPr>
              <a:t>25</a:t>
            </a:fld>
            <a:endParaRPr lang="en-US" altLang="en-US" sz="1200"/>
          </a:p>
        </p:txBody>
      </p:sp>
      <p:sp>
        <p:nvSpPr>
          <p:cNvPr id="60418" name="Rectangle 2">
            <a:extLst>
              <a:ext uri="{FF2B5EF4-FFF2-40B4-BE49-F238E27FC236}">
                <a16:creationId xmlns:a16="http://schemas.microsoft.com/office/drawing/2014/main" id="{F5AE6950-892B-EA4E-B7DE-BFC38479EF81}"/>
              </a:ext>
            </a:extLst>
          </p:cNvPr>
          <p:cNvSpPr>
            <a:spLocks noGrp="1" noChangeArrowheads="1"/>
          </p:cNvSpPr>
          <p:nvPr>
            <p:ph type="title"/>
          </p:nvPr>
        </p:nvSpPr>
        <p:spPr>
          <a:xfrm>
            <a:off x="152400" y="228600"/>
            <a:ext cx="8839200" cy="762000"/>
          </a:xfrm>
        </p:spPr>
        <p:txBody>
          <a:bodyPr/>
          <a:lstStyle/>
          <a:p>
            <a:pPr eaLnBrk="1" hangingPunct="1"/>
            <a:r>
              <a:rPr lang="en-US" altLang="en-US" sz="3200"/>
              <a:t>Histograms Often Tell More than Boxplots</a:t>
            </a:r>
          </a:p>
        </p:txBody>
      </p:sp>
      <p:graphicFrame>
        <p:nvGraphicFramePr>
          <p:cNvPr id="60419" name="Object 4">
            <a:extLst>
              <a:ext uri="{FF2B5EF4-FFF2-40B4-BE49-F238E27FC236}">
                <a16:creationId xmlns:a16="http://schemas.microsoft.com/office/drawing/2014/main" id="{941F1299-BDDD-1247-A141-472F5541BF3C}"/>
              </a:ext>
            </a:extLst>
          </p:cNvPr>
          <p:cNvGraphicFramePr>
            <a:graphicFrameLocks noGrp="1" noChangeAspect="1"/>
          </p:cNvGraphicFramePr>
          <p:nvPr>
            <p:ph sz="half" idx="2"/>
          </p:nvPr>
        </p:nvGraphicFramePr>
        <p:xfrm>
          <a:off x="457200" y="1295400"/>
          <a:ext cx="3962400" cy="2417763"/>
        </p:xfrm>
        <a:graphic>
          <a:graphicData uri="http://schemas.openxmlformats.org/presentationml/2006/ole">
            <mc:AlternateContent xmlns:mc="http://schemas.openxmlformats.org/markup-compatibility/2006">
              <mc:Choice xmlns:v="urn:schemas-microsoft-com:vml" Requires="v">
                <p:oleObj spid="_x0000_s5124" name="SmartDraw" r:id="rId4" imgW="18376900" imgH="10147300" progId="SmartDraw.2">
                  <p:embed/>
                </p:oleObj>
              </mc:Choice>
              <mc:Fallback>
                <p:oleObj name="SmartDraw" r:id="rId4" imgW="18376900" imgH="10147300" progId="SmartDraw.2">
                  <p:embed/>
                  <p:pic>
                    <p:nvPicPr>
                      <p:cNvPr id="60419" name="Object 4">
                        <a:extLst>
                          <a:ext uri="{FF2B5EF4-FFF2-40B4-BE49-F238E27FC236}">
                            <a16:creationId xmlns:a16="http://schemas.microsoft.com/office/drawing/2014/main" id="{941F1299-BDDD-1247-A141-472F5541BF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295400"/>
                        <a:ext cx="3962400" cy="241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0" name="Object 7">
            <a:extLst>
              <a:ext uri="{FF2B5EF4-FFF2-40B4-BE49-F238E27FC236}">
                <a16:creationId xmlns:a16="http://schemas.microsoft.com/office/drawing/2014/main" id="{2A326CB7-760F-4E46-B260-310B4B5CF14D}"/>
              </a:ext>
            </a:extLst>
          </p:cNvPr>
          <p:cNvGraphicFramePr>
            <a:graphicFrameLocks noGrp="1" noChangeAspect="1"/>
          </p:cNvGraphicFramePr>
          <p:nvPr>
            <p:ph sz="half" idx="1"/>
          </p:nvPr>
        </p:nvGraphicFramePr>
        <p:xfrm>
          <a:off x="457200" y="4043363"/>
          <a:ext cx="3886200" cy="2433637"/>
        </p:xfrm>
        <a:graphic>
          <a:graphicData uri="http://schemas.openxmlformats.org/presentationml/2006/ole">
            <mc:AlternateContent xmlns:mc="http://schemas.openxmlformats.org/markup-compatibility/2006">
              <mc:Choice xmlns:v="urn:schemas-microsoft-com:vml" Requires="v">
                <p:oleObj spid="_x0000_s5125" name="SmartDraw" r:id="rId6" imgW="18376900" imgH="10147300" progId="SmartDraw.2">
                  <p:embed/>
                </p:oleObj>
              </mc:Choice>
              <mc:Fallback>
                <p:oleObj name="SmartDraw" r:id="rId6" imgW="18376900" imgH="10147300" progId="SmartDraw.2">
                  <p:embed/>
                  <p:pic>
                    <p:nvPicPr>
                      <p:cNvPr id="60420" name="Object 7">
                        <a:extLst>
                          <a:ext uri="{FF2B5EF4-FFF2-40B4-BE49-F238E27FC236}">
                            <a16:creationId xmlns:a16="http://schemas.microsoft.com/office/drawing/2014/main" id="{2A326CB7-760F-4E46-B260-310B4B5CF1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4043363"/>
                        <a:ext cx="3886200" cy="243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21" name="Rectangle 9">
            <a:extLst>
              <a:ext uri="{FF2B5EF4-FFF2-40B4-BE49-F238E27FC236}">
                <a16:creationId xmlns:a16="http://schemas.microsoft.com/office/drawing/2014/main" id="{1E424490-2D10-1B4A-8DC9-013B25208C97}"/>
              </a:ext>
            </a:extLst>
          </p:cNvPr>
          <p:cNvSpPr>
            <a:spLocks noChangeArrowheads="1"/>
          </p:cNvSpPr>
          <p:nvPr/>
        </p:nvSpPr>
        <p:spPr bwMode="auto">
          <a:xfrm>
            <a:off x="4876800" y="1522413"/>
            <a:ext cx="36576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lnSpc>
                <a:spcPct val="110000"/>
              </a:lnSpc>
            </a:pPr>
            <a:r>
              <a:rPr lang="en-US" altLang="en-US" sz="2400"/>
              <a:t>The two histograms shown in the left may have the same boxplot representation</a:t>
            </a:r>
          </a:p>
          <a:p>
            <a:pPr lvl="1" eaLnBrk="1" hangingPunct="1">
              <a:lnSpc>
                <a:spcPct val="110000"/>
              </a:lnSpc>
            </a:pPr>
            <a:r>
              <a:rPr lang="en-US" altLang="en-US" sz="2400"/>
              <a:t>The same values for: min, Q1, median, Q3, max</a:t>
            </a:r>
          </a:p>
          <a:p>
            <a:pPr eaLnBrk="1" hangingPunct="1">
              <a:lnSpc>
                <a:spcPct val="110000"/>
              </a:lnSpc>
            </a:pPr>
            <a:r>
              <a:rPr lang="en-US" altLang="en-US" sz="2400"/>
              <a:t>But they have rather different data distributions</a:t>
            </a:r>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Footer Placeholder 4">
            <a:extLst>
              <a:ext uri="{FF2B5EF4-FFF2-40B4-BE49-F238E27FC236}">
                <a16:creationId xmlns:a16="http://schemas.microsoft.com/office/drawing/2014/main" id="{F129762D-E7A6-654B-A532-0EE985F0A884}"/>
              </a:ext>
            </a:extLst>
          </p:cNvPr>
          <p:cNvSpPr>
            <a:spLocks noGrp="1"/>
          </p:cNvSpPr>
          <p:nvPr>
            <p:ph type="ftr" sz="quarter" idx="4294967295"/>
          </p:nvPr>
        </p:nvSpPr>
        <p:spPr bwMode="auto">
          <a:xfrm>
            <a:off x="3124200" y="6477000"/>
            <a:ext cx="28956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a:t>Data Mining: Concepts and Techniques</a:t>
            </a:r>
          </a:p>
        </p:txBody>
      </p:sp>
      <p:sp>
        <p:nvSpPr>
          <p:cNvPr id="62466" name="Slide Number Placeholder 5">
            <a:extLst>
              <a:ext uri="{FF2B5EF4-FFF2-40B4-BE49-F238E27FC236}">
                <a16:creationId xmlns:a16="http://schemas.microsoft.com/office/drawing/2014/main" id="{A024D702-5DB1-ED49-9A36-F89C240A3E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F8CDE792-11D6-5A40-9D91-CA8A4BC67D86}" type="slidenum">
              <a:rPr lang="en-US" altLang="en-US" sz="1200"/>
              <a:pPr>
                <a:spcBef>
                  <a:spcPct val="0"/>
                </a:spcBef>
                <a:buClrTx/>
                <a:buSzTx/>
                <a:buFontTx/>
                <a:buNone/>
              </a:pPr>
              <a:t>26</a:t>
            </a:fld>
            <a:endParaRPr lang="en-US" altLang="en-US" sz="1200"/>
          </a:p>
        </p:txBody>
      </p:sp>
      <p:sp>
        <p:nvSpPr>
          <p:cNvPr id="62467" name="Rectangle 2">
            <a:extLst>
              <a:ext uri="{FF2B5EF4-FFF2-40B4-BE49-F238E27FC236}">
                <a16:creationId xmlns:a16="http://schemas.microsoft.com/office/drawing/2014/main" id="{2B10186E-2F2C-324D-8967-AE6B23D11DB2}"/>
              </a:ext>
            </a:extLst>
          </p:cNvPr>
          <p:cNvSpPr>
            <a:spLocks noGrp="1" noChangeArrowheads="1"/>
          </p:cNvSpPr>
          <p:nvPr>
            <p:ph type="title"/>
          </p:nvPr>
        </p:nvSpPr>
        <p:spPr/>
        <p:txBody>
          <a:bodyPr/>
          <a:lstStyle/>
          <a:p>
            <a:pPr eaLnBrk="1" hangingPunct="1"/>
            <a:r>
              <a:rPr lang="en-US" altLang="en-US"/>
              <a:t>Quantile Plot</a:t>
            </a:r>
          </a:p>
        </p:txBody>
      </p:sp>
      <p:sp>
        <p:nvSpPr>
          <p:cNvPr id="62468" name="Rectangle 3">
            <a:extLst>
              <a:ext uri="{FF2B5EF4-FFF2-40B4-BE49-F238E27FC236}">
                <a16:creationId xmlns:a16="http://schemas.microsoft.com/office/drawing/2014/main" id="{6A7DF3C4-F2CC-F646-8C85-40E536117F8B}"/>
              </a:ext>
            </a:extLst>
          </p:cNvPr>
          <p:cNvSpPr>
            <a:spLocks noGrp="1" noChangeArrowheads="1"/>
          </p:cNvSpPr>
          <p:nvPr>
            <p:ph type="body" idx="1"/>
          </p:nvPr>
        </p:nvSpPr>
        <p:spPr>
          <a:xfrm>
            <a:off x="304800" y="1331913"/>
            <a:ext cx="8382000" cy="2478087"/>
          </a:xfrm>
        </p:spPr>
        <p:txBody>
          <a:bodyPr/>
          <a:lstStyle/>
          <a:p>
            <a:pPr eaLnBrk="1" hangingPunct="1">
              <a:lnSpc>
                <a:spcPct val="90000"/>
              </a:lnSpc>
            </a:pPr>
            <a:r>
              <a:rPr lang="en-US" altLang="en-US" sz="2400"/>
              <a:t>Displays all of the data (allowing the user to assess both the overall behavior and unusual occurrences)</a:t>
            </a:r>
          </a:p>
          <a:p>
            <a:pPr eaLnBrk="1" hangingPunct="1">
              <a:lnSpc>
                <a:spcPct val="90000"/>
              </a:lnSpc>
            </a:pPr>
            <a:r>
              <a:rPr lang="en-US" altLang="en-US" sz="2400"/>
              <a:t>Plots </a:t>
            </a:r>
            <a:r>
              <a:rPr lang="en-US" altLang="en-US" sz="2400" b="1"/>
              <a:t>quantile</a:t>
            </a:r>
            <a:r>
              <a:rPr lang="en-US" altLang="en-US" sz="2400"/>
              <a:t> information</a:t>
            </a:r>
          </a:p>
          <a:p>
            <a:pPr lvl="1" eaLnBrk="1" hangingPunct="1">
              <a:lnSpc>
                <a:spcPct val="90000"/>
              </a:lnSpc>
            </a:pPr>
            <a:r>
              <a:rPr lang="en-US" altLang="en-US" sz="2400"/>
              <a:t>For a data </a:t>
            </a:r>
            <a:r>
              <a:rPr lang="en-US" altLang="en-US" sz="2400" i="1"/>
              <a:t>x</a:t>
            </a:r>
            <a:r>
              <a:rPr lang="en-US" altLang="en-US" sz="2400" i="1" baseline="-25000"/>
              <a:t>i</a:t>
            </a:r>
            <a:r>
              <a:rPr lang="en-US" altLang="en-US" sz="2400" i="1"/>
              <a:t> </a:t>
            </a:r>
            <a:r>
              <a:rPr lang="en-US" altLang="en-US" sz="2400"/>
              <a:t>data sorted in increasing order, </a:t>
            </a:r>
            <a:r>
              <a:rPr lang="en-US" altLang="en-US" sz="2400" i="1"/>
              <a:t>f</a:t>
            </a:r>
            <a:r>
              <a:rPr lang="en-US" altLang="en-US" sz="2400" i="1" baseline="-25000"/>
              <a:t>i</a:t>
            </a:r>
            <a:r>
              <a:rPr lang="en-US" altLang="en-US" sz="2400" i="1"/>
              <a:t> </a:t>
            </a:r>
            <a:r>
              <a:rPr lang="en-US" altLang="en-US" sz="2400"/>
              <a:t>indicates that approximately 100 </a:t>
            </a:r>
            <a:r>
              <a:rPr lang="en-US" altLang="en-US" sz="2400" i="1"/>
              <a:t>f</a:t>
            </a:r>
            <a:r>
              <a:rPr lang="en-US" altLang="en-US" sz="2400" i="1" baseline="-25000"/>
              <a:t>i</a:t>
            </a:r>
            <a:r>
              <a:rPr lang="en-US" altLang="en-US" sz="2400"/>
              <a:t>% of the data are below or equal to the value </a:t>
            </a:r>
            <a:r>
              <a:rPr lang="en-US" altLang="en-US" sz="2400" i="1"/>
              <a:t>x</a:t>
            </a:r>
            <a:r>
              <a:rPr lang="en-US" altLang="en-US" sz="2400" i="1" baseline="-25000"/>
              <a:t>i</a:t>
            </a:r>
          </a:p>
        </p:txBody>
      </p:sp>
      <p:pic>
        <p:nvPicPr>
          <p:cNvPr id="62469" name="Picture 8">
            <a:extLst>
              <a:ext uri="{FF2B5EF4-FFF2-40B4-BE49-F238E27FC236}">
                <a16:creationId xmlns:a16="http://schemas.microsoft.com/office/drawing/2014/main" id="{515AD867-B82A-2543-B4EB-E7B94FB8AD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602038"/>
            <a:ext cx="6400800" cy="325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5">
            <a:extLst>
              <a:ext uri="{FF2B5EF4-FFF2-40B4-BE49-F238E27FC236}">
                <a16:creationId xmlns:a16="http://schemas.microsoft.com/office/drawing/2014/main" id="{DA9B960C-3718-8941-A70D-8FF990E6B44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1299120C-7AD6-634F-A0AF-5DAF5111F2B5}" type="slidenum">
              <a:rPr lang="en-US" altLang="en-US" sz="1200"/>
              <a:pPr>
                <a:spcBef>
                  <a:spcPct val="0"/>
                </a:spcBef>
                <a:buClrTx/>
                <a:buSzTx/>
                <a:buFontTx/>
                <a:buNone/>
              </a:pPr>
              <a:t>27</a:t>
            </a:fld>
            <a:endParaRPr lang="en-US" altLang="en-US" sz="1200"/>
          </a:p>
        </p:txBody>
      </p:sp>
      <p:sp>
        <p:nvSpPr>
          <p:cNvPr id="64514" name="Rectangle 2">
            <a:extLst>
              <a:ext uri="{FF2B5EF4-FFF2-40B4-BE49-F238E27FC236}">
                <a16:creationId xmlns:a16="http://schemas.microsoft.com/office/drawing/2014/main" id="{1BC31AA5-4311-8648-9E83-B63F46C7AF76}"/>
              </a:ext>
            </a:extLst>
          </p:cNvPr>
          <p:cNvSpPr>
            <a:spLocks noGrp="1" noChangeArrowheads="1"/>
          </p:cNvSpPr>
          <p:nvPr>
            <p:ph type="title"/>
          </p:nvPr>
        </p:nvSpPr>
        <p:spPr/>
        <p:txBody>
          <a:bodyPr/>
          <a:lstStyle/>
          <a:p>
            <a:pPr eaLnBrk="1" hangingPunct="1"/>
            <a:r>
              <a:rPr lang="en-US" altLang="en-US"/>
              <a:t>Quantile-Quantile (Q-Q) Plot</a:t>
            </a:r>
          </a:p>
        </p:txBody>
      </p:sp>
      <p:sp>
        <p:nvSpPr>
          <p:cNvPr id="64515" name="Rectangle 3">
            <a:extLst>
              <a:ext uri="{FF2B5EF4-FFF2-40B4-BE49-F238E27FC236}">
                <a16:creationId xmlns:a16="http://schemas.microsoft.com/office/drawing/2014/main" id="{5976C56C-3EE7-FB4C-8876-B5838588A8FD}"/>
              </a:ext>
            </a:extLst>
          </p:cNvPr>
          <p:cNvSpPr>
            <a:spLocks noGrp="1" noChangeArrowheads="1"/>
          </p:cNvSpPr>
          <p:nvPr>
            <p:ph type="body" idx="1"/>
          </p:nvPr>
        </p:nvSpPr>
        <p:spPr>
          <a:xfrm>
            <a:off x="304800" y="1219200"/>
            <a:ext cx="8382000" cy="1905000"/>
          </a:xfrm>
        </p:spPr>
        <p:txBody>
          <a:bodyPr/>
          <a:lstStyle/>
          <a:p>
            <a:pPr eaLnBrk="1" hangingPunct="1">
              <a:lnSpc>
                <a:spcPct val="90000"/>
              </a:lnSpc>
            </a:pPr>
            <a:r>
              <a:rPr lang="en-US" altLang="en-US" sz="2000"/>
              <a:t>Graphs the quantiles of one univariate distribution against the corresponding quantiles of another</a:t>
            </a:r>
          </a:p>
          <a:p>
            <a:pPr eaLnBrk="1" hangingPunct="1">
              <a:lnSpc>
                <a:spcPct val="90000"/>
              </a:lnSpc>
            </a:pPr>
            <a:r>
              <a:rPr lang="en-US" altLang="en-US" sz="2000"/>
              <a:t>View: Is there is a shift in going from one distribution to another?</a:t>
            </a:r>
          </a:p>
          <a:p>
            <a:pPr eaLnBrk="1" hangingPunct="1">
              <a:lnSpc>
                <a:spcPct val="90000"/>
              </a:lnSpc>
            </a:pPr>
            <a:r>
              <a:rPr lang="en-US" altLang="en-US" sz="2000"/>
              <a:t>Example shows unit price of items sold at Branch 1 vs. Branch 2 for each quantile.  Unit prices of items sold at Branch 1 tend to be lower than those at Branch 2.</a:t>
            </a:r>
          </a:p>
        </p:txBody>
      </p:sp>
      <p:pic>
        <p:nvPicPr>
          <p:cNvPr id="64516" name="Picture 8">
            <a:extLst>
              <a:ext uri="{FF2B5EF4-FFF2-40B4-BE49-F238E27FC236}">
                <a16:creationId xmlns:a16="http://schemas.microsoft.com/office/drawing/2014/main" id="{A739338F-4B51-8D43-8D89-D22B74C664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675" y="3136900"/>
            <a:ext cx="6029325" cy="346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5">
            <a:extLst>
              <a:ext uri="{FF2B5EF4-FFF2-40B4-BE49-F238E27FC236}">
                <a16:creationId xmlns:a16="http://schemas.microsoft.com/office/drawing/2014/main" id="{84615436-882A-864B-9313-F55A092380F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167F1471-6F44-B74E-A730-2AC30851F5D1}" type="slidenum">
              <a:rPr lang="en-US" altLang="en-US" sz="1200"/>
              <a:pPr>
                <a:spcBef>
                  <a:spcPct val="0"/>
                </a:spcBef>
                <a:buClrTx/>
                <a:buSzTx/>
                <a:buFontTx/>
                <a:buNone/>
              </a:pPr>
              <a:t>28</a:t>
            </a:fld>
            <a:endParaRPr lang="en-US" altLang="en-US" sz="1200"/>
          </a:p>
        </p:txBody>
      </p:sp>
      <p:sp>
        <p:nvSpPr>
          <p:cNvPr id="66562" name="Rectangle 1026">
            <a:extLst>
              <a:ext uri="{FF2B5EF4-FFF2-40B4-BE49-F238E27FC236}">
                <a16:creationId xmlns:a16="http://schemas.microsoft.com/office/drawing/2014/main" id="{1E710A8C-E619-7742-88F5-212F0CC678BA}"/>
              </a:ext>
            </a:extLst>
          </p:cNvPr>
          <p:cNvSpPr>
            <a:spLocks noGrp="1" noChangeArrowheads="1"/>
          </p:cNvSpPr>
          <p:nvPr>
            <p:ph type="title"/>
          </p:nvPr>
        </p:nvSpPr>
        <p:spPr/>
        <p:txBody>
          <a:bodyPr/>
          <a:lstStyle/>
          <a:p>
            <a:pPr eaLnBrk="1" hangingPunct="1"/>
            <a:r>
              <a:rPr lang="en-US" altLang="en-US"/>
              <a:t>Scatter plot</a:t>
            </a:r>
          </a:p>
        </p:txBody>
      </p:sp>
      <p:sp>
        <p:nvSpPr>
          <p:cNvPr id="66563" name="Rectangle 1027">
            <a:extLst>
              <a:ext uri="{FF2B5EF4-FFF2-40B4-BE49-F238E27FC236}">
                <a16:creationId xmlns:a16="http://schemas.microsoft.com/office/drawing/2014/main" id="{34BCA69F-7304-0F47-B2E5-A76E9276818F}"/>
              </a:ext>
            </a:extLst>
          </p:cNvPr>
          <p:cNvSpPr>
            <a:spLocks noGrp="1" noChangeArrowheads="1"/>
          </p:cNvSpPr>
          <p:nvPr>
            <p:ph type="body" idx="1"/>
          </p:nvPr>
        </p:nvSpPr>
        <p:spPr>
          <a:xfrm>
            <a:off x="304800" y="1295400"/>
            <a:ext cx="8382000" cy="1779588"/>
          </a:xfrm>
        </p:spPr>
        <p:txBody>
          <a:bodyPr/>
          <a:lstStyle/>
          <a:p>
            <a:pPr eaLnBrk="1" hangingPunct="1"/>
            <a:r>
              <a:rPr lang="en-US" altLang="en-US" sz="2400"/>
              <a:t>Provides a first look at bivariate data to see clusters of points, outliers, etc</a:t>
            </a:r>
          </a:p>
          <a:p>
            <a:pPr eaLnBrk="1" hangingPunct="1"/>
            <a:r>
              <a:rPr lang="en-US" altLang="en-US" sz="2400"/>
              <a:t>Each pair of values is treated as a pair of coordinates and plotted as points in the plane</a:t>
            </a:r>
          </a:p>
        </p:txBody>
      </p:sp>
      <p:pic>
        <p:nvPicPr>
          <p:cNvPr id="66564" name="Picture 8">
            <a:extLst>
              <a:ext uri="{FF2B5EF4-FFF2-40B4-BE49-F238E27FC236}">
                <a16:creationId xmlns:a16="http://schemas.microsoft.com/office/drawing/2014/main" id="{447FC56F-326B-1F49-A659-2F43C4720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971800"/>
            <a:ext cx="7391400" cy="354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5">
            <a:extLst>
              <a:ext uri="{FF2B5EF4-FFF2-40B4-BE49-F238E27FC236}">
                <a16:creationId xmlns:a16="http://schemas.microsoft.com/office/drawing/2014/main" id="{E828AC5B-2BD2-9947-8E13-AA87B44BE12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F6475431-C9B4-EA49-A587-100CCEF3D94E}" type="slidenum">
              <a:rPr lang="en-US" altLang="en-US" sz="1200"/>
              <a:pPr>
                <a:spcBef>
                  <a:spcPct val="0"/>
                </a:spcBef>
                <a:buClrTx/>
                <a:buSzTx/>
                <a:buFontTx/>
                <a:buNone/>
              </a:pPr>
              <a:t>29</a:t>
            </a:fld>
            <a:endParaRPr lang="en-US" altLang="en-US" sz="1200"/>
          </a:p>
        </p:txBody>
      </p:sp>
      <p:sp>
        <p:nvSpPr>
          <p:cNvPr id="68610" name="Rectangle 2">
            <a:extLst>
              <a:ext uri="{FF2B5EF4-FFF2-40B4-BE49-F238E27FC236}">
                <a16:creationId xmlns:a16="http://schemas.microsoft.com/office/drawing/2014/main" id="{450E97A7-A84E-C24A-A9F4-D63CEA28D9D3}"/>
              </a:ext>
            </a:extLst>
          </p:cNvPr>
          <p:cNvSpPr>
            <a:spLocks noGrp="1" noChangeArrowheads="1"/>
          </p:cNvSpPr>
          <p:nvPr>
            <p:ph type="title"/>
          </p:nvPr>
        </p:nvSpPr>
        <p:spPr>
          <a:xfrm>
            <a:off x="0" y="228600"/>
            <a:ext cx="9144000" cy="914400"/>
          </a:xfrm>
          <a:noFill/>
        </p:spPr>
        <p:txBody>
          <a:bodyPr lIns="92075" tIns="46038" rIns="92075" bIns="46038" anchor="ctr"/>
          <a:lstStyle/>
          <a:p>
            <a:pPr eaLnBrk="1" hangingPunct="1"/>
            <a:r>
              <a:rPr lang="en-US" altLang="en-US" sz="3200"/>
              <a:t>Positively and Negatively Correlated Data</a:t>
            </a:r>
          </a:p>
        </p:txBody>
      </p:sp>
      <p:sp>
        <p:nvSpPr>
          <p:cNvPr id="68611" name="Rectangle 3">
            <a:extLst>
              <a:ext uri="{FF2B5EF4-FFF2-40B4-BE49-F238E27FC236}">
                <a16:creationId xmlns:a16="http://schemas.microsoft.com/office/drawing/2014/main" id="{78A7CBAD-1ECF-D347-93A4-378C15CFEF79}"/>
              </a:ext>
            </a:extLst>
          </p:cNvPr>
          <p:cNvSpPr>
            <a:spLocks noGrp="1" noChangeArrowheads="1"/>
          </p:cNvSpPr>
          <p:nvPr>
            <p:ph type="body" idx="1"/>
          </p:nvPr>
        </p:nvSpPr>
        <p:spPr>
          <a:xfrm>
            <a:off x="4191000" y="4906963"/>
            <a:ext cx="4267200" cy="1412875"/>
          </a:xfrm>
          <a:noFill/>
        </p:spPr>
        <p:txBody>
          <a:bodyPr lIns="92075" tIns="46038" rIns="92075" bIns="46038"/>
          <a:lstStyle/>
          <a:p>
            <a:pPr eaLnBrk="1" hangingPunct="1">
              <a:lnSpc>
                <a:spcPct val="140000"/>
              </a:lnSpc>
            </a:pPr>
            <a:r>
              <a:rPr lang="en-US" altLang="en-US" sz="1800"/>
              <a:t>The left half fragment is positively correlated</a:t>
            </a:r>
          </a:p>
          <a:p>
            <a:pPr eaLnBrk="1" hangingPunct="1">
              <a:lnSpc>
                <a:spcPct val="140000"/>
              </a:lnSpc>
            </a:pPr>
            <a:r>
              <a:rPr lang="en-US" altLang="en-US" sz="1800"/>
              <a:t>The right half is negative correlated</a:t>
            </a:r>
            <a:endParaRPr lang="en-US" altLang="en-US" sz="1800">
              <a:solidFill>
                <a:schemeClr val="hlink"/>
              </a:solidFill>
            </a:endParaRPr>
          </a:p>
        </p:txBody>
      </p:sp>
      <p:pic>
        <p:nvPicPr>
          <p:cNvPr id="68612" name="Picture 4" descr="ha02correl1">
            <a:extLst>
              <a:ext uri="{FF2B5EF4-FFF2-40B4-BE49-F238E27FC236}">
                <a16:creationId xmlns:a16="http://schemas.microsoft.com/office/drawing/2014/main" id="{80827B38-2C88-2E43-95C7-313F1B23F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95400"/>
            <a:ext cx="3365500"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Picture 5" descr="ha02correl2">
            <a:extLst>
              <a:ext uri="{FF2B5EF4-FFF2-40B4-BE49-F238E27FC236}">
                <a16:creationId xmlns:a16="http://schemas.microsoft.com/office/drawing/2014/main" id="{533CFD81-215E-574C-BE4A-C927517200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219200"/>
            <a:ext cx="3810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4" name="Picture 6" descr="fig46">
            <a:extLst>
              <a:ext uri="{FF2B5EF4-FFF2-40B4-BE49-F238E27FC236}">
                <a16:creationId xmlns:a16="http://schemas.microsoft.com/office/drawing/2014/main" id="{9BB8B1C7-7349-0E4B-B136-75F7B697A4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114800"/>
            <a:ext cx="3505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5" name="Rectangle 7">
            <a:extLst>
              <a:ext uri="{FF2B5EF4-FFF2-40B4-BE49-F238E27FC236}">
                <a16:creationId xmlns:a16="http://schemas.microsoft.com/office/drawing/2014/main" id="{3BB38668-FEFA-BD42-9DFC-039DEC6624F6}"/>
              </a:ext>
            </a:extLst>
          </p:cNvPr>
          <p:cNvSpPr>
            <a:spLocks noChangeArrowheads="1"/>
          </p:cNvSpPr>
          <p:nvPr/>
        </p:nvSpPr>
        <p:spPr bwMode="auto">
          <a:xfrm>
            <a:off x="4191000" y="4953000"/>
            <a:ext cx="4267200" cy="1447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5">
            <a:extLst>
              <a:ext uri="{FF2B5EF4-FFF2-40B4-BE49-F238E27FC236}">
                <a16:creationId xmlns:a16="http://schemas.microsoft.com/office/drawing/2014/main" id="{84FC4E3B-35CC-BE41-826F-48548816BC6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993A2293-8C4B-3A4A-9FE7-F2A419ED1B21}" type="slidenum">
              <a:rPr lang="en-US" altLang="en-US" sz="1200"/>
              <a:pPr>
                <a:spcBef>
                  <a:spcPct val="0"/>
                </a:spcBef>
                <a:buClrTx/>
                <a:buSzTx/>
                <a:buFontTx/>
                <a:buNone/>
              </a:pPr>
              <a:t>3</a:t>
            </a:fld>
            <a:endParaRPr lang="en-US" altLang="en-US" sz="1200"/>
          </a:p>
        </p:txBody>
      </p:sp>
      <p:sp>
        <p:nvSpPr>
          <p:cNvPr id="22530" name="Rectangle 2">
            <a:extLst>
              <a:ext uri="{FF2B5EF4-FFF2-40B4-BE49-F238E27FC236}">
                <a16:creationId xmlns:a16="http://schemas.microsoft.com/office/drawing/2014/main" id="{AF91212A-816E-034F-98B1-55FA17C3EFF6}"/>
              </a:ext>
            </a:extLst>
          </p:cNvPr>
          <p:cNvSpPr>
            <a:spLocks noGrp="1" noChangeArrowheads="1"/>
          </p:cNvSpPr>
          <p:nvPr>
            <p:ph type="title"/>
          </p:nvPr>
        </p:nvSpPr>
        <p:spPr>
          <a:xfrm>
            <a:off x="152400" y="152400"/>
            <a:ext cx="8839200" cy="914400"/>
          </a:xfrm>
          <a:noFill/>
        </p:spPr>
        <p:txBody>
          <a:bodyPr lIns="92075" tIns="46038" rIns="92075" bIns="46038" anchor="ctr"/>
          <a:lstStyle/>
          <a:p>
            <a:pPr eaLnBrk="1" hangingPunct="1"/>
            <a:r>
              <a:rPr lang="en-US" altLang="en-US"/>
              <a:t>Chapter 2: Getting to Know Your Data</a:t>
            </a:r>
          </a:p>
        </p:txBody>
      </p:sp>
      <p:sp>
        <p:nvSpPr>
          <p:cNvPr id="22531" name="Rectangle 3">
            <a:extLst>
              <a:ext uri="{FF2B5EF4-FFF2-40B4-BE49-F238E27FC236}">
                <a16:creationId xmlns:a16="http://schemas.microsoft.com/office/drawing/2014/main" id="{562D2BEF-BB64-CC44-A1E0-C19CDB2DD044}"/>
              </a:ext>
            </a:extLst>
          </p:cNvPr>
          <p:cNvSpPr>
            <a:spLocks noGrp="1" noChangeArrowheads="1"/>
          </p:cNvSpPr>
          <p:nvPr>
            <p:ph type="body" idx="1"/>
          </p:nvPr>
        </p:nvSpPr>
        <p:spPr>
          <a:xfrm>
            <a:off x="381000" y="1447800"/>
            <a:ext cx="8382000" cy="4800600"/>
          </a:xfrm>
          <a:noFill/>
        </p:spPr>
        <p:txBody>
          <a:bodyPr lIns="92075" tIns="46038" rIns="92075" bIns="46038"/>
          <a:lstStyle/>
          <a:p>
            <a:pPr eaLnBrk="1" hangingPunct="1">
              <a:lnSpc>
                <a:spcPct val="200000"/>
              </a:lnSpc>
            </a:pPr>
            <a:r>
              <a:rPr lang="en-US" altLang="en-US"/>
              <a:t>Data Objects and Attribute Types</a:t>
            </a:r>
          </a:p>
          <a:p>
            <a:pPr eaLnBrk="1" hangingPunct="1">
              <a:lnSpc>
                <a:spcPct val="200000"/>
              </a:lnSpc>
            </a:pPr>
            <a:r>
              <a:rPr lang="en-US" altLang="en-US"/>
              <a:t>Basic Statistical Descriptions of Data</a:t>
            </a:r>
          </a:p>
          <a:p>
            <a:pPr eaLnBrk="1" hangingPunct="1">
              <a:lnSpc>
                <a:spcPct val="200000"/>
              </a:lnSpc>
            </a:pPr>
            <a:r>
              <a:rPr lang="en-US" altLang="en-US"/>
              <a:t>Data Visualization</a:t>
            </a:r>
          </a:p>
          <a:p>
            <a:pPr eaLnBrk="1" hangingPunct="1">
              <a:lnSpc>
                <a:spcPct val="200000"/>
              </a:lnSpc>
            </a:pPr>
            <a:r>
              <a:rPr lang="en-US" altLang="en-US"/>
              <a:t>Measuring Data Similarity and Dissimilarity</a:t>
            </a:r>
          </a:p>
          <a:p>
            <a:pPr eaLnBrk="1" hangingPunct="1">
              <a:lnSpc>
                <a:spcPct val="200000"/>
              </a:lnSpc>
            </a:pPr>
            <a:r>
              <a:rPr lang="en-US" altLang="en-US"/>
              <a:t>Summary</a:t>
            </a:r>
          </a:p>
        </p:txBody>
      </p:sp>
      <p:sp>
        <p:nvSpPr>
          <p:cNvPr id="22532" name="AutoShape 4">
            <a:extLst>
              <a:ext uri="{FF2B5EF4-FFF2-40B4-BE49-F238E27FC236}">
                <a16:creationId xmlns:a16="http://schemas.microsoft.com/office/drawing/2014/main" id="{D169105E-A7FA-3248-A969-81868DBAA2E7}"/>
              </a:ext>
            </a:extLst>
          </p:cNvPr>
          <p:cNvSpPr>
            <a:spLocks noChangeArrowheads="1"/>
          </p:cNvSpPr>
          <p:nvPr/>
        </p:nvSpPr>
        <p:spPr bwMode="auto">
          <a:xfrm rot="9694931">
            <a:off x="6629400" y="1676400"/>
            <a:ext cx="450850" cy="485775"/>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99"/>
          </a:solidFill>
          <a:ln w="9525">
            <a:solidFill>
              <a:schemeClr val="tx1"/>
            </a:solidFill>
            <a:miter lim="800000"/>
            <a:headEnd/>
            <a:tailEnd/>
          </a:ln>
        </p:spPr>
        <p:txBody>
          <a:bodyPr rot="10800000" wrap="none" anchor="ctr"/>
          <a:lstStyle/>
          <a:p>
            <a:endParaRPr lang="en-US"/>
          </a:p>
        </p:txBody>
      </p:sp>
    </p:spTree>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8">
            <a:extLst>
              <a:ext uri="{FF2B5EF4-FFF2-40B4-BE49-F238E27FC236}">
                <a16:creationId xmlns:a16="http://schemas.microsoft.com/office/drawing/2014/main" id="{E7C3C587-58F9-C146-9BE2-89FE1B5B8B3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C0639E04-D518-6546-998B-4B382C8B5E75}" type="slidenum">
              <a:rPr lang="en-US" altLang="en-US" sz="1200"/>
              <a:pPr>
                <a:spcBef>
                  <a:spcPct val="0"/>
                </a:spcBef>
                <a:buClrTx/>
                <a:buSzTx/>
                <a:buFontTx/>
                <a:buNone/>
              </a:pPr>
              <a:t>30</a:t>
            </a:fld>
            <a:endParaRPr lang="en-US" altLang="en-US" sz="1200"/>
          </a:p>
        </p:txBody>
      </p:sp>
      <p:pic>
        <p:nvPicPr>
          <p:cNvPr id="70658" name="Picture 3" descr="fig18-1">
            <a:extLst>
              <a:ext uri="{FF2B5EF4-FFF2-40B4-BE49-F238E27FC236}">
                <a16:creationId xmlns:a16="http://schemas.microsoft.com/office/drawing/2014/main" id="{078B1F3D-7FF8-3446-9FB4-44BE76B3496D}"/>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a:xfrm>
            <a:off x="4800600" y="0"/>
            <a:ext cx="4038600" cy="3733800"/>
          </a:xfrm>
          <a:noFill/>
        </p:spPr>
      </p:pic>
      <p:pic>
        <p:nvPicPr>
          <p:cNvPr id="70659" name="Picture 4" descr="fig18-2">
            <a:extLst>
              <a:ext uri="{FF2B5EF4-FFF2-40B4-BE49-F238E27FC236}">
                <a16:creationId xmlns:a16="http://schemas.microsoft.com/office/drawing/2014/main" id="{817C8C68-B050-F542-989D-03DB13A10024}"/>
              </a:ext>
            </a:extLst>
          </p:cNvPr>
          <p:cNvPicPr>
            <a:picLocks noGrp="1"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a:xfrm>
            <a:off x="4800600" y="3352800"/>
            <a:ext cx="4191000" cy="3505200"/>
          </a:xfrm>
          <a:noFill/>
        </p:spPr>
      </p:pic>
      <p:pic>
        <p:nvPicPr>
          <p:cNvPr id="70660" name="Picture 5" descr="fig18-3">
            <a:extLst>
              <a:ext uri="{FF2B5EF4-FFF2-40B4-BE49-F238E27FC236}">
                <a16:creationId xmlns:a16="http://schemas.microsoft.com/office/drawing/2014/main" id="{399C9841-F3A4-374C-A13F-4802BB611F65}"/>
              </a:ext>
            </a:extLst>
          </p:cNvPr>
          <p:cNvPicPr>
            <a:picLocks noGrp="1" noChangeAspect="1" noChangeArrowheads="1"/>
          </p:cNvPicPr>
          <p:nvPr>
            <p:ph sz="quarter" idx="2"/>
          </p:nvPr>
        </p:nvPicPr>
        <p:blipFill>
          <a:blip r:embed="rId5">
            <a:extLst>
              <a:ext uri="{28A0092B-C50C-407E-A947-70E740481C1C}">
                <a14:useLocalDpi xmlns:a14="http://schemas.microsoft.com/office/drawing/2010/main" val="0"/>
              </a:ext>
            </a:extLst>
          </a:blip>
          <a:srcRect/>
          <a:stretch>
            <a:fillRect/>
          </a:stretch>
        </p:blipFill>
        <p:spPr>
          <a:xfrm>
            <a:off x="533400" y="2001838"/>
            <a:ext cx="4267200" cy="3606800"/>
          </a:xfrm>
          <a:noFill/>
        </p:spPr>
      </p:pic>
      <p:sp>
        <p:nvSpPr>
          <p:cNvPr id="70661" name="Rectangle 2">
            <a:extLst>
              <a:ext uri="{FF2B5EF4-FFF2-40B4-BE49-F238E27FC236}">
                <a16:creationId xmlns:a16="http://schemas.microsoft.com/office/drawing/2014/main" id="{34BA1396-ADFB-4443-BDDE-ACF5FCBA2D4D}"/>
              </a:ext>
            </a:extLst>
          </p:cNvPr>
          <p:cNvSpPr>
            <a:spLocks noGrp="1" noChangeArrowheads="1"/>
          </p:cNvSpPr>
          <p:nvPr>
            <p:ph type="title" sz="quarter"/>
          </p:nvPr>
        </p:nvSpPr>
        <p:spPr/>
        <p:txBody>
          <a:bodyPr/>
          <a:lstStyle/>
          <a:p>
            <a:pPr eaLnBrk="1" hangingPunct="1"/>
            <a:r>
              <a:rPr lang="en-US" altLang="en-US" sz="3200"/>
              <a:t> Uncorrelated Data</a:t>
            </a:r>
          </a:p>
        </p:txBody>
      </p:sp>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5">
            <a:extLst>
              <a:ext uri="{FF2B5EF4-FFF2-40B4-BE49-F238E27FC236}">
                <a16:creationId xmlns:a16="http://schemas.microsoft.com/office/drawing/2014/main" id="{3D5BC2B0-816B-3C4F-A1D2-E3408893013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E2FB6C98-A620-1944-A572-859177D81D99}" type="slidenum">
              <a:rPr lang="en-US" altLang="en-US" sz="1200"/>
              <a:pPr>
                <a:spcBef>
                  <a:spcPct val="0"/>
                </a:spcBef>
                <a:buClrTx/>
                <a:buSzTx/>
                <a:buFontTx/>
                <a:buNone/>
              </a:pPr>
              <a:t>31</a:t>
            </a:fld>
            <a:endParaRPr lang="en-US" altLang="en-US" sz="1200"/>
          </a:p>
        </p:txBody>
      </p:sp>
      <p:sp>
        <p:nvSpPr>
          <p:cNvPr id="72706" name="Rectangle 2">
            <a:extLst>
              <a:ext uri="{FF2B5EF4-FFF2-40B4-BE49-F238E27FC236}">
                <a16:creationId xmlns:a16="http://schemas.microsoft.com/office/drawing/2014/main" id="{20A39901-EFD0-F14B-A724-E52100DC1F95}"/>
              </a:ext>
            </a:extLst>
          </p:cNvPr>
          <p:cNvSpPr>
            <a:spLocks noGrp="1" noChangeArrowheads="1"/>
          </p:cNvSpPr>
          <p:nvPr>
            <p:ph type="title"/>
          </p:nvPr>
        </p:nvSpPr>
        <p:spPr>
          <a:xfrm>
            <a:off x="152400" y="152400"/>
            <a:ext cx="8839200" cy="914400"/>
          </a:xfrm>
          <a:noFill/>
        </p:spPr>
        <p:txBody>
          <a:bodyPr lIns="92075" tIns="46038" rIns="92075" bIns="46038" anchor="ctr"/>
          <a:lstStyle/>
          <a:p>
            <a:pPr eaLnBrk="1" hangingPunct="1"/>
            <a:r>
              <a:rPr lang="en-US" altLang="en-US"/>
              <a:t>Chapter 2: Getting to Know Your Data</a:t>
            </a:r>
          </a:p>
        </p:txBody>
      </p:sp>
      <p:sp>
        <p:nvSpPr>
          <p:cNvPr id="72707" name="Rectangle 3">
            <a:extLst>
              <a:ext uri="{FF2B5EF4-FFF2-40B4-BE49-F238E27FC236}">
                <a16:creationId xmlns:a16="http://schemas.microsoft.com/office/drawing/2014/main" id="{CB8506F4-9163-3847-8699-6470A439FD1D}"/>
              </a:ext>
            </a:extLst>
          </p:cNvPr>
          <p:cNvSpPr>
            <a:spLocks noGrp="1" noChangeArrowheads="1"/>
          </p:cNvSpPr>
          <p:nvPr>
            <p:ph type="body" idx="1"/>
          </p:nvPr>
        </p:nvSpPr>
        <p:spPr>
          <a:xfrm>
            <a:off x="381000" y="1447800"/>
            <a:ext cx="8382000" cy="4800600"/>
          </a:xfrm>
          <a:noFill/>
        </p:spPr>
        <p:txBody>
          <a:bodyPr lIns="92075" tIns="46038" rIns="92075" bIns="46038"/>
          <a:lstStyle/>
          <a:p>
            <a:pPr eaLnBrk="1" hangingPunct="1">
              <a:lnSpc>
                <a:spcPct val="200000"/>
              </a:lnSpc>
            </a:pPr>
            <a:r>
              <a:rPr lang="en-US" altLang="en-US"/>
              <a:t>Data Objects and Attribute Types</a:t>
            </a:r>
          </a:p>
          <a:p>
            <a:pPr eaLnBrk="1" hangingPunct="1">
              <a:lnSpc>
                <a:spcPct val="200000"/>
              </a:lnSpc>
            </a:pPr>
            <a:r>
              <a:rPr lang="en-US" altLang="en-US"/>
              <a:t>Basic Statistical Descriptions of Data</a:t>
            </a:r>
          </a:p>
          <a:p>
            <a:pPr eaLnBrk="1" hangingPunct="1">
              <a:lnSpc>
                <a:spcPct val="200000"/>
              </a:lnSpc>
            </a:pPr>
            <a:r>
              <a:rPr lang="en-US" altLang="en-US">
                <a:solidFill>
                  <a:srgbClr val="FF0000"/>
                </a:solidFill>
              </a:rPr>
              <a:t>Data Visualization</a:t>
            </a:r>
          </a:p>
          <a:p>
            <a:pPr eaLnBrk="1" hangingPunct="1">
              <a:lnSpc>
                <a:spcPct val="200000"/>
              </a:lnSpc>
            </a:pPr>
            <a:r>
              <a:rPr lang="en-US" altLang="en-US"/>
              <a:t>Measuring Data Similarity and Dissimilarity</a:t>
            </a:r>
          </a:p>
          <a:p>
            <a:pPr eaLnBrk="1" hangingPunct="1">
              <a:lnSpc>
                <a:spcPct val="200000"/>
              </a:lnSpc>
            </a:pPr>
            <a:r>
              <a:rPr lang="en-US" altLang="en-US"/>
              <a:t>Summary</a:t>
            </a:r>
          </a:p>
        </p:txBody>
      </p:sp>
      <p:sp>
        <p:nvSpPr>
          <p:cNvPr id="72708" name="AutoShape 4">
            <a:extLst>
              <a:ext uri="{FF2B5EF4-FFF2-40B4-BE49-F238E27FC236}">
                <a16:creationId xmlns:a16="http://schemas.microsoft.com/office/drawing/2014/main" id="{6E9A0BB6-BC9E-1447-8252-3B1A7E0373EC}"/>
              </a:ext>
            </a:extLst>
          </p:cNvPr>
          <p:cNvSpPr>
            <a:spLocks noChangeArrowheads="1"/>
          </p:cNvSpPr>
          <p:nvPr/>
        </p:nvSpPr>
        <p:spPr bwMode="auto">
          <a:xfrm rot="9694931">
            <a:off x="7772400" y="4495800"/>
            <a:ext cx="450850" cy="485775"/>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99"/>
          </a:solidFill>
          <a:ln w="9525">
            <a:solidFill>
              <a:schemeClr val="tx1"/>
            </a:solidFill>
            <a:miter lim="800000"/>
            <a:headEnd/>
            <a:tailEnd/>
          </a:ln>
        </p:spPr>
        <p:txBody>
          <a:bodyPr rot="10800000" wrap="none" anchor="ctr"/>
          <a:lstStyle/>
          <a:p>
            <a:endParaRPr lang="en-US"/>
          </a:p>
        </p:txBody>
      </p:sp>
    </p:spTree>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5">
            <a:extLst>
              <a:ext uri="{FF2B5EF4-FFF2-40B4-BE49-F238E27FC236}">
                <a16:creationId xmlns:a16="http://schemas.microsoft.com/office/drawing/2014/main" id="{06E5BEB2-E8C6-1142-A82C-130964F9BB4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DE9E1D63-E672-D746-95F2-B3F19E784194}" type="slidenum">
              <a:rPr lang="en-US" altLang="en-US" sz="1200"/>
              <a:pPr>
                <a:spcBef>
                  <a:spcPct val="0"/>
                </a:spcBef>
                <a:buClrTx/>
                <a:buSzTx/>
                <a:buFontTx/>
                <a:buNone/>
              </a:pPr>
              <a:t>32</a:t>
            </a:fld>
            <a:endParaRPr lang="en-US" altLang="en-US" sz="1200"/>
          </a:p>
        </p:txBody>
      </p:sp>
      <p:sp>
        <p:nvSpPr>
          <p:cNvPr id="74754" name="Rectangle 2">
            <a:extLst>
              <a:ext uri="{FF2B5EF4-FFF2-40B4-BE49-F238E27FC236}">
                <a16:creationId xmlns:a16="http://schemas.microsoft.com/office/drawing/2014/main" id="{E5D1477B-796F-F644-829D-B6EE81505CB8}"/>
              </a:ext>
            </a:extLst>
          </p:cNvPr>
          <p:cNvSpPr>
            <a:spLocks noGrp="1" noChangeArrowheads="1"/>
          </p:cNvSpPr>
          <p:nvPr>
            <p:ph type="title"/>
          </p:nvPr>
        </p:nvSpPr>
        <p:spPr/>
        <p:txBody>
          <a:bodyPr/>
          <a:lstStyle/>
          <a:p>
            <a:pPr eaLnBrk="1" hangingPunct="1"/>
            <a:r>
              <a:rPr lang="en-US" altLang="en-US">
                <a:solidFill>
                  <a:srgbClr val="170981"/>
                </a:solidFill>
              </a:rPr>
              <a:t>Similarity and Dissimilarity</a:t>
            </a:r>
          </a:p>
        </p:txBody>
      </p:sp>
      <p:sp>
        <p:nvSpPr>
          <p:cNvPr id="74755" name="Rectangle 3">
            <a:extLst>
              <a:ext uri="{FF2B5EF4-FFF2-40B4-BE49-F238E27FC236}">
                <a16:creationId xmlns:a16="http://schemas.microsoft.com/office/drawing/2014/main" id="{8584B2FA-ED96-CE42-9B06-A08F6267DAA3}"/>
              </a:ext>
            </a:extLst>
          </p:cNvPr>
          <p:cNvSpPr>
            <a:spLocks noGrp="1" noChangeArrowheads="1"/>
          </p:cNvSpPr>
          <p:nvPr>
            <p:ph type="body" idx="1"/>
          </p:nvPr>
        </p:nvSpPr>
        <p:spPr>
          <a:xfrm>
            <a:off x="304800" y="1295400"/>
            <a:ext cx="8534400" cy="5181600"/>
          </a:xfrm>
        </p:spPr>
        <p:txBody>
          <a:bodyPr/>
          <a:lstStyle/>
          <a:p>
            <a:pPr eaLnBrk="1" hangingPunct="1"/>
            <a:r>
              <a:rPr lang="en-US" altLang="en-US" sz="2400" b="1"/>
              <a:t>Similarity</a:t>
            </a:r>
          </a:p>
          <a:p>
            <a:pPr lvl="1" eaLnBrk="1" hangingPunct="1"/>
            <a:r>
              <a:rPr lang="en-US" altLang="en-US" sz="2400"/>
              <a:t>Numerical measure of how alike two data objects are</a:t>
            </a:r>
          </a:p>
          <a:p>
            <a:pPr lvl="1" eaLnBrk="1" hangingPunct="1"/>
            <a:r>
              <a:rPr lang="en-US" altLang="en-US" sz="2400"/>
              <a:t>Value is higher when objects are more alike</a:t>
            </a:r>
          </a:p>
          <a:p>
            <a:pPr lvl="1" eaLnBrk="1" hangingPunct="1"/>
            <a:r>
              <a:rPr lang="en-US" altLang="en-US" sz="2400"/>
              <a:t>Often falls in the range [0,1]</a:t>
            </a:r>
          </a:p>
          <a:p>
            <a:pPr eaLnBrk="1" hangingPunct="1"/>
            <a:r>
              <a:rPr lang="en-US" altLang="en-US" sz="2400" b="1"/>
              <a:t>Dissimilarity</a:t>
            </a:r>
            <a:r>
              <a:rPr lang="en-US" altLang="en-US" sz="2400"/>
              <a:t> (e.g., distance)</a:t>
            </a:r>
          </a:p>
          <a:p>
            <a:pPr lvl="1" eaLnBrk="1" hangingPunct="1"/>
            <a:r>
              <a:rPr lang="en-US" altLang="en-US" sz="2400"/>
              <a:t>Numerical measure of how different two data objects are</a:t>
            </a:r>
          </a:p>
          <a:p>
            <a:pPr lvl="1" eaLnBrk="1" hangingPunct="1"/>
            <a:r>
              <a:rPr lang="en-US" altLang="en-US" sz="2400"/>
              <a:t>Lower when objects are more alike</a:t>
            </a:r>
          </a:p>
          <a:p>
            <a:pPr lvl="1" eaLnBrk="1" hangingPunct="1"/>
            <a:r>
              <a:rPr lang="en-US" altLang="en-US" sz="2400"/>
              <a:t>Minimum dissimilarity is often 0</a:t>
            </a:r>
          </a:p>
          <a:p>
            <a:pPr lvl="1" eaLnBrk="1" hangingPunct="1"/>
            <a:r>
              <a:rPr lang="en-US" altLang="en-US" sz="2400"/>
              <a:t>Upper limit varies</a:t>
            </a:r>
          </a:p>
          <a:p>
            <a:pPr eaLnBrk="1" hangingPunct="1"/>
            <a:r>
              <a:rPr lang="en-US" altLang="en-US" sz="2400" b="1"/>
              <a:t>Proximity</a:t>
            </a:r>
            <a:r>
              <a:rPr lang="en-US" altLang="en-US" sz="2400"/>
              <a:t> refers to a similarity or dissimilarity</a:t>
            </a:r>
          </a:p>
        </p:txBody>
      </p:sp>
    </p:spTree>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Number Placeholder 5">
            <a:extLst>
              <a:ext uri="{FF2B5EF4-FFF2-40B4-BE49-F238E27FC236}">
                <a16:creationId xmlns:a16="http://schemas.microsoft.com/office/drawing/2014/main" id="{02E8F657-BE80-D949-AB4F-43E2722920B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7575AF9F-7DC0-1243-9952-5C65DE648B77}" type="slidenum">
              <a:rPr lang="en-US" altLang="en-US" sz="1200"/>
              <a:pPr>
                <a:spcBef>
                  <a:spcPct val="0"/>
                </a:spcBef>
                <a:buClrTx/>
                <a:buSzTx/>
                <a:buFontTx/>
                <a:buNone/>
              </a:pPr>
              <a:t>33</a:t>
            </a:fld>
            <a:endParaRPr lang="en-US" altLang="en-US" sz="1200"/>
          </a:p>
        </p:txBody>
      </p:sp>
      <p:sp>
        <p:nvSpPr>
          <p:cNvPr id="76802" name="Rectangle 2">
            <a:extLst>
              <a:ext uri="{FF2B5EF4-FFF2-40B4-BE49-F238E27FC236}">
                <a16:creationId xmlns:a16="http://schemas.microsoft.com/office/drawing/2014/main" id="{188906C0-934C-A34F-A4F0-BF5F6B67A098}"/>
              </a:ext>
            </a:extLst>
          </p:cNvPr>
          <p:cNvSpPr>
            <a:spLocks noGrp="1" noChangeArrowheads="1"/>
          </p:cNvSpPr>
          <p:nvPr>
            <p:ph type="title"/>
          </p:nvPr>
        </p:nvSpPr>
        <p:spPr>
          <a:xfrm>
            <a:off x="457200" y="304800"/>
            <a:ext cx="8001000" cy="609600"/>
          </a:xfrm>
        </p:spPr>
        <p:txBody>
          <a:bodyPr/>
          <a:lstStyle/>
          <a:p>
            <a:pPr eaLnBrk="1" hangingPunct="1"/>
            <a:r>
              <a:rPr lang="en-US" altLang="en-US"/>
              <a:t>Data Matrix and Dissimilarity Matrix</a:t>
            </a:r>
          </a:p>
        </p:txBody>
      </p:sp>
      <p:sp>
        <p:nvSpPr>
          <p:cNvPr id="76803" name="Rectangle 3">
            <a:extLst>
              <a:ext uri="{FF2B5EF4-FFF2-40B4-BE49-F238E27FC236}">
                <a16:creationId xmlns:a16="http://schemas.microsoft.com/office/drawing/2014/main" id="{FF3FA151-56A5-2046-882C-E5600E55DFE9}"/>
              </a:ext>
            </a:extLst>
          </p:cNvPr>
          <p:cNvSpPr>
            <a:spLocks noGrp="1" noChangeArrowheads="1"/>
          </p:cNvSpPr>
          <p:nvPr>
            <p:ph type="body" idx="1"/>
          </p:nvPr>
        </p:nvSpPr>
        <p:spPr>
          <a:xfrm>
            <a:off x="304800" y="1295400"/>
            <a:ext cx="3962400" cy="5181600"/>
          </a:xfrm>
        </p:spPr>
        <p:txBody>
          <a:bodyPr/>
          <a:lstStyle/>
          <a:p>
            <a:pPr eaLnBrk="1" hangingPunct="1"/>
            <a:r>
              <a:rPr lang="en-US" altLang="en-US" sz="2400">
                <a:solidFill>
                  <a:schemeClr val="hlink"/>
                </a:solidFill>
              </a:rPr>
              <a:t>Data matrix</a:t>
            </a:r>
          </a:p>
          <a:p>
            <a:pPr lvl="1" eaLnBrk="1" hangingPunct="1"/>
            <a:r>
              <a:rPr lang="en-US" altLang="en-US" sz="2400"/>
              <a:t>n data points with p dimensions</a:t>
            </a:r>
          </a:p>
          <a:p>
            <a:pPr lvl="1" eaLnBrk="1" hangingPunct="1"/>
            <a:r>
              <a:rPr lang="en-US" altLang="en-US" sz="2400"/>
              <a:t>Two modes</a:t>
            </a:r>
          </a:p>
          <a:p>
            <a:pPr eaLnBrk="1" hangingPunct="1"/>
            <a:endParaRPr lang="en-US" altLang="en-US" sz="2400"/>
          </a:p>
          <a:p>
            <a:pPr eaLnBrk="1" hangingPunct="1"/>
            <a:endParaRPr lang="en-US" altLang="en-US" sz="2400"/>
          </a:p>
          <a:p>
            <a:pPr eaLnBrk="1" hangingPunct="1"/>
            <a:r>
              <a:rPr lang="en-US" altLang="en-US" sz="2400">
                <a:solidFill>
                  <a:schemeClr val="hlink"/>
                </a:solidFill>
              </a:rPr>
              <a:t>Dissimilarity matrix</a:t>
            </a:r>
          </a:p>
          <a:p>
            <a:pPr lvl="1" eaLnBrk="1" hangingPunct="1"/>
            <a:r>
              <a:rPr lang="en-US" altLang="en-US" sz="2400"/>
              <a:t>n data points, but registers only the distance </a:t>
            </a:r>
          </a:p>
          <a:p>
            <a:pPr lvl="1" eaLnBrk="1" hangingPunct="1"/>
            <a:r>
              <a:rPr lang="en-US" altLang="en-US" sz="2400"/>
              <a:t>A triangular matrix</a:t>
            </a:r>
          </a:p>
          <a:p>
            <a:pPr lvl="1" eaLnBrk="1" hangingPunct="1"/>
            <a:r>
              <a:rPr lang="en-US" altLang="en-US" sz="2400"/>
              <a:t>Single mode</a:t>
            </a:r>
          </a:p>
        </p:txBody>
      </p:sp>
      <p:graphicFrame>
        <p:nvGraphicFramePr>
          <p:cNvPr id="76804" name="Object 4">
            <a:extLst>
              <a:ext uri="{FF2B5EF4-FFF2-40B4-BE49-F238E27FC236}">
                <a16:creationId xmlns:a16="http://schemas.microsoft.com/office/drawing/2014/main" id="{F4EF234C-A1DD-714D-A792-B9BF445AD843}"/>
              </a:ext>
            </a:extLst>
          </p:cNvPr>
          <p:cNvGraphicFramePr>
            <a:graphicFrameLocks noChangeAspect="1"/>
          </p:cNvGraphicFramePr>
          <p:nvPr/>
        </p:nvGraphicFramePr>
        <p:xfrm>
          <a:off x="4419600" y="1752600"/>
          <a:ext cx="3124200" cy="2058988"/>
        </p:xfrm>
        <a:graphic>
          <a:graphicData uri="http://schemas.openxmlformats.org/presentationml/2006/ole">
            <mc:AlternateContent xmlns:mc="http://schemas.openxmlformats.org/markup-compatibility/2006">
              <mc:Choice xmlns:v="urn:schemas-microsoft-com:vml" Requires="v">
                <p:oleObj spid="_x0000_s6148" name="Equation" r:id="rId4" imgW="40957500" imgH="28676600" progId="Equation.3">
                  <p:embed/>
                </p:oleObj>
              </mc:Choice>
              <mc:Fallback>
                <p:oleObj name="Equation" r:id="rId4" imgW="40957500" imgH="28676600" progId="Equation.3">
                  <p:embed/>
                  <p:pic>
                    <p:nvPicPr>
                      <p:cNvPr id="76804" name="Object 4">
                        <a:extLst>
                          <a:ext uri="{FF2B5EF4-FFF2-40B4-BE49-F238E27FC236}">
                            <a16:creationId xmlns:a16="http://schemas.microsoft.com/office/drawing/2014/main" id="{F4EF234C-A1DD-714D-A792-B9BF445AD8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1752600"/>
                        <a:ext cx="3124200" cy="205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5" name="Object 5">
            <a:extLst>
              <a:ext uri="{FF2B5EF4-FFF2-40B4-BE49-F238E27FC236}">
                <a16:creationId xmlns:a16="http://schemas.microsoft.com/office/drawing/2014/main" id="{7B8DDD7A-6705-934B-B28D-F7B6872DA363}"/>
              </a:ext>
            </a:extLst>
          </p:cNvPr>
          <p:cNvGraphicFramePr>
            <a:graphicFrameLocks noChangeAspect="1"/>
          </p:cNvGraphicFramePr>
          <p:nvPr/>
        </p:nvGraphicFramePr>
        <p:xfrm>
          <a:off x="4419600" y="4191000"/>
          <a:ext cx="3429000" cy="1970088"/>
        </p:xfrm>
        <a:graphic>
          <a:graphicData uri="http://schemas.openxmlformats.org/presentationml/2006/ole">
            <mc:AlternateContent xmlns:mc="http://schemas.openxmlformats.org/markup-compatibility/2006">
              <mc:Choice xmlns:v="urn:schemas-microsoft-com:vml" Requires="v">
                <p:oleObj spid="_x0000_s6149" name="Equation" r:id="rId6" imgW="42125900" imgH="26327100" progId="Equation.3">
                  <p:embed/>
                </p:oleObj>
              </mc:Choice>
              <mc:Fallback>
                <p:oleObj name="Equation" r:id="rId6" imgW="42125900" imgH="26327100" progId="Equation.3">
                  <p:embed/>
                  <p:pic>
                    <p:nvPicPr>
                      <p:cNvPr id="76805" name="Object 5">
                        <a:extLst>
                          <a:ext uri="{FF2B5EF4-FFF2-40B4-BE49-F238E27FC236}">
                            <a16:creationId xmlns:a16="http://schemas.microsoft.com/office/drawing/2014/main" id="{7B8DDD7A-6705-934B-B28D-F7B6872DA3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4191000"/>
                        <a:ext cx="3429000" cy="197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5">
            <a:extLst>
              <a:ext uri="{FF2B5EF4-FFF2-40B4-BE49-F238E27FC236}">
                <a16:creationId xmlns:a16="http://schemas.microsoft.com/office/drawing/2014/main" id="{E2F0FD54-3D69-AB4B-8A51-C098AB4871E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D122C4CE-00E6-7E4E-B052-4DEAF5C2AEDB}" type="slidenum">
              <a:rPr lang="en-US" altLang="en-US" sz="1200"/>
              <a:pPr>
                <a:spcBef>
                  <a:spcPct val="0"/>
                </a:spcBef>
                <a:buClrTx/>
                <a:buSzTx/>
                <a:buFontTx/>
                <a:buNone/>
              </a:pPr>
              <a:t>34</a:t>
            </a:fld>
            <a:endParaRPr lang="en-US" altLang="en-US" sz="1200"/>
          </a:p>
        </p:txBody>
      </p:sp>
      <p:sp>
        <p:nvSpPr>
          <p:cNvPr id="78850" name="Rectangle 2">
            <a:extLst>
              <a:ext uri="{FF2B5EF4-FFF2-40B4-BE49-F238E27FC236}">
                <a16:creationId xmlns:a16="http://schemas.microsoft.com/office/drawing/2014/main" id="{48B7F1FD-0DC6-0D49-B390-7778507C170B}"/>
              </a:ext>
            </a:extLst>
          </p:cNvPr>
          <p:cNvSpPr>
            <a:spLocks noGrp="1" noChangeArrowheads="1"/>
          </p:cNvSpPr>
          <p:nvPr>
            <p:ph type="title"/>
          </p:nvPr>
        </p:nvSpPr>
        <p:spPr>
          <a:xfrm>
            <a:off x="152400" y="228600"/>
            <a:ext cx="8763000" cy="782638"/>
          </a:xfrm>
          <a:noFill/>
        </p:spPr>
        <p:txBody>
          <a:bodyPr lIns="92075" tIns="46038" rIns="92075" bIns="46038" anchor="ctr"/>
          <a:lstStyle/>
          <a:p>
            <a:pPr eaLnBrk="1" hangingPunct="1"/>
            <a:r>
              <a:rPr lang="en-US" altLang="en-US" sz="3200">
                <a:solidFill>
                  <a:srgbClr val="170981"/>
                </a:solidFill>
              </a:rPr>
              <a:t>Proximity Measure for Nominal Attributes</a:t>
            </a:r>
          </a:p>
        </p:txBody>
      </p:sp>
      <p:sp>
        <p:nvSpPr>
          <p:cNvPr id="78851" name="Rectangle 3">
            <a:extLst>
              <a:ext uri="{FF2B5EF4-FFF2-40B4-BE49-F238E27FC236}">
                <a16:creationId xmlns:a16="http://schemas.microsoft.com/office/drawing/2014/main" id="{238E8E4D-1318-B94F-8E14-3AC74490E639}"/>
              </a:ext>
            </a:extLst>
          </p:cNvPr>
          <p:cNvSpPr>
            <a:spLocks noGrp="1" noChangeArrowheads="1"/>
          </p:cNvSpPr>
          <p:nvPr>
            <p:ph type="body" idx="1"/>
          </p:nvPr>
        </p:nvSpPr>
        <p:spPr>
          <a:xfrm>
            <a:off x="381000" y="1447800"/>
            <a:ext cx="8458200" cy="4648200"/>
          </a:xfrm>
          <a:noFill/>
        </p:spPr>
        <p:txBody>
          <a:bodyPr lIns="92075" tIns="46038" rIns="92075" bIns="46038"/>
          <a:lstStyle/>
          <a:p>
            <a:pPr eaLnBrk="1" hangingPunct="1">
              <a:lnSpc>
                <a:spcPct val="120000"/>
              </a:lnSpc>
            </a:pPr>
            <a:r>
              <a:rPr lang="en-US" altLang="en-US"/>
              <a:t>Can take 2 or more states, e.g., red, yellow, blue, green (generalization of a binary attribute)</a:t>
            </a:r>
          </a:p>
          <a:p>
            <a:pPr eaLnBrk="1" hangingPunct="1">
              <a:lnSpc>
                <a:spcPct val="120000"/>
              </a:lnSpc>
            </a:pPr>
            <a:r>
              <a:rPr lang="en-US" altLang="en-US" u="sng"/>
              <a:t>Method 1</a:t>
            </a:r>
            <a:r>
              <a:rPr lang="en-US" altLang="en-US"/>
              <a:t>: Simple matching</a:t>
            </a:r>
            <a:endParaRPr lang="en-US" altLang="en-US" i="1"/>
          </a:p>
          <a:p>
            <a:pPr lvl="1" eaLnBrk="1" hangingPunct="1">
              <a:lnSpc>
                <a:spcPct val="120000"/>
              </a:lnSpc>
            </a:pPr>
            <a:r>
              <a:rPr lang="en-US" altLang="en-US" i="1"/>
              <a:t>m</a:t>
            </a:r>
            <a:r>
              <a:rPr lang="en-US" altLang="en-US"/>
              <a:t>: # of matches,</a:t>
            </a:r>
            <a:r>
              <a:rPr lang="en-US" altLang="en-US" i="1"/>
              <a:t> p</a:t>
            </a:r>
            <a:r>
              <a:rPr lang="en-US" altLang="en-US"/>
              <a:t>: total # of variables</a:t>
            </a:r>
          </a:p>
          <a:p>
            <a:pPr eaLnBrk="1" hangingPunct="1">
              <a:lnSpc>
                <a:spcPct val="120000"/>
              </a:lnSpc>
            </a:pPr>
            <a:endParaRPr lang="en-US" altLang="en-US"/>
          </a:p>
          <a:p>
            <a:pPr eaLnBrk="1" hangingPunct="1">
              <a:lnSpc>
                <a:spcPct val="120000"/>
              </a:lnSpc>
            </a:pPr>
            <a:r>
              <a:rPr lang="en-US" altLang="en-US" u="sng"/>
              <a:t>Method 2</a:t>
            </a:r>
            <a:r>
              <a:rPr lang="en-US" altLang="en-US"/>
              <a:t>: Use a large number of binary attributes</a:t>
            </a:r>
          </a:p>
          <a:p>
            <a:pPr lvl="1" eaLnBrk="1" hangingPunct="1">
              <a:lnSpc>
                <a:spcPct val="120000"/>
              </a:lnSpc>
            </a:pPr>
            <a:r>
              <a:rPr lang="en-US" altLang="en-US"/>
              <a:t>creating a new binary attribute for each of the </a:t>
            </a:r>
            <a:r>
              <a:rPr lang="en-US" altLang="en-US" i="1"/>
              <a:t>M</a:t>
            </a:r>
            <a:r>
              <a:rPr lang="en-US" altLang="en-US"/>
              <a:t> nominal states</a:t>
            </a:r>
          </a:p>
        </p:txBody>
      </p:sp>
      <p:graphicFrame>
        <p:nvGraphicFramePr>
          <p:cNvPr id="78852" name="Object 4">
            <a:extLst>
              <a:ext uri="{FF2B5EF4-FFF2-40B4-BE49-F238E27FC236}">
                <a16:creationId xmlns:a16="http://schemas.microsoft.com/office/drawing/2014/main" id="{9BBB503B-B230-024D-8AF5-8B4121062527}"/>
              </a:ext>
            </a:extLst>
          </p:cNvPr>
          <p:cNvGraphicFramePr>
            <a:graphicFrameLocks noChangeAspect="1"/>
          </p:cNvGraphicFramePr>
          <p:nvPr/>
        </p:nvGraphicFramePr>
        <p:xfrm>
          <a:off x="3124200" y="3810000"/>
          <a:ext cx="2667000" cy="666750"/>
        </p:xfrm>
        <a:graphic>
          <a:graphicData uri="http://schemas.openxmlformats.org/presentationml/2006/ole">
            <mc:AlternateContent xmlns:mc="http://schemas.openxmlformats.org/markup-compatibility/2006">
              <mc:Choice xmlns:v="urn:schemas-microsoft-com:vml" Requires="v">
                <p:oleObj spid="_x0000_s7171" name="Equation" r:id="rId4" imgW="31889700" imgH="10820400" progId="Equation.3">
                  <p:embed/>
                </p:oleObj>
              </mc:Choice>
              <mc:Fallback>
                <p:oleObj name="Equation" r:id="rId4" imgW="31889700" imgH="10820400" progId="Equation.3">
                  <p:embed/>
                  <p:pic>
                    <p:nvPicPr>
                      <p:cNvPr id="78852" name="Object 4">
                        <a:extLst>
                          <a:ext uri="{FF2B5EF4-FFF2-40B4-BE49-F238E27FC236}">
                            <a16:creationId xmlns:a16="http://schemas.microsoft.com/office/drawing/2014/main" id="{9BBB503B-B230-024D-8AF5-8B41210625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3810000"/>
                        <a:ext cx="2667000"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a:extLst>
              <a:ext uri="{FF2B5EF4-FFF2-40B4-BE49-F238E27FC236}">
                <a16:creationId xmlns:a16="http://schemas.microsoft.com/office/drawing/2014/main" id="{BF245E61-404E-C845-976B-E4B9BE9DA7B4}"/>
              </a:ext>
            </a:extLst>
          </p:cNvPr>
          <p:cNvSpPr>
            <a:spLocks noGrp="1" noChangeArrowheads="1"/>
          </p:cNvSpPr>
          <p:nvPr>
            <p:ph type="title"/>
          </p:nvPr>
        </p:nvSpPr>
        <p:spPr/>
        <p:txBody>
          <a:bodyPr/>
          <a:lstStyle/>
          <a:p>
            <a:r>
              <a:rPr lang="en-US" altLang="en-US"/>
              <a:t>Class Example: Method 1</a:t>
            </a:r>
          </a:p>
        </p:txBody>
      </p:sp>
      <p:sp>
        <p:nvSpPr>
          <p:cNvPr id="80898" name="Slide Number Placeholder 3">
            <a:extLst>
              <a:ext uri="{FF2B5EF4-FFF2-40B4-BE49-F238E27FC236}">
                <a16:creationId xmlns:a16="http://schemas.microsoft.com/office/drawing/2014/main" id="{0F0F0E2C-18F9-5F43-AEAD-E448C96D959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1267D6AE-B6C1-2C44-B3B7-6CDA801B748F}" type="slidenum">
              <a:rPr lang="en-US" altLang="en-US" sz="1200"/>
              <a:pPr/>
              <a:t>35</a:t>
            </a:fld>
            <a:endParaRPr lang="en-US" altLang="en-US" sz="1200"/>
          </a:p>
        </p:txBody>
      </p:sp>
      <p:graphicFrame>
        <p:nvGraphicFramePr>
          <p:cNvPr id="80899" name="Object 5">
            <a:extLst>
              <a:ext uri="{FF2B5EF4-FFF2-40B4-BE49-F238E27FC236}">
                <a16:creationId xmlns:a16="http://schemas.microsoft.com/office/drawing/2014/main" id="{47F0826A-65FE-8347-841D-0935AAA22C56}"/>
              </a:ext>
            </a:extLst>
          </p:cNvPr>
          <p:cNvGraphicFramePr>
            <a:graphicFrameLocks noGrp="1" noChangeAspect="1"/>
          </p:cNvGraphicFramePr>
          <p:nvPr>
            <p:ph idx="1"/>
          </p:nvPr>
        </p:nvGraphicFramePr>
        <p:xfrm>
          <a:off x="1447800" y="1295400"/>
          <a:ext cx="3048000" cy="1905000"/>
        </p:xfrm>
        <a:graphic>
          <a:graphicData uri="http://schemas.openxmlformats.org/presentationml/2006/ole">
            <mc:AlternateContent xmlns:mc="http://schemas.openxmlformats.org/markup-compatibility/2006">
              <mc:Choice xmlns:v="urn:schemas-microsoft-com:vml" Requires="v">
                <p:oleObj spid="_x0000_s8196" name="Equation" r:id="rId3" imgW="42125900" imgH="26327100" progId="Equation.3">
                  <p:embed/>
                </p:oleObj>
              </mc:Choice>
              <mc:Fallback>
                <p:oleObj name="Equation" r:id="rId3" imgW="42125900" imgH="26327100" progId="Equation.3">
                  <p:embed/>
                  <p:pic>
                    <p:nvPicPr>
                      <p:cNvPr id="80899" name="Object 5">
                        <a:extLst>
                          <a:ext uri="{FF2B5EF4-FFF2-40B4-BE49-F238E27FC236}">
                            <a16:creationId xmlns:a16="http://schemas.microsoft.com/office/drawing/2014/main" id="{47F0826A-65FE-8347-841D-0935AAA22C56}"/>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295400"/>
                        <a:ext cx="3048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00" name="Object 4">
            <a:extLst>
              <a:ext uri="{FF2B5EF4-FFF2-40B4-BE49-F238E27FC236}">
                <a16:creationId xmlns:a16="http://schemas.microsoft.com/office/drawing/2014/main" id="{BC2B1993-5A55-0642-84D7-8A72C3BBB540}"/>
              </a:ext>
            </a:extLst>
          </p:cNvPr>
          <p:cNvGraphicFramePr>
            <a:graphicFrameLocks noChangeAspect="1"/>
          </p:cNvGraphicFramePr>
          <p:nvPr/>
        </p:nvGraphicFramePr>
        <p:xfrm>
          <a:off x="5376863" y="2590800"/>
          <a:ext cx="1557337" cy="457200"/>
        </p:xfrm>
        <a:graphic>
          <a:graphicData uri="http://schemas.openxmlformats.org/presentationml/2006/ole">
            <mc:AlternateContent xmlns:mc="http://schemas.openxmlformats.org/markup-compatibility/2006">
              <mc:Choice xmlns:v="urn:schemas-microsoft-com:vml" Requires="v">
                <p:oleObj spid="_x0000_s8197" name="Equation" r:id="rId5" imgW="31889700" imgH="10820400" progId="Equation.3">
                  <p:embed/>
                </p:oleObj>
              </mc:Choice>
              <mc:Fallback>
                <p:oleObj name="Equation" r:id="rId5" imgW="31889700" imgH="10820400" progId="Equation.3">
                  <p:embed/>
                  <p:pic>
                    <p:nvPicPr>
                      <p:cNvPr id="80900" name="Object 4">
                        <a:extLst>
                          <a:ext uri="{FF2B5EF4-FFF2-40B4-BE49-F238E27FC236}">
                            <a16:creationId xmlns:a16="http://schemas.microsoft.com/office/drawing/2014/main" id="{BC2B1993-5A55-0642-84D7-8A72C3BBB5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6863" y="2590800"/>
                        <a:ext cx="1557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Slide Number Placeholder 7">
            <a:extLst>
              <a:ext uri="{FF2B5EF4-FFF2-40B4-BE49-F238E27FC236}">
                <a16:creationId xmlns:a16="http://schemas.microsoft.com/office/drawing/2014/main" id="{AF11A61E-9D8B-AA43-848D-DCF85CD17D5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0F7B24F5-76F3-1444-ACAE-8DAC93C0B200}" type="slidenum">
              <a:rPr lang="en-US" altLang="en-US" sz="1200"/>
              <a:pPr>
                <a:spcBef>
                  <a:spcPct val="0"/>
                </a:spcBef>
                <a:buClrTx/>
                <a:buSzTx/>
                <a:buFontTx/>
                <a:buNone/>
              </a:pPr>
              <a:t>36</a:t>
            </a:fld>
            <a:endParaRPr lang="en-US" altLang="en-US" sz="1200"/>
          </a:p>
        </p:txBody>
      </p:sp>
      <p:sp>
        <p:nvSpPr>
          <p:cNvPr id="81924" name="Rectangle 2">
            <a:extLst>
              <a:ext uri="{FF2B5EF4-FFF2-40B4-BE49-F238E27FC236}">
                <a16:creationId xmlns:a16="http://schemas.microsoft.com/office/drawing/2014/main" id="{78165A2F-7648-9547-A037-EA1BC7770CEF}"/>
              </a:ext>
            </a:extLst>
          </p:cNvPr>
          <p:cNvSpPr>
            <a:spLocks noGrp="1" noChangeArrowheads="1"/>
          </p:cNvSpPr>
          <p:nvPr>
            <p:ph type="title"/>
          </p:nvPr>
        </p:nvSpPr>
        <p:spPr>
          <a:xfrm>
            <a:off x="304800" y="228600"/>
            <a:ext cx="8610600" cy="609600"/>
          </a:xfrm>
          <a:noFill/>
        </p:spPr>
        <p:txBody>
          <a:bodyPr lIns="92075" tIns="46038" rIns="92075" bIns="46038" anchor="ctr"/>
          <a:lstStyle/>
          <a:p>
            <a:pPr eaLnBrk="1" hangingPunct="1"/>
            <a:r>
              <a:rPr lang="en-US" altLang="en-US" sz="3200">
                <a:solidFill>
                  <a:srgbClr val="170981"/>
                </a:solidFill>
              </a:rPr>
              <a:t>Proximity Measure for Binary Attributes</a:t>
            </a:r>
          </a:p>
        </p:txBody>
      </p:sp>
      <p:sp>
        <p:nvSpPr>
          <p:cNvPr id="81925" name="Rectangle 3">
            <a:extLst>
              <a:ext uri="{FF2B5EF4-FFF2-40B4-BE49-F238E27FC236}">
                <a16:creationId xmlns:a16="http://schemas.microsoft.com/office/drawing/2014/main" id="{DC5138EA-7CB6-BB4E-869C-9BAC915E6953}"/>
              </a:ext>
            </a:extLst>
          </p:cNvPr>
          <p:cNvSpPr>
            <a:spLocks noGrp="1" noChangeArrowheads="1"/>
          </p:cNvSpPr>
          <p:nvPr>
            <p:ph type="body" sz="half" idx="1"/>
          </p:nvPr>
        </p:nvSpPr>
        <p:spPr>
          <a:xfrm>
            <a:off x="228600" y="1295400"/>
            <a:ext cx="4648200" cy="3810000"/>
          </a:xfrm>
          <a:noFill/>
        </p:spPr>
        <p:txBody>
          <a:bodyPr lIns="92075" tIns="46038" rIns="92075" bIns="46038"/>
          <a:lstStyle/>
          <a:p>
            <a:pPr eaLnBrk="1" hangingPunct="1">
              <a:lnSpc>
                <a:spcPct val="130000"/>
              </a:lnSpc>
            </a:pPr>
            <a:r>
              <a:rPr lang="en-US" altLang="en-US" sz="2000"/>
              <a:t>A contingency table for binary data</a:t>
            </a:r>
          </a:p>
          <a:p>
            <a:pPr eaLnBrk="1" hangingPunct="1">
              <a:lnSpc>
                <a:spcPct val="130000"/>
              </a:lnSpc>
            </a:pPr>
            <a:endParaRPr lang="en-US" altLang="en-US" sz="2000"/>
          </a:p>
          <a:p>
            <a:pPr eaLnBrk="1" hangingPunct="1">
              <a:lnSpc>
                <a:spcPct val="130000"/>
              </a:lnSpc>
            </a:pPr>
            <a:r>
              <a:rPr lang="en-US" altLang="en-US" sz="2000"/>
              <a:t>Distance measure for symmetric binary variables: </a:t>
            </a:r>
          </a:p>
          <a:p>
            <a:pPr eaLnBrk="1" hangingPunct="1">
              <a:lnSpc>
                <a:spcPct val="130000"/>
              </a:lnSpc>
            </a:pPr>
            <a:r>
              <a:rPr lang="en-US" altLang="en-US" sz="2000"/>
              <a:t>Distance measure for asymmetric binary variables: </a:t>
            </a:r>
          </a:p>
          <a:p>
            <a:pPr eaLnBrk="1" hangingPunct="1">
              <a:lnSpc>
                <a:spcPct val="130000"/>
              </a:lnSpc>
            </a:pPr>
            <a:r>
              <a:rPr lang="en-US" altLang="en-US" sz="2000"/>
              <a:t>Jaccard coefficient (</a:t>
            </a:r>
            <a:r>
              <a:rPr lang="en-US" altLang="en-US" sz="2000" i="1">
                <a:solidFill>
                  <a:schemeClr val="hlink"/>
                </a:solidFill>
              </a:rPr>
              <a:t>similarity</a:t>
            </a:r>
            <a:r>
              <a:rPr lang="en-US" altLang="en-US" sz="2000"/>
              <a:t> measure for </a:t>
            </a:r>
            <a:r>
              <a:rPr lang="en-US" altLang="en-US" sz="2000" i="1"/>
              <a:t>asymmetric </a:t>
            </a:r>
            <a:r>
              <a:rPr lang="en-US" altLang="en-US" sz="2000"/>
              <a:t>binary variables): </a:t>
            </a:r>
          </a:p>
        </p:txBody>
      </p:sp>
      <p:sp>
        <p:nvSpPr>
          <p:cNvPr id="81926" name="Rectangle 15">
            <a:extLst>
              <a:ext uri="{FF2B5EF4-FFF2-40B4-BE49-F238E27FC236}">
                <a16:creationId xmlns:a16="http://schemas.microsoft.com/office/drawing/2014/main" id="{F1F29B6F-4BE4-0049-A2E9-C94919BB7160}"/>
              </a:ext>
            </a:extLst>
          </p:cNvPr>
          <p:cNvSpPr>
            <a:spLocks noChangeArrowheads="1"/>
          </p:cNvSpPr>
          <p:nvPr/>
        </p:nvSpPr>
        <p:spPr bwMode="auto">
          <a:xfrm>
            <a:off x="228600" y="5181600"/>
            <a:ext cx="853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lnSpc>
                <a:spcPct val="130000"/>
              </a:lnSpc>
            </a:pPr>
            <a:r>
              <a:rPr lang="en-US" altLang="en-US" sz="2000"/>
              <a:t>Note: Jaccard coefficient is the same as “coherence”:</a:t>
            </a:r>
          </a:p>
        </p:txBody>
      </p:sp>
      <p:pic>
        <p:nvPicPr>
          <p:cNvPr id="81927" name="Picture 18" descr="eqjaccard">
            <a:extLst>
              <a:ext uri="{FF2B5EF4-FFF2-40B4-BE49-F238E27FC236}">
                <a16:creationId xmlns:a16="http://schemas.microsoft.com/office/drawing/2014/main" id="{51EF2F54-2D21-2640-8AE8-2A5B0ED459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938588"/>
            <a:ext cx="43434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Diagram 1">
            <a:extLst>
              <a:ext uri="{FF2B5EF4-FFF2-40B4-BE49-F238E27FC236}">
                <a16:creationId xmlns:a16="http://schemas.microsoft.com/office/drawing/2014/main" id="{3187019D-8579-C44E-AF9D-EBE357645A1D}"/>
              </a:ext>
            </a:extLst>
          </p:cNvPr>
          <p:cNvGraphicFramePr/>
          <p:nvPr/>
        </p:nvGraphicFramePr>
        <p:xfrm>
          <a:off x="6477000" y="2413000"/>
          <a:ext cx="381000" cy="233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1928" name="Picture 30" descr="eqbinarysym">
            <a:extLst>
              <a:ext uri="{FF2B5EF4-FFF2-40B4-BE49-F238E27FC236}">
                <a16:creationId xmlns:a16="http://schemas.microsoft.com/office/drawing/2014/main" id="{0F3BA153-FA03-7A41-8736-784F9524EC0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10100" y="2273300"/>
            <a:ext cx="342900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9" name="Picture 31" descr="eqbinaryasym">
            <a:extLst>
              <a:ext uri="{FF2B5EF4-FFF2-40B4-BE49-F238E27FC236}">
                <a16:creationId xmlns:a16="http://schemas.microsoft.com/office/drawing/2014/main" id="{46E380CF-6AF8-0C44-997C-C745435E5DA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1100" y="3200400"/>
            <a:ext cx="29718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0" name="Picture 35" descr="eqcoherence">
            <a:extLst>
              <a:ext uri="{FF2B5EF4-FFF2-40B4-BE49-F238E27FC236}">
                <a16:creationId xmlns:a16="http://schemas.microsoft.com/office/drawing/2014/main" id="{8FF05CDB-B99B-F341-AE6A-D2B8D9A89DF7}"/>
              </a:ext>
            </a:extLst>
          </p:cNvPr>
          <p:cNvPicPr>
            <a:picLocks noGrp="1" noChangeAspect="1" noChangeArrowheads="1"/>
          </p:cNvPicPr>
          <p:nvPr>
            <p:ph sz="quarter" idx="3"/>
          </p:nvPr>
        </p:nvPicPr>
        <p:blipFill>
          <a:blip r:embed="rId11">
            <a:extLst>
              <a:ext uri="{28A0092B-C50C-407E-A947-70E740481C1C}">
                <a14:useLocalDpi xmlns:a14="http://schemas.microsoft.com/office/drawing/2010/main" val="0"/>
              </a:ext>
            </a:extLst>
          </a:blip>
          <a:srcRect/>
          <a:stretch>
            <a:fillRect/>
          </a:stretch>
        </p:blipFill>
        <p:spPr>
          <a:xfrm>
            <a:off x="381000" y="5638800"/>
            <a:ext cx="8305800" cy="731838"/>
          </a:xfrm>
          <a:noFill/>
        </p:spPr>
      </p:pic>
      <p:pic>
        <p:nvPicPr>
          <p:cNvPr id="81931" name="Picture 36" descr="eqcontingency2">
            <a:extLst>
              <a:ext uri="{FF2B5EF4-FFF2-40B4-BE49-F238E27FC236}">
                <a16:creationId xmlns:a16="http://schemas.microsoft.com/office/drawing/2014/main" id="{B331D94A-61F7-B744-98C7-EE4FEDD0CAF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15000" y="1276350"/>
            <a:ext cx="297180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2" name="Text Box 37">
            <a:extLst>
              <a:ext uri="{FF2B5EF4-FFF2-40B4-BE49-F238E27FC236}">
                <a16:creationId xmlns:a16="http://schemas.microsoft.com/office/drawing/2014/main" id="{C1C7C937-3E32-3946-870E-E17409F6C4EC}"/>
              </a:ext>
            </a:extLst>
          </p:cNvPr>
          <p:cNvSpPr txBox="1">
            <a:spLocks noChangeArrowheads="1"/>
          </p:cNvSpPr>
          <p:nvPr/>
        </p:nvSpPr>
        <p:spPr bwMode="auto">
          <a:xfrm>
            <a:off x="4740275" y="1509713"/>
            <a:ext cx="9636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t>Object </a:t>
            </a:r>
            <a:r>
              <a:rPr lang="en-US" altLang="en-US" sz="1800" i="1"/>
              <a:t>i</a:t>
            </a:r>
            <a:endParaRPr lang="en-US" altLang="en-US" sz="1800"/>
          </a:p>
        </p:txBody>
      </p:sp>
      <p:sp>
        <p:nvSpPr>
          <p:cNvPr id="81933" name="Text Box 38">
            <a:extLst>
              <a:ext uri="{FF2B5EF4-FFF2-40B4-BE49-F238E27FC236}">
                <a16:creationId xmlns:a16="http://schemas.microsoft.com/office/drawing/2014/main" id="{2292B60D-46E2-AC43-A83A-F78EC8D2AA6A}"/>
              </a:ext>
            </a:extLst>
          </p:cNvPr>
          <p:cNvSpPr txBox="1">
            <a:spLocks noChangeArrowheads="1"/>
          </p:cNvSpPr>
          <p:nvPr/>
        </p:nvSpPr>
        <p:spPr bwMode="auto">
          <a:xfrm>
            <a:off x="6705600" y="928688"/>
            <a:ext cx="9763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t>Object </a:t>
            </a:r>
            <a:r>
              <a:rPr lang="en-US" altLang="en-US" sz="1800" i="1"/>
              <a:t>j</a:t>
            </a:r>
            <a:endParaRPr lang="en-US" altLang="en-US" sz="1800"/>
          </a:p>
        </p:txBody>
      </p:sp>
    </p:spTree>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a:extLst>
              <a:ext uri="{FF2B5EF4-FFF2-40B4-BE49-F238E27FC236}">
                <a16:creationId xmlns:a16="http://schemas.microsoft.com/office/drawing/2014/main" id="{967E939B-4326-CC48-AEB5-E03A70181FFE}"/>
              </a:ext>
            </a:extLst>
          </p:cNvPr>
          <p:cNvSpPr>
            <a:spLocks noGrp="1" noChangeArrowheads="1"/>
          </p:cNvSpPr>
          <p:nvPr>
            <p:ph type="title"/>
          </p:nvPr>
        </p:nvSpPr>
        <p:spPr/>
        <p:txBody>
          <a:bodyPr/>
          <a:lstStyle/>
          <a:p>
            <a:r>
              <a:rPr lang="en-US" altLang="en-US"/>
              <a:t>Variables (q, r, s ,t)</a:t>
            </a:r>
          </a:p>
        </p:txBody>
      </p:sp>
      <p:sp>
        <p:nvSpPr>
          <p:cNvPr id="115714" name="Content Placeholder 2">
            <a:extLst>
              <a:ext uri="{FF2B5EF4-FFF2-40B4-BE49-F238E27FC236}">
                <a16:creationId xmlns:a16="http://schemas.microsoft.com/office/drawing/2014/main" id="{358B6C0A-0501-9F49-99C1-149FF0F00175}"/>
              </a:ext>
            </a:extLst>
          </p:cNvPr>
          <p:cNvSpPr>
            <a:spLocks noGrp="1" noChangeArrowheads="1"/>
          </p:cNvSpPr>
          <p:nvPr>
            <p:ph idx="1"/>
          </p:nvPr>
        </p:nvSpPr>
        <p:spPr/>
        <p:txBody>
          <a:bodyPr/>
          <a:lstStyle/>
          <a:p>
            <a:r>
              <a:rPr lang="en-US" altLang="en-US" b="1"/>
              <a:t>q</a:t>
            </a:r>
            <a:r>
              <a:rPr lang="en-US" altLang="en-US"/>
              <a:t> is the number of attributes that equal 1 for both objects i and j, </a:t>
            </a:r>
          </a:p>
          <a:p>
            <a:r>
              <a:rPr lang="en-US" altLang="en-US" b="1"/>
              <a:t>r</a:t>
            </a:r>
            <a:r>
              <a:rPr lang="en-US" altLang="en-US"/>
              <a:t> is the number of attributes that equal 1 for object i but equal 0 for object j, </a:t>
            </a:r>
          </a:p>
          <a:p>
            <a:r>
              <a:rPr lang="en-US" altLang="en-US" b="1"/>
              <a:t>s</a:t>
            </a:r>
            <a:r>
              <a:rPr lang="en-US" altLang="en-US"/>
              <a:t> is the number of attributes that equal 0 for object i but equal 1 for object j, and </a:t>
            </a:r>
          </a:p>
          <a:p>
            <a:r>
              <a:rPr lang="en-US" altLang="en-US" b="1"/>
              <a:t>t</a:t>
            </a:r>
            <a:r>
              <a:rPr lang="en-US" altLang="en-US"/>
              <a:t> is the number of attributes that equal 0 for both objects i and j.</a:t>
            </a:r>
          </a:p>
          <a:p>
            <a:endParaRPr lang="en-US" altLang="en-US"/>
          </a:p>
        </p:txBody>
      </p:sp>
      <p:sp>
        <p:nvSpPr>
          <p:cNvPr id="115715" name="Slide Number Placeholder 3">
            <a:extLst>
              <a:ext uri="{FF2B5EF4-FFF2-40B4-BE49-F238E27FC236}">
                <a16:creationId xmlns:a16="http://schemas.microsoft.com/office/drawing/2014/main" id="{70132210-DCF3-1F4D-8571-355EC1BB5B9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5D178F55-627D-1446-8C40-D5DB3241AFD1}" type="slidenum">
              <a:rPr lang="en-US" altLang="en-US" sz="1200"/>
              <a:pPr/>
              <a:t>37</a:t>
            </a:fld>
            <a:endParaRPr lang="en-US" altLang="en-US" sz="1200"/>
          </a:p>
        </p:txBody>
      </p:sp>
    </p:spTree>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Number Placeholder 5">
            <a:extLst>
              <a:ext uri="{FF2B5EF4-FFF2-40B4-BE49-F238E27FC236}">
                <a16:creationId xmlns:a16="http://schemas.microsoft.com/office/drawing/2014/main" id="{861D3BE0-25E1-C942-B701-C27185FCDDB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50DB6DF1-DEEC-5F42-A5C2-C99C7355C2C2}" type="slidenum">
              <a:rPr lang="en-US" altLang="en-US" sz="1200"/>
              <a:pPr>
                <a:spcBef>
                  <a:spcPct val="0"/>
                </a:spcBef>
                <a:buClrTx/>
                <a:buSzTx/>
                <a:buFontTx/>
                <a:buNone/>
              </a:pPr>
              <a:t>38</a:t>
            </a:fld>
            <a:endParaRPr lang="en-US" altLang="en-US" sz="1200"/>
          </a:p>
        </p:txBody>
      </p:sp>
      <p:sp>
        <p:nvSpPr>
          <p:cNvPr id="83970" name="Rectangle 2">
            <a:extLst>
              <a:ext uri="{FF2B5EF4-FFF2-40B4-BE49-F238E27FC236}">
                <a16:creationId xmlns:a16="http://schemas.microsoft.com/office/drawing/2014/main" id="{322ADAF2-C0DC-3648-8D4B-D2425FCC430D}"/>
              </a:ext>
            </a:extLst>
          </p:cNvPr>
          <p:cNvSpPr>
            <a:spLocks noGrp="1" noChangeArrowheads="1"/>
          </p:cNvSpPr>
          <p:nvPr>
            <p:ph type="title"/>
          </p:nvPr>
        </p:nvSpPr>
        <p:spPr>
          <a:xfrm>
            <a:off x="304800" y="228600"/>
            <a:ext cx="8631238" cy="838200"/>
          </a:xfrm>
        </p:spPr>
        <p:txBody>
          <a:bodyPr/>
          <a:lstStyle/>
          <a:p>
            <a:pPr eaLnBrk="1" hangingPunct="1"/>
            <a:r>
              <a:rPr lang="en-US" altLang="en-US"/>
              <a:t>Dissimilarity between Binary Variables</a:t>
            </a:r>
          </a:p>
        </p:txBody>
      </p:sp>
      <p:sp>
        <p:nvSpPr>
          <p:cNvPr id="82947" name="Rectangle 3">
            <a:extLst>
              <a:ext uri="{FF2B5EF4-FFF2-40B4-BE49-F238E27FC236}">
                <a16:creationId xmlns:a16="http://schemas.microsoft.com/office/drawing/2014/main" id="{84667080-7D0C-3E4D-BFEE-3A55E4300A02}"/>
              </a:ext>
            </a:extLst>
          </p:cNvPr>
          <p:cNvSpPr>
            <a:spLocks noGrp="1" noChangeArrowheads="1"/>
          </p:cNvSpPr>
          <p:nvPr>
            <p:ph type="body" idx="1"/>
          </p:nvPr>
        </p:nvSpPr>
        <p:spPr>
          <a:xfrm>
            <a:off x="304800" y="1447800"/>
            <a:ext cx="8382000" cy="5181600"/>
          </a:xfrm>
        </p:spPr>
        <p:txBody>
          <a:bodyPr/>
          <a:lstStyle/>
          <a:p>
            <a:pPr eaLnBrk="1" hangingPunct="1"/>
            <a:r>
              <a:rPr lang="en-US" altLang="en-US" sz="2400"/>
              <a:t>Example</a:t>
            </a:r>
          </a:p>
          <a:p>
            <a:pPr eaLnBrk="1" hangingPunct="1"/>
            <a:endParaRPr lang="en-US" altLang="en-US" sz="2400"/>
          </a:p>
          <a:p>
            <a:pPr eaLnBrk="1" hangingPunct="1"/>
            <a:endParaRPr lang="en-US" altLang="en-US" sz="2400"/>
          </a:p>
          <a:p>
            <a:pPr lvl="1" eaLnBrk="1" hangingPunct="1"/>
            <a:endParaRPr lang="en-US" altLang="en-US" sz="2400"/>
          </a:p>
          <a:p>
            <a:pPr lvl="1" eaLnBrk="1" hangingPunct="1"/>
            <a:endParaRPr lang="en-US" altLang="en-US" sz="2000"/>
          </a:p>
          <a:p>
            <a:pPr lvl="1" eaLnBrk="1" hangingPunct="1"/>
            <a:r>
              <a:rPr lang="en-US" altLang="en-US" sz="2000"/>
              <a:t>Gender is a symmetric attribute</a:t>
            </a:r>
          </a:p>
          <a:p>
            <a:pPr lvl="1" eaLnBrk="1" hangingPunct="1"/>
            <a:r>
              <a:rPr lang="en-US" altLang="en-US" sz="2000"/>
              <a:t>The remaining attributes are asymmetric binary attributes</a:t>
            </a:r>
          </a:p>
          <a:p>
            <a:pPr lvl="1" eaLnBrk="1" hangingPunct="1"/>
            <a:r>
              <a:rPr lang="en-US" altLang="en-US" sz="2000"/>
              <a:t> Let the values Y(yes) and P(positive) be 1, and the value N(no and negative) 0</a:t>
            </a:r>
          </a:p>
        </p:txBody>
      </p:sp>
      <p:graphicFrame>
        <p:nvGraphicFramePr>
          <p:cNvPr id="83972" name="Object 4">
            <a:extLst>
              <a:ext uri="{FF2B5EF4-FFF2-40B4-BE49-F238E27FC236}">
                <a16:creationId xmlns:a16="http://schemas.microsoft.com/office/drawing/2014/main" id="{8E22A65A-4D6E-1245-81F5-AC7476A865EA}"/>
              </a:ext>
            </a:extLst>
          </p:cNvPr>
          <p:cNvGraphicFramePr>
            <a:graphicFrameLocks noChangeAspect="1"/>
          </p:cNvGraphicFramePr>
          <p:nvPr/>
        </p:nvGraphicFramePr>
        <p:xfrm>
          <a:off x="1143000" y="1981200"/>
          <a:ext cx="6932613" cy="1600200"/>
        </p:xfrm>
        <a:graphic>
          <a:graphicData uri="http://schemas.openxmlformats.org/presentationml/2006/ole">
            <mc:AlternateContent xmlns:mc="http://schemas.openxmlformats.org/markup-compatibility/2006">
              <mc:Choice xmlns:v="urn:schemas-microsoft-com:vml" Requires="v">
                <p:oleObj spid="_x0000_s9219" name="Document" r:id="rId4" imgW="40919400" imgH="8851900" progId="Word.Document.8">
                  <p:embed/>
                </p:oleObj>
              </mc:Choice>
              <mc:Fallback>
                <p:oleObj name="Document" r:id="rId4" imgW="40919400" imgH="8851900" progId="Word.Document.8">
                  <p:embed/>
                  <p:pic>
                    <p:nvPicPr>
                      <p:cNvPr id="83972" name="Object 4">
                        <a:extLst>
                          <a:ext uri="{FF2B5EF4-FFF2-40B4-BE49-F238E27FC236}">
                            <a16:creationId xmlns:a16="http://schemas.microsoft.com/office/drawing/2014/main" id="{8E22A65A-4D6E-1245-81F5-AC7476A865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981200"/>
                        <a:ext cx="6932613"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4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9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a:extLst>
              <a:ext uri="{FF2B5EF4-FFF2-40B4-BE49-F238E27FC236}">
                <a16:creationId xmlns:a16="http://schemas.microsoft.com/office/drawing/2014/main" id="{01FDF58F-783E-3842-A7FF-90242A2B2C22}"/>
              </a:ext>
            </a:extLst>
          </p:cNvPr>
          <p:cNvSpPr>
            <a:spLocks noGrp="1" noChangeArrowheads="1"/>
          </p:cNvSpPr>
          <p:nvPr>
            <p:ph type="title"/>
          </p:nvPr>
        </p:nvSpPr>
        <p:spPr/>
        <p:txBody>
          <a:bodyPr/>
          <a:lstStyle/>
          <a:p>
            <a:r>
              <a:rPr lang="en-US" altLang="en-US"/>
              <a:t>Calculate the Dissimilarity</a:t>
            </a:r>
          </a:p>
        </p:txBody>
      </p:sp>
      <p:sp>
        <p:nvSpPr>
          <p:cNvPr id="86018" name="Content Placeholder 2">
            <a:extLst>
              <a:ext uri="{FF2B5EF4-FFF2-40B4-BE49-F238E27FC236}">
                <a16:creationId xmlns:a16="http://schemas.microsoft.com/office/drawing/2014/main" id="{74C28D08-07AB-4245-932D-9B2802FC7B63}"/>
              </a:ext>
            </a:extLst>
          </p:cNvPr>
          <p:cNvSpPr>
            <a:spLocks noGrp="1" noChangeArrowheads="1"/>
          </p:cNvSpPr>
          <p:nvPr>
            <p:ph idx="1"/>
          </p:nvPr>
        </p:nvSpPr>
        <p:spPr/>
        <p:txBody>
          <a:bodyPr/>
          <a:lstStyle/>
          <a:p>
            <a:r>
              <a:rPr lang="en-US" altLang="en-US" dirty="0"/>
              <a:t>d(Jack, Mary) = ?</a:t>
            </a:r>
          </a:p>
          <a:p>
            <a:r>
              <a:rPr lang="en-US" altLang="en-US" dirty="0"/>
              <a:t>d(Jack, Jim). = ?</a:t>
            </a:r>
          </a:p>
          <a:p>
            <a:r>
              <a:rPr lang="en-US" altLang="en-US" dirty="0"/>
              <a:t>d(Jim, Jack) = ?</a:t>
            </a:r>
          </a:p>
          <a:p>
            <a:endParaRPr lang="en-US" altLang="en-US" dirty="0"/>
          </a:p>
          <a:p>
            <a:endParaRPr lang="en-US" altLang="en-US" dirty="0"/>
          </a:p>
          <a:p>
            <a:r>
              <a:rPr lang="en-US" altLang="en-US" sz="1800" b="1" dirty="0">
                <a:latin typeface="Arial" panose="020B0604020202020204" pitchFamily="34" charset="0"/>
                <a:cs typeface="Arial" panose="020B0604020202020204" pitchFamily="34" charset="0"/>
              </a:rPr>
              <a:t>q</a:t>
            </a:r>
            <a:r>
              <a:rPr lang="en-US" altLang="en-US" sz="1800" dirty="0">
                <a:latin typeface="Arial" panose="020B0604020202020204" pitchFamily="34" charset="0"/>
                <a:cs typeface="Arial" panose="020B0604020202020204" pitchFamily="34" charset="0"/>
              </a:rPr>
              <a:t> is the number of attributes that equal 1 for both objects </a:t>
            </a:r>
            <a:r>
              <a:rPr lang="en-US" altLang="en-US" sz="1800" dirty="0" err="1">
                <a:latin typeface="Arial" panose="020B0604020202020204" pitchFamily="34" charset="0"/>
                <a:cs typeface="Arial" panose="020B0604020202020204" pitchFamily="34" charset="0"/>
              </a:rPr>
              <a:t>i</a:t>
            </a:r>
            <a:r>
              <a:rPr lang="en-US" altLang="en-US" sz="1800" dirty="0">
                <a:latin typeface="Arial" panose="020B0604020202020204" pitchFamily="34" charset="0"/>
                <a:cs typeface="Arial" panose="020B0604020202020204" pitchFamily="34" charset="0"/>
              </a:rPr>
              <a:t> and j, </a:t>
            </a:r>
          </a:p>
          <a:p>
            <a:r>
              <a:rPr lang="en-US" altLang="en-US" sz="1800" b="1" dirty="0">
                <a:latin typeface="Arial" panose="020B0604020202020204" pitchFamily="34" charset="0"/>
                <a:cs typeface="Arial" panose="020B0604020202020204" pitchFamily="34" charset="0"/>
              </a:rPr>
              <a:t>r</a:t>
            </a:r>
            <a:r>
              <a:rPr lang="en-US" altLang="en-US" sz="1800" dirty="0">
                <a:latin typeface="Arial" panose="020B0604020202020204" pitchFamily="34" charset="0"/>
                <a:cs typeface="Arial" panose="020B0604020202020204" pitchFamily="34" charset="0"/>
              </a:rPr>
              <a:t> is the number of attributes that equal 1 for object </a:t>
            </a:r>
            <a:r>
              <a:rPr lang="en-US" altLang="en-US" sz="1800" dirty="0" err="1">
                <a:latin typeface="Arial" panose="020B0604020202020204" pitchFamily="34" charset="0"/>
                <a:cs typeface="Arial" panose="020B0604020202020204" pitchFamily="34" charset="0"/>
              </a:rPr>
              <a:t>i</a:t>
            </a:r>
            <a:r>
              <a:rPr lang="en-US" altLang="en-US" sz="1800" dirty="0">
                <a:latin typeface="Arial" panose="020B0604020202020204" pitchFamily="34" charset="0"/>
                <a:cs typeface="Arial" panose="020B0604020202020204" pitchFamily="34" charset="0"/>
              </a:rPr>
              <a:t> but equal 0 for object j, </a:t>
            </a:r>
          </a:p>
          <a:p>
            <a:r>
              <a:rPr lang="en-US" altLang="en-US" sz="1800" b="1" dirty="0">
                <a:latin typeface="Arial" panose="020B0604020202020204" pitchFamily="34" charset="0"/>
                <a:cs typeface="Arial" panose="020B0604020202020204" pitchFamily="34" charset="0"/>
              </a:rPr>
              <a:t>s</a:t>
            </a:r>
            <a:r>
              <a:rPr lang="en-US" altLang="en-US" sz="1800" dirty="0">
                <a:latin typeface="Arial" panose="020B0604020202020204" pitchFamily="34" charset="0"/>
                <a:cs typeface="Arial" panose="020B0604020202020204" pitchFamily="34" charset="0"/>
              </a:rPr>
              <a:t> is the number of attributes that equal 0 for object </a:t>
            </a:r>
            <a:r>
              <a:rPr lang="en-US" altLang="en-US" sz="1800" dirty="0" err="1">
                <a:latin typeface="Arial" panose="020B0604020202020204" pitchFamily="34" charset="0"/>
                <a:cs typeface="Arial" panose="020B0604020202020204" pitchFamily="34" charset="0"/>
              </a:rPr>
              <a:t>i</a:t>
            </a:r>
            <a:r>
              <a:rPr lang="en-US" altLang="en-US" sz="1800" dirty="0">
                <a:latin typeface="Arial" panose="020B0604020202020204" pitchFamily="34" charset="0"/>
                <a:cs typeface="Arial" panose="020B0604020202020204" pitchFamily="34" charset="0"/>
              </a:rPr>
              <a:t> but equal 1 for object j, and </a:t>
            </a:r>
          </a:p>
          <a:p>
            <a:r>
              <a:rPr lang="en-US" altLang="en-US" sz="1800" b="1" dirty="0">
                <a:latin typeface="Arial" panose="020B0604020202020204" pitchFamily="34" charset="0"/>
                <a:cs typeface="Arial" panose="020B0604020202020204" pitchFamily="34" charset="0"/>
              </a:rPr>
              <a:t>t</a:t>
            </a:r>
            <a:r>
              <a:rPr lang="en-US" altLang="en-US" sz="1800" dirty="0">
                <a:latin typeface="Arial" panose="020B0604020202020204" pitchFamily="34" charset="0"/>
                <a:cs typeface="Arial" panose="020B0604020202020204" pitchFamily="34" charset="0"/>
              </a:rPr>
              <a:t> is the number of attributes that equal 0 for both objects </a:t>
            </a:r>
            <a:r>
              <a:rPr lang="en-US" altLang="en-US" sz="1800" dirty="0" err="1">
                <a:latin typeface="Arial" panose="020B0604020202020204" pitchFamily="34" charset="0"/>
                <a:cs typeface="Arial" panose="020B0604020202020204" pitchFamily="34" charset="0"/>
              </a:rPr>
              <a:t>i</a:t>
            </a:r>
            <a:r>
              <a:rPr lang="en-US" altLang="en-US" sz="1800" dirty="0">
                <a:latin typeface="Arial" panose="020B0604020202020204" pitchFamily="34" charset="0"/>
                <a:cs typeface="Arial" panose="020B0604020202020204" pitchFamily="34" charset="0"/>
              </a:rPr>
              <a:t> and j.</a:t>
            </a:r>
          </a:p>
          <a:p>
            <a:endParaRPr lang="en-US" altLang="en-US" dirty="0"/>
          </a:p>
        </p:txBody>
      </p:sp>
      <p:sp>
        <p:nvSpPr>
          <p:cNvPr id="86019" name="Slide Number Placeholder 3">
            <a:extLst>
              <a:ext uri="{FF2B5EF4-FFF2-40B4-BE49-F238E27FC236}">
                <a16:creationId xmlns:a16="http://schemas.microsoft.com/office/drawing/2014/main" id="{8F348AEE-5BB7-E54B-BF45-21ED5538118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38FE6C9D-3DDB-D14B-83DD-390E65A5207B}" type="slidenum">
              <a:rPr lang="en-US" altLang="en-US" sz="1200"/>
              <a:pPr/>
              <a:t>39</a:t>
            </a:fld>
            <a:endParaRPr lang="en-US" altLang="en-US" sz="1200"/>
          </a:p>
        </p:txBody>
      </p:sp>
      <p:pic>
        <p:nvPicPr>
          <p:cNvPr id="86020" name="Picture 30" descr="eqbinarysym">
            <a:extLst>
              <a:ext uri="{FF2B5EF4-FFF2-40B4-BE49-F238E27FC236}">
                <a16:creationId xmlns:a16="http://schemas.microsoft.com/office/drawing/2014/main" id="{B3AF7DDD-8F7C-6B47-8F02-750B2D1084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295400"/>
            <a:ext cx="342900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1" descr="eqbinaryasym">
            <a:extLst>
              <a:ext uri="{FF2B5EF4-FFF2-40B4-BE49-F238E27FC236}">
                <a16:creationId xmlns:a16="http://schemas.microsoft.com/office/drawing/2014/main" id="{32011F93-E7BF-E642-881D-2A18098BBE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828244"/>
            <a:ext cx="29718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8B73208C-64D7-824E-8FF7-3FE95DF586FA}"/>
              </a:ext>
            </a:extLst>
          </p:cNvPr>
          <p:cNvSpPr/>
          <p:nvPr/>
        </p:nvSpPr>
        <p:spPr bwMode="auto">
          <a:xfrm>
            <a:off x="5486400" y="2180544"/>
            <a:ext cx="609600" cy="5334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pitchFamily="34" charset="0"/>
              </a:rPr>
              <a:t>OR</a:t>
            </a:r>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7">
            <a:extLst>
              <a:ext uri="{FF2B5EF4-FFF2-40B4-BE49-F238E27FC236}">
                <a16:creationId xmlns:a16="http://schemas.microsoft.com/office/drawing/2014/main" id="{E8401DB7-926E-3A47-A7BC-4620FC1083D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BF460B08-5F17-CF43-8A11-77948495629A}" type="slidenum">
              <a:rPr lang="en-US" altLang="en-US" sz="1200"/>
              <a:pPr>
                <a:spcBef>
                  <a:spcPct val="0"/>
                </a:spcBef>
                <a:buClrTx/>
                <a:buSzTx/>
                <a:buFontTx/>
                <a:buNone/>
              </a:pPr>
              <a:t>4</a:t>
            </a:fld>
            <a:endParaRPr lang="en-US" altLang="en-US" sz="1200"/>
          </a:p>
        </p:txBody>
      </p:sp>
      <p:sp>
        <p:nvSpPr>
          <p:cNvPr id="24578" name="Rectangle 2">
            <a:extLst>
              <a:ext uri="{FF2B5EF4-FFF2-40B4-BE49-F238E27FC236}">
                <a16:creationId xmlns:a16="http://schemas.microsoft.com/office/drawing/2014/main" id="{1CDC1B7F-540E-7E40-B5B1-46B6FD077E67}"/>
              </a:ext>
            </a:extLst>
          </p:cNvPr>
          <p:cNvSpPr>
            <a:spLocks noGrp="1" noChangeArrowheads="1"/>
          </p:cNvSpPr>
          <p:nvPr>
            <p:ph type="title"/>
          </p:nvPr>
        </p:nvSpPr>
        <p:spPr/>
        <p:txBody>
          <a:bodyPr/>
          <a:lstStyle/>
          <a:p>
            <a:pPr eaLnBrk="1" hangingPunct="1"/>
            <a:r>
              <a:rPr lang="en-US" altLang="en-US" sz="3200">
                <a:solidFill>
                  <a:srgbClr val="170981"/>
                </a:solidFill>
              </a:rPr>
              <a:t>Types of Data Sets</a:t>
            </a:r>
            <a:r>
              <a:rPr lang="en-US" altLang="en-US" sz="3200">
                <a:solidFill>
                  <a:schemeClr val="hlink"/>
                </a:solidFill>
              </a:rPr>
              <a:t> </a:t>
            </a:r>
          </a:p>
        </p:txBody>
      </p:sp>
      <p:sp>
        <p:nvSpPr>
          <p:cNvPr id="24579" name="Rectangle 3">
            <a:extLst>
              <a:ext uri="{FF2B5EF4-FFF2-40B4-BE49-F238E27FC236}">
                <a16:creationId xmlns:a16="http://schemas.microsoft.com/office/drawing/2014/main" id="{741DB133-B418-E54D-8731-733943A698E6}"/>
              </a:ext>
            </a:extLst>
          </p:cNvPr>
          <p:cNvSpPr>
            <a:spLocks noGrp="1" noChangeArrowheads="1"/>
          </p:cNvSpPr>
          <p:nvPr>
            <p:ph type="body" sz="half" idx="1"/>
          </p:nvPr>
        </p:nvSpPr>
        <p:spPr>
          <a:xfrm>
            <a:off x="304800" y="1295400"/>
            <a:ext cx="4419600" cy="5181600"/>
          </a:xfrm>
          <a:noFill/>
        </p:spPr>
        <p:txBody>
          <a:bodyPr lIns="90488" tIns="44450" rIns="90488" bIns="44450"/>
          <a:lstStyle/>
          <a:p>
            <a:pPr marL="285750" indent="-285750" eaLnBrk="1" hangingPunct="1">
              <a:lnSpc>
                <a:spcPct val="105000"/>
              </a:lnSpc>
            </a:pPr>
            <a:r>
              <a:rPr lang="en-US" altLang="en-US" sz="1400">
                <a:cs typeface="Times New Roman" panose="02020603050405020304" pitchFamily="18" charset="0"/>
              </a:rPr>
              <a:t>Record</a:t>
            </a:r>
          </a:p>
          <a:p>
            <a:pPr marL="800100" lvl="1" indent="-342900" eaLnBrk="1" hangingPunct="1">
              <a:lnSpc>
                <a:spcPct val="105000"/>
              </a:lnSpc>
            </a:pPr>
            <a:r>
              <a:rPr lang="en-US" altLang="en-US" sz="1400">
                <a:cs typeface="Times New Roman" panose="02020603050405020304" pitchFamily="18" charset="0"/>
              </a:rPr>
              <a:t>Relational records</a:t>
            </a:r>
          </a:p>
          <a:p>
            <a:pPr marL="800100" lvl="1" indent="-342900" eaLnBrk="1" hangingPunct="1">
              <a:lnSpc>
                <a:spcPct val="105000"/>
              </a:lnSpc>
            </a:pPr>
            <a:r>
              <a:rPr lang="en-US" altLang="en-US" sz="1400">
                <a:cs typeface="Times New Roman" panose="02020603050405020304" pitchFamily="18" charset="0"/>
              </a:rPr>
              <a:t>Data matrix, e.g., numerical matrix, crosstabs</a:t>
            </a:r>
          </a:p>
          <a:p>
            <a:pPr marL="800100" lvl="1" indent="-342900" eaLnBrk="1" hangingPunct="1">
              <a:lnSpc>
                <a:spcPct val="105000"/>
              </a:lnSpc>
            </a:pPr>
            <a:r>
              <a:rPr lang="en-US" altLang="en-US" sz="1400">
                <a:cs typeface="Times New Roman" panose="02020603050405020304" pitchFamily="18" charset="0"/>
              </a:rPr>
              <a:t>Document data: text documents: term-frequency vector</a:t>
            </a:r>
          </a:p>
          <a:p>
            <a:pPr marL="800100" lvl="1" indent="-342900" eaLnBrk="1" hangingPunct="1">
              <a:lnSpc>
                <a:spcPct val="105000"/>
              </a:lnSpc>
            </a:pPr>
            <a:r>
              <a:rPr lang="en-US" altLang="en-US" sz="1400">
                <a:cs typeface="Times New Roman" panose="02020603050405020304" pitchFamily="18" charset="0"/>
              </a:rPr>
              <a:t>Transaction data</a:t>
            </a:r>
            <a:endParaRPr lang="en-US" altLang="en-US" sz="1400"/>
          </a:p>
          <a:p>
            <a:pPr marL="285750" indent="-285750" eaLnBrk="1" hangingPunct="1">
              <a:lnSpc>
                <a:spcPct val="105000"/>
              </a:lnSpc>
            </a:pPr>
            <a:r>
              <a:rPr lang="en-US" altLang="en-US" sz="1400">
                <a:cs typeface="Times New Roman" panose="02020603050405020304" pitchFamily="18" charset="0"/>
              </a:rPr>
              <a:t>Graph and network</a:t>
            </a:r>
          </a:p>
          <a:p>
            <a:pPr marL="800100" lvl="1" indent="-342900" eaLnBrk="1" hangingPunct="1">
              <a:lnSpc>
                <a:spcPct val="105000"/>
              </a:lnSpc>
            </a:pPr>
            <a:r>
              <a:rPr lang="en-US" altLang="en-US" sz="1400">
                <a:cs typeface="Times New Roman" panose="02020603050405020304" pitchFamily="18" charset="0"/>
              </a:rPr>
              <a:t>World Wide Web</a:t>
            </a:r>
          </a:p>
          <a:p>
            <a:pPr marL="800100" lvl="1" indent="-342900" eaLnBrk="1" hangingPunct="1">
              <a:lnSpc>
                <a:spcPct val="105000"/>
              </a:lnSpc>
            </a:pPr>
            <a:r>
              <a:rPr lang="en-US" altLang="en-US" sz="1400">
                <a:cs typeface="Times New Roman" panose="02020603050405020304" pitchFamily="18" charset="0"/>
              </a:rPr>
              <a:t>Social or information networks</a:t>
            </a:r>
          </a:p>
          <a:p>
            <a:pPr marL="800100" lvl="1" indent="-342900" eaLnBrk="1" hangingPunct="1">
              <a:lnSpc>
                <a:spcPct val="105000"/>
              </a:lnSpc>
            </a:pPr>
            <a:r>
              <a:rPr lang="en-US" altLang="en-US" sz="1400">
                <a:cs typeface="Times New Roman" panose="02020603050405020304" pitchFamily="18" charset="0"/>
              </a:rPr>
              <a:t>Molecular Structures</a:t>
            </a:r>
          </a:p>
          <a:p>
            <a:pPr marL="285750" indent="-285750" eaLnBrk="1" hangingPunct="1">
              <a:lnSpc>
                <a:spcPct val="105000"/>
              </a:lnSpc>
            </a:pPr>
            <a:r>
              <a:rPr lang="en-US" altLang="en-US" sz="1400">
                <a:cs typeface="Times New Roman" panose="02020603050405020304" pitchFamily="18" charset="0"/>
              </a:rPr>
              <a:t>Ordered</a:t>
            </a:r>
          </a:p>
          <a:p>
            <a:pPr marL="800100" lvl="1" indent="-342900" eaLnBrk="1" hangingPunct="1">
              <a:lnSpc>
                <a:spcPct val="105000"/>
              </a:lnSpc>
            </a:pPr>
            <a:r>
              <a:rPr lang="en-US" altLang="en-US" sz="1400">
                <a:cs typeface="Times New Roman" panose="02020603050405020304" pitchFamily="18" charset="0"/>
              </a:rPr>
              <a:t>Video data: sequence of images</a:t>
            </a:r>
          </a:p>
          <a:p>
            <a:pPr marL="800100" lvl="1" indent="-342900" eaLnBrk="1" hangingPunct="1">
              <a:lnSpc>
                <a:spcPct val="105000"/>
              </a:lnSpc>
            </a:pPr>
            <a:r>
              <a:rPr lang="en-US" altLang="en-US" sz="1400">
                <a:cs typeface="Times New Roman" panose="02020603050405020304" pitchFamily="18" charset="0"/>
              </a:rPr>
              <a:t>Temporal data: time-series</a:t>
            </a:r>
          </a:p>
          <a:p>
            <a:pPr marL="800100" lvl="1" indent="-342900" eaLnBrk="1" hangingPunct="1">
              <a:lnSpc>
                <a:spcPct val="105000"/>
              </a:lnSpc>
            </a:pPr>
            <a:r>
              <a:rPr lang="en-US" altLang="en-US" sz="1400">
                <a:cs typeface="Times New Roman" panose="02020603050405020304" pitchFamily="18" charset="0"/>
              </a:rPr>
              <a:t>Sequential Data: transaction sequences</a:t>
            </a:r>
          </a:p>
          <a:p>
            <a:pPr marL="800100" lvl="1" indent="-342900" eaLnBrk="1" hangingPunct="1">
              <a:lnSpc>
                <a:spcPct val="105000"/>
              </a:lnSpc>
            </a:pPr>
            <a:r>
              <a:rPr lang="en-US" altLang="en-US" sz="1400">
                <a:cs typeface="Times New Roman" panose="02020603050405020304" pitchFamily="18" charset="0"/>
              </a:rPr>
              <a:t>Genetic sequence data</a:t>
            </a:r>
          </a:p>
          <a:p>
            <a:pPr marL="285750" indent="-285750" eaLnBrk="1" hangingPunct="1">
              <a:lnSpc>
                <a:spcPct val="105000"/>
              </a:lnSpc>
            </a:pPr>
            <a:r>
              <a:rPr lang="en-US" altLang="en-US" sz="1400">
                <a:cs typeface="Times New Roman" panose="02020603050405020304" pitchFamily="18" charset="0"/>
              </a:rPr>
              <a:t>Spatial, image and multimedia:</a:t>
            </a:r>
          </a:p>
          <a:p>
            <a:pPr marL="800100" lvl="1" indent="-342900" eaLnBrk="1" hangingPunct="1">
              <a:lnSpc>
                <a:spcPct val="105000"/>
              </a:lnSpc>
            </a:pPr>
            <a:r>
              <a:rPr lang="en-US" altLang="en-US" sz="1400">
                <a:cs typeface="Times New Roman" panose="02020603050405020304" pitchFamily="18" charset="0"/>
              </a:rPr>
              <a:t>Spatial data: maps</a:t>
            </a:r>
          </a:p>
          <a:p>
            <a:pPr marL="800100" lvl="1" indent="-342900" eaLnBrk="1" hangingPunct="1">
              <a:lnSpc>
                <a:spcPct val="105000"/>
              </a:lnSpc>
            </a:pPr>
            <a:r>
              <a:rPr lang="en-US" altLang="en-US" sz="1400">
                <a:cs typeface="Times New Roman" panose="02020603050405020304" pitchFamily="18" charset="0"/>
              </a:rPr>
              <a:t>Image data: </a:t>
            </a:r>
          </a:p>
          <a:p>
            <a:pPr marL="800100" lvl="1" indent="-342900" eaLnBrk="1" hangingPunct="1">
              <a:lnSpc>
                <a:spcPct val="105000"/>
              </a:lnSpc>
            </a:pPr>
            <a:r>
              <a:rPr lang="en-US" altLang="en-US" sz="1400">
                <a:cs typeface="Times New Roman" panose="02020603050405020304" pitchFamily="18" charset="0"/>
              </a:rPr>
              <a:t>Video data:</a:t>
            </a:r>
          </a:p>
        </p:txBody>
      </p:sp>
      <p:graphicFrame>
        <p:nvGraphicFramePr>
          <p:cNvPr id="24580" name="Object 4">
            <a:extLst>
              <a:ext uri="{FF2B5EF4-FFF2-40B4-BE49-F238E27FC236}">
                <a16:creationId xmlns:a16="http://schemas.microsoft.com/office/drawing/2014/main" id="{ECD411BA-468D-1D47-A04A-C4A06C6B9F9B}"/>
              </a:ext>
            </a:extLst>
          </p:cNvPr>
          <p:cNvGraphicFramePr>
            <a:graphicFrameLocks noGrp="1" noChangeAspect="1"/>
          </p:cNvGraphicFramePr>
          <p:nvPr>
            <p:ph sz="quarter" idx="2"/>
          </p:nvPr>
        </p:nvGraphicFramePr>
        <p:xfrm>
          <a:off x="4114800" y="1592263"/>
          <a:ext cx="4876800" cy="2217737"/>
        </p:xfrm>
        <a:graphic>
          <a:graphicData uri="http://schemas.openxmlformats.org/presentationml/2006/ole">
            <mc:AlternateContent xmlns:mc="http://schemas.openxmlformats.org/markup-compatibility/2006">
              <mc:Choice xmlns:v="urn:schemas-microsoft-com:vml" Requires="v">
                <p:oleObj spid="_x0000_s1028" name="Visio" r:id="rId4" imgW="5930900" imgH="2705100" progId="Visio.Drawing.6">
                  <p:embed/>
                </p:oleObj>
              </mc:Choice>
              <mc:Fallback>
                <p:oleObj name="Visio" r:id="rId4" imgW="5930900" imgH="2705100" progId="Visio.Drawing.6">
                  <p:embed/>
                  <p:pic>
                    <p:nvPicPr>
                      <p:cNvPr id="24580" name="Object 4">
                        <a:extLst>
                          <a:ext uri="{FF2B5EF4-FFF2-40B4-BE49-F238E27FC236}">
                            <a16:creationId xmlns:a16="http://schemas.microsoft.com/office/drawing/2014/main" id="{ECD411BA-468D-1D47-A04A-C4A06C6B9F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1592263"/>
                        <a:ext cx="4876800" cy="221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1" name="Object 6">
            <a:extLst>
              <a:ext uri="{FF2B5EF4-FFF2-40B4-BE49-F238E27FC236}">
                <a16:creationId xmlns:a16="http://schemas.microsoft.com/office/drawing/2014/main" id="{39CD9397-ADEB-CC4D-BB12-9273E566D308}"/>
              </a:ext>
            </a:extLst>
          </p:cNvPr>
          <p:cNvGraphicFramePr>
            <a:graphicFrameLocks noGrp="1" noChangeAspect="1"/>
          </p:cNvGraphicFramePr>
          <p:nvPr>
            <p:ph sz="quarter" idx="3"/>
          </p:nvPr>
        </p:nvGraphicFramePr>
        <p:xfrm>
          <a:off x="5029200" y="4191000"/>
          <a:ext cx="3822700" cy="1998663"/>
        </p:xfrm>
        <a:graphic>
          <a:graphicData uri="http://schemas.openxmlformats.org/presentationml/2006/ole">
            <mc:AlternateContent xmlns:mc="http://schemas.openxmlformats.org/markup-compatibility/2006">
              <mc:Choice xmlns:v="urn:schemas-microsoft-com:vml" Requires="v">
                <p:oleObj spid="_x0000_s1029" name="Document" r:id="rId6" imgW="22936200" imgH="12001500" progId="Word.Document.8">
                  <p:embed/>
                </p:oleObj>
              </mc:Choice>
              <mc:Fallback>
                <p:oleObj name="Document" r:id="rId6" imgW="22936200" imgH="12001500" progId="Word.Document.8">
                  <p:embed/>
                  <p:pic>
                    <p:nvPicPr>
                      <p:cNvPr id="24581" name="Object 6">
                        <a:extLst>
                          <a:ext uri="{FF2B5EF4-FFF2-40B4-BE49-F238E27FC236}">
                            <a16:creationId xmlns:a16="http://schemas.microsoft.com/office/drawing/2014/main" id="{39CD9397-ADEB-CC4D-BB12-9273E566D3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4191000"/>
                        <a:ext cx="3822700" cy="199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Number Placeholder 5">
            <a:extLst>
              <a:ext uri="{FF2B5EF4-FFF2-40B4-BE49-F238E27FC236}">
                <a16:creationId xmlns:a16="http://schemas.microsoft.com/office/drawing/2014/main" id="{17558468-805E-D94F-9CED-3EFE00100EE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0048EFE7-D13B-8147-9B0A-3C0B766DC88C}" type="slidenum">
              <a:rPr lang="en-US" altLang="en-US" sz="1200"/>
              <a:pPr>
                <a:spcBef>
                  <a:spcPct val="0"/>
                </a:spcBef>
                <a:buClrTx/>
                <a:buSzTx/>
                <a:buFontTx/>
                <a:buNone/>
              </a:pPr>
              <a:t>40</a:t>
            </a:fld>
            <a:endParaRPr lang="en-US" altLang="en-US" sz="1200"/>
          </a:p>
        </p:txBody>
      </p:sp>
      <p:sp>
        <p:nvSpPr>
          <p:cNvPr id="87042" name="Rectangle 2">
            <a:extLst>
              <a:ext uri="{FF2B5EF4-FFF2-40B4-BE49-F238E27FC236}">
                <a16:creationId xmlns:a16="http://schemas.microsoft.com/office/drawing/2014/main" id="{D5F5ADC8-6DD3-9C49-857D-47724FCEC627}"/>
              </a:ext>
            </a:extLst>
          </p:cNvPr>
          <p:cNvSpPr>
            <a:spLocks noGrp="1" noChangeArrowheads="1"/>
          </p:cNvSpPr>
          <p:nvPr>
            <p:ph type="title"/>
          </p:nvPr>
        </p:nvSpPr>
        <p:spPr>
          <a:xfrm>
            <a:off x="304800" y="228600"/>
            <a:ext cx="8631238" cy="838200"/>
          </a:xfrm>
        </p:spPr>
        <p:txBody>
          <a:bodyPr/>
          <a:lstStyle/>
          <a:p>
            <a:pPr eaLnBrk="1" hangingPunct="1"/>
            <a:r>
              <a:rPr lang="en-US" altLang="en-US"/>
              <a:t>Dissimilarity between Binary Variables</a:t>
            </a:r>
          </a:p>
        </p:txBody>
      </p:sp>
      <p:sp>
        <p:nvSpPr>
          <p:cNvPr id="82947" name="Rectangle 3">
            <a:extLst>
              <a:ext uri="{FF2B5EF4-FFF2-40B4-BE49-F238E27FC236}">
                <a16:creationId xmlns:a16="http://schemas.microsoft.com/office/drawing/2014/main" id="{9D72CE75-9620-414C-BA57-57B510D28950}"/>
              </a:ext>
            </a:extLst>
          </p:cNvPr>
          <p:cNvSpPr>
            <a:spLocks noGrp="1" noChangeArrowheads="1"/>
          </p:cNvSpPr>
          <p:nvPr>
            <p:ph type="body" idx="1"/>
          </p:nvPr>
        </p:nvSpPr>
        <p:spPr>
          <a:xfrm>
            <a:off x="304800" y="1447800"/>
            <a:ext cx="8382000" cy="5181600"/>
          </a:xfrm>
        </p:spPr>
        <p:txBody>
          <a:bodyPr/>
          <a:lstStyle/>
          <a:p>
            <a:pPr eaLnBrk="1" hangingPunct="1"/>
            <a:r>
              <a:rPr lang="en-US" altLang="en-US" sz="2400"/>
              <a:t>Example</a:t>
            </a:r>
          </a:p>
          <a:p>
            <a:pPr eaLnBrk="1" hangingPunct="1"/>
            <a:endParaRPr lang="en-US" altLang="en-US" sz="2400"/>
          </a:p>
          <a:p>
            <a:pPr eaLnBrk="1" hangingPunct="1"/>
            <a:endParaRPr lang="en-US" altLang="en-US" sz="2400"/>
          </a:p>
          <a:p>
            <a:pPr lvl="1" eaLnBrk="1" hangingPunct="1"/>
            <a:endParaRPr lang="en-US" altLang="en-US" sz="2400"/>
          </a:p>
          <a:p>
            <a:pPr lvl="1" eaLnBrk="1" hangingPunct="1"/>
            <a:endParaRPr lang="en-US" altLang="en-US" sz="2000"/>
          </a:p>
          <a:p>
            <a:pPr lvl="1" eaLnBrk="1" hangingPunct="1"/>
            <a:r>
              <a:rPr lang="en-US" altLang="en-US" sz="2000"/>
              <a:t>Gender is a symmetric attribute</a:t>
            </a:r>
          </a:p>
          <a:p>
            <a:pPr lvl="1" eaLnBrk="1" hangingPunct="1"/>
            <a:r>
              <a:rPr lang="en-US" altLang="en-US" sz="2000"/>
              <a:t>The remaining attributes are asymmetric binary attributes</a:t>
            </a:r>
          </a:p>
          <a:p>
            <a:pPr lvl="1" eaLnBrk="1" hangingPunct="1"/>
            <a:r>
              <a:rPr lang="en-US" altLang="en-US" sz="2000"/>
              <a:t> Let the values Y(yes) and P(positive) be 1, and the value N(no and negative) 0</a:t>
            </a:r>
          </a:p>
        </p:txBody>
      </p:sp>
      <p:graphicFrame>
        <p:nvGraphicFramePr>
          <p:cNvPr id="87044" name="Object 4">
            <a:extLst>
              <a:ext uri="{FF2B5EF4-FFF2-40B4-BE49-F238E27FC236}">
                <a16:creationId xmlns:a16="http://schemas.microsoft.com/office/drawing/2014/main" id="{09C08B76-611E-AC40-A366-AB46CCF42141}"/>
              </a:ext>
            </a:extLst>
          </p:cNvPr>
          <p:cNvGraphicFramePr>
            <a:graphicFrameLocks noChangeAspect="1"/>
          </p:cNvGraphicFramePr>
          <p:nvPr/>
        </p:nvGraphicFramePr>
        <p:xfrm>
          <a:off x="1143000" y="1981200"/>
          <a:ext cx="6932613" cy="1600200"/>
        </p:xfrm>
        <a:graphic>
          <a:graphicData uri="http://schemas.openxmlformats.org/presentationml/2006/ole">
            <mc:AlternateContent xmlns:mc="http://schemas.openxmlformats.org/markup-compatibility/2006">
              <mc:Choice xmlns:v="urn:schemas-microsoft-com:vml" Requires="v">
                <p:oleObj spid="_x0000_s10244" name="Document" r:id="rId4" imgW="40919400" imgH="8851900" progId="Word.Document.8">
                  <p:embed/>
                </p:oleObj>
              </mc:Choice>
              <mc:Fallback>
                <p:oleObj name="Document" r:id="rId4" imgW="40919400" imgH="8851900" progId="Word.Document.8">
                  <p:embed/>
                  <p:pic>
                    <p:nvPicPr>
                      <p:cNvPr id="87044" name="Object 4">
                        <a:extLst>
                          <a:ext uri="{FF2B5EF4-FFF2-40B4-BE49-F238E27FC236}">
                            <a16:creationId xmlns:a16="http://schemas.microsoft.com/office/drawing/2014/main" id="{09C08B76-611E-AC40-A366-AB46CCF421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981200"/>
                        <a:ext cx="6932613"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49" name="Object 5">
            <a:extLst>
              <a:ext uri="{FF2B5EF4-FFF2-40B4-BE49-F238E27FC236}">
                <a16:creationId xmlns:a16="http://schemas.microsoft.com/office/drawing/2014/main" id="{99A77C38-7382-C040-99E8-FA9217FA12D4}"/>
              </a:ext>
            </a:extLst>
          </p:cNvPr>
          <p:cNvGraphicFramePr>
            <a:graphicFrameLocks noChangeAspect="1"/>
          </p:cNvGraphicFramePr>
          <p:nvPr>
            <p:extLst>
              <p:ext uri="{D42A27DB-BD31-4B8C-83A1-F6EECF244321}">
                <p14:modId xmlns:p14="http://schemas.microsoft.com/office/powerpoint/2010/main" val="2728221949"/>
              </p:ext>
            </p:extLst>
          </p:nvPr>
        </p:nvGraphicFramePr>
        <p:xfrm>
          <a:off x="2057400" y="4876800"/>
          <a:ext cx="4191000" cy="1692275"/>
        </p:xfrm>
        <a:graphic>
          <a:graphicData uri="http://schemas.openxmlformats.org/presentationml/2006/ole">
            <mc:AlternateContent xmlns:mc="http://schemas.openxmlformats.org/markup-compatibility/2006">
              <mc:Choice xmlns:v="urn:schemas-microsoft-com:vml" Requires="v">
                <p:oleObj spid="_x0000_s10245" name="Equation" r:id="rId6" imgW="46520100" imgH="28092400" progId="Equation.3">
                  <p:embed/>
                </p:oleObj>
              </mc:Choice>
              <mc:Fallback>
                <p:oleObj name="Equation" r:id="rId6" imgW="46520100" imgH="28092400" progId="Equation.3">
                  <p:embed/>
                  <p:pic>
                    <p:nvPicPr>
                      <p:cNvPr id="82949" name="Object 5">
                        <a:extLst>
                          <a:ext uri="{FF2B5EF4-FFF2-40B4-BE49-F238E27FC236}">
                            <a16:creationId xmlns:a16="http://schemas.microsoft.com/office/drawing/2014/main" id="{99A77C38-7382-C040-99E8-FA9217FA12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4876800"/>
                        <a:ext cx="4191000" cy="169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4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947">
                                            <p:txEl>
                                              <p:pRg st="7" end="7"/>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29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a:extLst>
              <a:ext uri="{FF2B5EF4-FFF2-40B4-BE49-F238E27FC236}">
                <a16:creationId xmlns:a16="http://schemas.microsoft.com/office/drawing/2014/main" id="{B76D0CBE-B362-0249-B4AB-0711F44A46A4}"/>
              </a:ext>
            </a:extLst>
          </p:cNvPr>
          <p:cNvSpPr>
            <a:spLocks noGrp="1" noChangeArrowheads="1"/>
          </p:cNvSpPr>
          <p:nvPr>
            <p:ph type="title"/>
          </p:nvPr>
        </p:nvSpPr>
        <p:spPr/>
        <p:txBody>
          <a:bodyPr/>
          <a:lstStyle/>
          <a:p>
            <a:r>
              <a:rPr lang="en-US" altLang="en-US"/>
              <a:t>Comment on the Result</a:t>
            </a:r>
          </a:p>
        </p:txBody>
      </p:sp>
      <p:sp>
        <p:nvSpPr>
          <p:cNvPr id="3" name="Content Placeholder 2">
            <a:extLst>
              <a:ext uri="{FF2B5EF4-FFF2-40B4-BE49-F238E27FC236}">
                <a16:creationId xmlns:a16="http://schemas.microsoft.com/office/drawing/2014/main" id="{33D6F5B9-BAAD-F94E-9EA7-17D3CE0460BB}"/>
              </a:ext>
            </a:extLst>
          </p:cNvPr>
          <p:cNvSpPr>
            <a:spLocks noGrp="1"/>
          </p:cNvSpPr>
          <p:nvPr>
            <p:ph idx="1"/>
          </p:nvPr>
        </p:nvSpPr>
        <p:spPr/>
        <p:txBody>
          <a:bodyPr/>
          <a:lstStyle/>
          <a:p>
            <a:pPr>
              <a:defRPr/>
            </a:pPr>
            <a:r>
              <a:rPr lang="en-US" dirty="0"/>
              <a:t>What does the measurement suggest?</a:t>
            </a:r>
          </a:p>
          <a:p>
            <a:pPr lvl="1">
              <a:defRPr/>
            </a:pPr>
            <a:r>
              <a:rPr lang="en-US" dirty="0"/>
              <a:t>These measurements suggest that Jim and Mary are unlikely to have a similar disease because they have the highest dissimilarity value among the three pairs. </a:t>
            </a:r>
          </a:p>
          <a:p>
            <a:pPr marL="457200" lvl="1" indent="0">
              <a:buFont typeface="Wingdings" pitchFamily="2" charset="2"/>
              <a:buNone/>
              <a:defRPr/>
            </a:pPr>
            <a:endParaRPr lang="en-US" dirty="0"/>
          </a:p>
          <a:p>
            <a:pPr lvl="1">
              <a:defRPr/>
            </a:pPr>
            <a:r>
              <a:rPr lang="en-US" dirty="0"/>
              <a:t>Of the three patients, Jack and Mary are the most likely to have a similar disease.</a:t>
            </a:r>
          </a:p>
          <a:p>
            <a:pPr lvl="1">
              <a:defRPr/>
            </a:pPr>
            <a:endParaRPr lang="en-US" dirty="0"/>
          </a:p>
        </p:txBody>
      </p:sp>
      <p:sp>
        <p:nvSpPr>
          <p:cNvPr id="116739" name="Slide Number Placeholder 3">
            <a:extLst>
              <a:ext uri="{FF2B5EF4-FFF2-40B4-BE49-F238E27FC236}">
                <a16:creationId xmlns:a16="http://schemas.microsoft.com/office/drawing/2014/main" id="{9E4A41FC-EBBF-2D40-89FF-DCFD54FDDA5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DDB88AE7-B62D-0E44-9C10-586341A8FC1F}" type="slidenum">
              <a:rPr lang="en-US" altLang="en-US" sz="1200"/>
              <a:pPr/>
              <a:t>41</a:t>
            </a:fld>
            <a:endParaRPr lang="en-US" altLang="en-US" sz="1200"/>
          </a:p>
        </p:txBody>
      </p:sp>
    </p:spTree>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Number Placeholder 6">
            <a:extLst>
              <a:ext uri="{FF2B5EF4-FFF2-40B4-BE49-F238E27FC236}">
                <a16:creationId xmlns:a16="http://schemas.microsoft.com/office/drawing/2014/main" id="{483E0BE7-DBB9-D34C-8988-7DD5F88D438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AF13BA52-1683-D247-B925-832128F971F7}" type="slidenum">
              <a:rPr lang="en-US" altLang="en-US" sz="1200"/>
              <a:pPr>
                <a:spcBef>
                  <a:spcPct val="0"/>
                </a:spcBef>
                <a:buClrTx/>
                <a:buSzTx/>
                <a:buFontTx/>
                <a:buNone/>
              </a:pPr>
              <a:t>42</a:t>
            </a:fld>
            <a:endParaRPr lang="en-US" altLang="en-US" sz="1200"/>
          </a:p>
        </p:txBody>
      </p:sp>
      <p:sp>
        <p:nvSpPr>
          <p:cNvPr id="89090" name="Rectangle 2">
            <a:extLst>
              <a:ext uri="{FF2B5EF4-FFF2-40B4-BE49-F238E27FC236}">
                <a16:creationId xmlns:a16="http://schemas.microsoft.com/office/drawing/2014/main" id="{D69D8027-078A-AB40-AB93-663C1A4896DB}"/>
              </a:ext>
            </a:extLst>
          </p:cNvPr>
          <p:cNvSpPr>
            <a:spLocks noGrp="1" noChangeArrowheads="1"/>
          </p:cNvSpPr>
          <p:nvPr>
            <p:ph type="title"/>
          </p:nvPr>
        </p:nvSpPr>
        <p:spPr>
          <a:noFill/>
        </p:spPr>
        <p:txBody>
          <a:bodyPr lIns="92075" tIns="46038" rIns="92075" bIns="46038" anchor="ctr"/>
          <a:lstStyle/>
          <a:p>
            <a:pPr eaLnBrk="1" hangingPunct="1"/>
            <a:r>
              <a:rPr lang="en-US" altLang="en-US" sz="3200">
                <a:solidFill>
                  <a:srgbClr val="170981"/>
                </a:solidFill>
              </a:rPr>
              <a:t>Standardizing Numeric Data</a:t>
            </a:r>
          </a:p>
        </p:txBody>
      </p:sp>
      <p:sp>
        <p:nvSpPr>
          <p:cNvPr id="89091" name="Rectangle 3">
            <a:extLst>
              <a:ext uri="{FF2B5EF4-FFF2-40B4-BE49-F238E27FC236}">
                <a16:creationId xmlns:a16="http://schemas.microsoft.com/office/drawing/2014/main" id="{6160520E-1302-F84C-AE2C-AAAEA1687B62}"/>
              </a:ext>
            </a:extLst>
          </p:cNvPr>
          <p:cNvSpPr>
            <a:spLocks noGrp="1" noChangeArrowheads="1"/>
          </p:cNvSpPr>
          <p:nvPr>
            <p:ph type="body" sz="half" idx="1"/>
          </p:nvPr>
        </p:nvSpPr>
        <p:spPr>
          <a:xfrm>
            <a:off x="304800" y="1295400"/>
            <a:ext cx="8382000" cy="5181600"/>
          </a:xfrm>
          <a:noFill/>
        </p:spPr>
        <p:txBody>
          <a:bodyPr lIns="92075" tIns="46038" rIns="92075" bIns="46038"/>
          <a:lstStyle/>
          <a:p>
            <a:pPr eaLnBrk="1" hangingPunct="1">
              <a:lnSpc>
                <a:spcPct val="110000"/>
              </a:lnSpc>
            </a:pPr>
            <a:r>
              <a:rPr lang="en-US" altLang="en-US" sz="2000"/>
              <a:t>Z-score: </a:t>
            </a:r>
          </a:p>
          <a:p>
            <a:pPr lvl="1" eaLnBrk="1" hangingPunct="1">
              <a:lnSpc>
                <a:spcPct val="110000"/>
              </a:lnSpc>
            </a:pPr>
            <a:r>
              <a:rPr lang="en-US" altLang="en-US" sz="2000"/>
              <a:t>X: raw score to be standardized, </a:t>
            </a:r>
            <a:r>
              <a:rPr lang="el-GR" altLang="en-US" sz="2000">
                <a:cs typeface="Tahoma" panose="020B0604030504040204" pitchFamily="34" charset="0"/>
              </a:rPr>
              <a:t>μ</a:t>
            </a:r>
            <a:r>
              <a:rPr lang="en-US" altLang="en-US" sz="2000">
                <a:cs typeface="Tahoma" panose="020B0604030504040204" pitchFamily="34" charset="0"/>
              </a:rPr>
              <a:t>: mean of the population, </a:t>
            </a:r>
            <a:r>
              <a:rPr lang="el-GR" altLang="en-US" sz="2000">
                <a:cs typeface="Tahoma" panose="020B0604030504040204" pitchFamily="34" charset="0"/>
              </a:rPr>
              <a:t>σ</a:t>
            </a:r>
            <a:r>
              <a:rPr lang="en-US" altLang="en-US" sz="2000">
                <a:cs typeface="Tahoma" panose="020B0604030504040204" pitchFamily="34" charset="0"/>
              </a:rPr>
              <a:t>: standard deviation</a:t>
            </a:r>
            <a:endParaRPr lang="el-GR" altLang="en-US" sz="2000">
              <a:cs typeface="Tahoma" panose="020B0604030504040204" pitchFamily="34" charset="0"/>
            </a:endParaRPr>
          </a:p>
          <a:p>
            <a:pPr lvl="1" eaLnBrk="1" hangingPunct="1">
              <a:lnSpc>
                <a:spcPct val="110000"/>
              </a:lnSpc>
            </a:pPr>
            <a:r>
              <a:rPr lang="en-US" altLang="en-US" sz="2000"/>
              <a:t>the distance between the raw score and the population mean in units of the standard deviation</a:t>
            </a:r>
          </a:p>
          <a:p>
            <a:pPr lvl="1" eaLnBrk="1" hangingPunct="1">
              <a:lnSpc>
                <a:spcPct val="110000"/>
              </a:lnSpc>
            </a:pPr>
            <a:r>
              <a:rPr lang="en-US" altLang="en-US" sz="2000">
                <a:cs typeface="Tahoma" panose="020B0604030504040204" pitchFamily="34" charset="0"/>
              </a:rPr>
              <a:t>negative </a:t>
            </a:r>
            <a:r>
              <a:rPr lang="en-US" altLang="en-US" sz="2000"/>
              <a:t>when the raw score is below the mean, “+” when above</a:t>
            </a:r>
          </a:p>
          <a:p>
            <a:pPr eaLnBrk="1" hangingPunct="1">
              <a:lnSpc>
                <a:spcPct val="110000"/>
              </a:lnSpc>
            </a:pPr>
            <a:r>
              <a:rPr lang="en-US" altLang="en-US" sz="2000"/>
              <a:t>An alternative way: Calculate the mean absolute deviation</a:t>
            </a:r>
          </a:p>
          <a:p>
            <a:pPr eaLnBrk="1" hangingPunct="1">
              <a:lnSpc>
                <a:spcPct val="110000"/>
              </a:lnSpc>
            </a:pPr>
            <a:endParaRPr lang="en-US" altLang="en-US" sz="2000"/>
          </a:p>
          <a:p>
            <a:pPr lvl="1" eaLnBrk="1" hangingPunct="1">
              <a:lnSpc>
                <a:spcPct val="110000"/>
              </a:lnSpc>
              <a:buFont typeface="Wingdings" pitchFamily="2" charset="2"/>
              <a:buNone/>
            </a:pPr>
            <a:r>
              <a:rPr lang="en-US" altLang="en-US" sz="2000"/>
              <a:t>where</a:t>
            </a:r>
          </a:p>
          <a:p>
            <a:pPr lvl="1" eaLnBrk="1" hangingPunct="1">
              <a:lnSpc>
                <a:spcPct val="110000"/>
              </a:lnSpc>
            </a:pPr>
            <a:endParaRPr lang="en-US" altLang="en-US" sz="2000"/>
          </a:p>
          <a:p>
            <a:pPr lvl="1" eaLnBrk="1" hangingPunct="1">
              <a:lnSpc>
                <a:spcPct val="110000"/>
              </a:lnSpc>
            </a:pPr>
            <a:r>
              <a:rPr lang="en-US" altLang="en-US" sz="2000"/>
              <a:t>standardized measure (</a:t>
            </a:r>
            <a:r>
              <a:rPr lang="en-US" altLang="en-US" sz="2000" i="1"/>
              <a:t>z-score</a:t>
            </a:r>
            <a:r>
              <a:rPr lang="en-US" altLang="en-US" sz="2000"/>
              <a:t>):</a:t>
            </a:r>
          </a:p>
          <a:p>
            <a:pPr eaLnBrk="1" hangingPunct="1">
              <a:lnSpc>
                <a:spcPct val="110000"/>
              </a:lnSpc>
            </a:pPr>
            <a:r>
              <a:rPr lang="en-US" altLang="en-US" sz="2000"/>
              <a:t>Using mean absolute deviation is more robust than using standard deviation </a:t>
            </a:r>
          </a:p>
        </p:txBody>
      </p:sp>
      <p:graphicFrame>
        <p:nvGraphicFramePr>
          <p:cNvPr id="89092" name="Object 4">
            <a:extLst>
              <a:ext uri="{FF2B5EF4-FFF2-40B4-BE49-F238E27FC236}">
                <a16:creationId xmlns:a16="http://schemas.microsoft.com/office/drawing/2014/main" id="{3F9E4574-108C-834F-872C-B7BA52257B12}"/>
              </a:ext>
            </a:extLst>
          </p:cNvPr>
          <p:cNvGraphicFramePr>
            <a:graphicFrameLocks noChangeAspect="1"/>
          </p:cNvGraphicFramePr>
          <p:nvPr/>
        </p:nvGraphicFramePr>
        <p:xfrm>
          <a:off x="1828800" y="4419600"/>
          <a:ext cx="2819400" cy="495300"/>
        </p:xfrm>
        <a:graphic>
          <a:graphicData uri="http://schemas.openxmlformats.org/presentationml/2006/ole">
            <mc:AlternateContent xmlns:mc="http://schemas.openxmlformats.org/markup-compatibility/2006">
              <mc:Choice xmlns:v="urn:schemas-microsoft-com:vml" Requires="v">
                <p:oleObj spid="_x0000_s11270" name="Equation" r:id="rId4" imgW="54711600" imgH="9652000" progId="Equation.3">
                  <p:embed/>
                </p:oleObj>
              </mc:Choice>
              <mc:Fallback>
                <p:oleObj name="Equation" r:id="rId4" imgW="54711600" imgH="9652000" progId="Equation.3">
                  <p:embed/>
                  <p:pic>
                    <p:nvPicPr>
                      <p:cNvPr id="89092" name="Object 4">
                        <a:extLst>
                          <a:ext uri="{FF2B5EF4-FFF2-40B4-BE49-F238E27FC236}">
                            <a16:creationId xmlns:a16="http://schemas.microsoft.com/office/drawing/2014/main" id="{3F9E4574-108C-834F-872C-B7BA52257B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4419600"/>
                        <a:ext cx="28194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3" name="Object 5">
            <a:extLst>
              <a:ext uri="{FF2B5EF4-FFF2-40B4-BE49-F238E27FC236}">
                <a16:creationId xmlns:a16="http://schemas.microsoft.com/office/drawing/2014/main" id="{0F826C8F-EC78-CC4A-8B90-8049877945B3}"/>
              </a:ext>
            </a:extLst>
          </p:cNvPr>
          <p:cNvGraphicFramePr>
            <a:graphicFrameLocks noChangeAspect="1"/>
          </p:cNvGraphicFramePr>
          <p:nvPr/>
        </p:nvGraphicFramePr>
        <p:xfrm>
          <a:off x="2667000" y="3962400"/>
          <a:ext cx="5334000" cy="496888"/>
        </p:xfrm>
        <a:graphic>
          <a:graphicData uri="http://schemas.openxmlformats.org/presentationml/2006/ole">
            <mc:AlternateContent xmlns:mc="http://schemas.openxmlformats.org/markup-compatibility/2006">
              <mc:Choice xmlns:v="urn:schemas-microsoft-com:vml" Requires="v">
                <p:oleObj spid="_x0000_s11271" name="Equation" r:id="rId6" imgW="100063300" imgH="9359900" progId="Equation.3">
                  <p:embed/>
                </p:oleObj>
              </mc:Choice>
              <mc:Fallback>
                <p:oleObj name="Equation" r:id="rId6" imgW="100063300" imgH="9359900" progId="Equation.3">
                  <p:embed/>
                  <p:pic>
                    <p:nvPicPr>
                      <p:cNvPr id="89093" name="Object 5">
                        <a:extLst>
                          <a:ext uri="{FF2B5EF4-FFF2-40B4-BE49-F238E27FC236}">
                            <a16:creationId xmlns:a16="http://schemas.microsoft.com/office/drawing/2014/main" id="{0F826C8F-EC78-CC4A-8B90-8049877945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3962400"/>
                        <a:ext cx="533400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4" name="Object 6">
            <a:extLst>
              <a:ext uri="{FF2B5EF4-FFF2-40B4-BE49-F238E27FC236}">
                <a16:creationId xmlns:a16="http://schemas.microsoft.com/office/drawing/2014/main" id="{14DE0899-5A15-F440-83A0-3687097689E2}"/>
              </a:ext>
            </a:extLst>
          </p:cNvPr>
          <p:cNvGraphicFramePr>
            <a:graphicFrameLocks noChangeAspect="1"/>
          </p:cNvGraphicFramePr>
          <p:nvPr/>
        </p:nvGraphicFramePr>
        <p:xfrm>
          <a:off x="5181600" y="4724400"/>
          <a:ext cx="1905000" cy="892175"/>
        </p:xfrm>
        <a:graphic>
          <a:graphicData uri="http://schemas.openxmlformats.org/presentationml/2006/ole">
            <mc:AlternateContent xmlns:mc="http://schemas.openxmlformats.org/markup-compatibility/2006">
              <mc:Choice xmlns:v="urn:schemas-microsoft-com:vml" Requires="v">
                <p:oleObj spid="_x0000_s11272" name="Equation" r:id="rId8" imgW="32473900" imgH="15214600" progId="Equation.3">
                  <p:embed/>
                </p:oleObj>
              </mc:Choice>
              <mc:Fallback>
                <p:oleObj name="Equation" r:id="rId8" imgW="32473900" imgH="15214600" progId="Equation.3">
                  <p:embed/>
                  <p:pic>
                    <p:nvPicPr>
                      <p:cNvPr id="89094" name="Object 6">
                        <a:extLst>
                          <a:ext uri="{FF2B5EF4-FFF2-40B4-BE49-F238E27FC236}">
                            <a16:creationId xmlns:a16="http://schemas.microsoft.com/office/drawing/2014/main" id="{14DE0899-5A15-F440-83A0-3687097689E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1600" y="4724400"/>
                        <a:ext cx="190500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5" name="Object 7">
            <a:extLst>
              <a:ext uri="{FF2B5EF4-FFF2-40B4-BE49-F238E27FC236}">
                <a16:creationId xmlns:a16="http://schemas.microsoft.com/office/drawing/2014/main" id="{E4F15A6E-6A12-7748-8089-FD3F121F5E30}"/>
              </a:ext>
            </a:extLst>
          </p:cNvPr>
          <p:cNvGraphicFramePr>
            <a:graphicFrameLocks noGrp="1" noChangeAspect="1"/>
          </p:cNvGraphicFramePr>
          <p:nvPr>
            <p:ph sz="half" idx="2"/>
          </p:nvPr>
        </p:nvGraphicFramePr>
        <p:xfrm>
          <a:off x="1981200" y="1143000"/>
          <a:ext cx="1409700" cy="601663"/>
        </p:xfrm>
        <a:graphic>
          <a:graphicData uri="http://schemas.openxmlformats.org/presentationml/2006/ole">
            <mc:AlternateContent xmlns:mc="http://schemas.openxmlformats.org/markup-compatibility/2006">
              <mc:Choice xmlns:v="urn:schemas-microsoft-com:vml" Requires="v">
                <p:oleObj spid="_x0000_s11273" name="Equation" r:id="rId10" imgW="21945600" imgH="9359900" progId="Equation.3">
                  <p:embed/>
                </p:oleObj>
              </mc:Choice>
              <mc:Fallback>
                <p:oleObj name="Equation" r:id="rId10" imgW="21945600" imgH="9359900" progId="Equation.3">
                  <p:embed/>
                  <p:pic>
                    <p:nvPicPr>
                      <p:cNvPr id="89095" name="Object 7">
                        <a:extLst>
                          <a:ext uri="{FF2B5EF4-FFF2-40B4-BE49-F238E27FC236}">
                            <a16:creationId xmlns:a16="http://schemas.microsoft.com/office/drawing/2014/main" id="{E4F15A6E-6A12-7748-8089-FD3F121F5E3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1200" y="1143000"/>
                        <a:ext cx="1409700" cy="601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Number Placeholder 5">
            <a:extLst>
              <a:ext uri="{FF2B5EF4-FFF2-40B4-BE49-F238E27FC236}">
                <a16:creationId xmlns:a16="http://schemas.microsoft.com/office/drawing/2014/main" id="{838FB5C7-D508-2D4A-BF2A-B68DBBB1F95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CF101984-6622-FE4B-BD1E-99D1BFD2DE25}" type="slidenum">
              <a:rPr lang="en-US" altLang="en-US" sz="1200"/>
              <a:pPr>
                <a:spcBef>
                  <a:spcPct val="0"/>
                </a:spcBef>
                <a:buClrTx/>
                <a:buSzTx/>
                <a:buFontTx/>
                <a:buNone/>
              </a:pPr>
              <a:t>43</a:t>
            </a:fld>
            <a:endParaRPr lang="en-US" altLang="en-US" sz="1200"/>
          </a:p>
        </p:txBody>
      </p:sp>
      <p:sp>
        <p:nvSpPr>
          <p:cNvPr id="91138" name="Rectangle 2">
            <a:extLst>
              <a:ext uri="{FF2B5EF4-FFF2-40B4-BE49-F238E27FC236}">
                <a16:creationId xmlns:a16="http://schemas.microsoft.com/office/drawing/2014/main" id="{CB9BEDFD-6EEB-F443-9511-707D23D08B48}"/>
              </a:ext>
            </a:extLst>
          </p:cNvPr>
          <p:cNvSpPr>
            <a:spLocks noGrp="1" noChangeArrowheads="1"/>
          </p:cNvSpPr>
          <p:nvPr>
            <p:ph type="title"/>
          </p:nvPr>
        </p:nvSpPr>
        <p:spPr>
          <a:xfrm>
            <a:off x="152400" y="304800"/>
            <a:ext cx="8763000" cy="762000"/>
          </a:xfrm>
        </p:spPr>
        <p:txBody>
          <a:bodyPr/>
          <a:lstStyle/>
          <a:p>
            <a:pPr eaLnBrk="1" hangingPunct="1"/>
            <a:r>
              <a:rPr lang="en-US" altLang="en-US" sz="3200"/>
              <a:t>Example: </a:t>
            </a:r>
            <a:br>
              <a:rPr lang="en-US" altLang="en-US" sz="3200"/>
            </a:br>
            <a:r>
              <a:rPr lang="en-US" altLang="en-US" sz="3200"/>
              <a:t>Data Matrix and Dissimilarity Matrix</a:t>
            </a:r>
          </a:p>
        </p:txBody>
      </p:sp>
      <p:graphicFrame>
        <p:nvGraphicFramePr>
          <p:cNvPr id="91139" name="Object 4">
            <a:extLst>
              <a:ext uri="{FF2B5EF4-FFF2-40B4-BE49-F238E27FC236}">
                <a16:creationId xmlns:a16="http://schemas.microsoft.com/office/drawing/2014/main" id="{61C0B495-C711-024B-AFD1-A9CDCD936478}"/>
              </a:ext>
            </a:extLst>
          </p:cNvPr>
          <p:cNvGraphicFramePr>
            <a:graphicFrameLocks noChangeAspect="1"/>
          </p:cNvGraphicFramePr>
          <p:nvPr/>
        </p:nvGraphicFramePr>
        <p:xfrm>
          <a:off x="4824413" y="1981200"/>
          <a:ext cx="2947987" cy="1581150"/>
        </p:xfrm>
        <a:graphic>
          <a:graphicData uri="http://schemas.openxmlformats.org/presentationml/2006/ole">
            <mc:AlternateContent xmlns:mc="http://schemas.openxmlformats.org/markup-compatibility/2006">
              <mc:Choice xmlns:v="urn:schemas-microsoft-com:vml" Requires="v">
                <p:oleObj spid="_x0000_s12293" name="Worksheet" r:id="rId4" imgW="1854200" imgH="863600" progId="Excel.Sheet.8">
                  <p:embed/>
                </p:oleObj>
              </mc:Choice>
              <mc:Fallback>
                <p:oleObj name="Worksheet" r:id="rId4" imgW="1854200" imgH="863600" progId="Excel.Sheet.8">
                  <p:embed/>
                  <p:pic>
                    <p:nvPicPr>
                      <p:cNvPr id="91139" name="Object 4">
                        <a:extLst>
                          <a:ext uri="{FF2B5EF4-FFF2-40B4-BE49-F238E27FC236}">
                            <a16:creationId xmlns:a16="http://schemas.microsoft.com/office/drawing/2014/main" id="{61C0B495-C711-024B-AFD1-A9CDCD9364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4413" y="1981200"/>
                        <a:ext cx="2947987"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40" name="Text Box 5">
            <a:extLst>
              <a:ext uri="{FF2B5EF4-FFF2-40B4-BE49-F238E27FC236}">
                <a16:creationId xmlns:a16="http://schemas.microsoft.com/office/drawing/2014/main" id="{C0DEE458-5CAA-284D-99A9-47C4361CEB90}"/>
              </a:ext>
            </a:extLst>
          </p:cNvPr>
          <p:cNvSpPr txBox="1">
            <a:spLocks noChangeArrowheads="1"/>
          </p:cNvSpPr>
          <p:nvPr/>
        </p:nvSpPr>
        <p:spPr bwMode="auto">
          <a:xfrm>
            <a:off x="3886200" y="3962400"/>
            <a:ext cx="4800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b="1"/>
              <a:t>Dissimilarity Matrix </a:t>
            </a:r>
          </a:p>
          <a:p>
            <a:pPr algn="ctr">
              <a:spcBef>
                <a:spcPct val="50000"/>
              </a:spcBef>
              <a:buClrTx/>
              <a:buSzTx/>
              <a:buFontTx/>
              <a:buNone/>
            </a:pPr>
            <a:r>
              <a:rPr lang="en-US" altLang="en-US" sz="2000" b="1"/>
              <a:t>(with </a:t>
            </a:r>
            <a:r>
              <a:rPr lang="en-US" altLang="en-US" sz="2000" b="1">
                <a:solidFill>
                  <a:schemeClr val="tx2"/>
                </a:solidFill>
              </a:rPr>
              <a:t>Euclidean Distance)</a:t>
            </a:r>
          </a:p>
        </p:txBody>
      </p:sp>
      <p:graphicFrame>
        <p:nvGraphicFramePr>
          <p:cNvPr id="91141" name="Object 6">
            <a:extLst>
              <a:ext uri="{FF2B5EF4-FFF2-40B4-BE49-F238E27FC236}">
                <a16:creationId xmlns:a16="http://schemas.microsoft.com/office/drawing/2014/main" id="{BF14BE61-FCE5-9F49-ABF3-6D5EAB6B9382}"/>
              </a:ext>
            </a:extLst>
          </p:cNvPr>
          <p:cNvGraphicFramePr>
            <a:graphicFrameLocks noChangeAspect="1"/>
          </p:cNvGraphicFramePr>
          <p:nvPr/>
        </p:nvGraphicFramePr>
        <p:xfrm>
          <a:off x="4008438" y="5029200"/>
          <a:ext cx="4906962" cy="1365250"/>
        </p:xfrm>
        <a:graphic>
          <a:graphicData uri="http://schemas.openxmlformats.org/presentationml/2006/ole">
            <mc:AlternateContent xmlns:mc="http://schemas.openxmlformats.org/markup-compatibility/2006">
              <mc:Choice xmlns:v="urn:schemas-microsoft-com:vml" Requires="v">
                <p:oleObj spid="_x0000_s12294" name="Worksheet" r:id="rId6" imgW="3073400" imgH="876300" progId="Excel.Sheet.8">
                  <p:embed/>
                </p:oleObj>
              </mc:Choice>
              <mc:Fallback>
                <p:oleObj name="Worksheet" r:id="rId6" imgW="3073400" imgH="876300" progId="Excel.Sheet.8">
                  <p:embed/>
                  <p:pic>
                    <p:nvPicPr>
                      <p:cNvPr id="91141" name="Object 6">
                        <a:extLst>
                          <a:ext uri="{FF2B5EF4-FFF2-40B4-BE49-F238E27FC236}">
                            <a16:creationId xmlns:a16="http://schemas.microsoft.com/office/drawing/2014/main" id="{BF14BE61-FCE5-9F49-ABF3-6D5EAB6B938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8438" y="5029200"/>
                        <a:ext cx="4906962"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42" name="Text Box 7">
            <a:extLst>
              <a:ext uri="{FF2B5EF4-FFF2-40B4-BE49-F238E27FC236}">
                <a16:creationId xmlns:a16="http://schemas.microsoft.com/office/drawing/2014/main" id="{D82D4612-1EF1-3F4E-8290-3270607B5043}"/>
              </a:ext>
            </a:extLst>
          </p:cNvPr>
          <p:cNvSpPr txBox="1">
            <a:spLocks noChangeArrowheads="1"/>
          </p:cNvSpPr>
          <p:nvPr/>
        </p:nvSpPr>
        <p:spPr bwMode="auto">
          <a:xfrm>
            <a:off x="4648200" y="1447800"/>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b="1">
                <a:latin typeface="Arial" panose="020B0604020202020204" pitchFamily="34" charset="0"/>
              </a:rPr>
              <a:t>Data Matrix</a:t>
            </a:r>
          </a:p>
        </p:txBody>
      </p:sp>
      <p:graphicFrame>
        <p:nvGraphicFramePr>
          <p:cNvPr id="91143" name="Object 12">
            <a:extLst>
              <a:ext uri="{FF2B5EF4-FFF2-40B4-BE49-F238E27FC236}">
                <a16:creationId xmlns:a16="http://schemas.microsoft.com/office/drawing/2014/main" id="{F875A1BF-2065-0348-9FF0-B33AE64040FE}"/>
              </a:ext>
            </a:extLst>
          </p:cNvPr>
          <p:cNvGraphicFramePr>
            <a:graphicFrameLocks noChangeAspect="1"/>
          </p:cNvGraphicFramePr>
          <p:nvPr/>
        </p:nvGraphicFramePr>
        <p:xfrm>
          <a:off x="427038" y="1219200"/>
          <a:ext cx="3306762" cy="4191000"/>
        </p:xfrm>
        <a:graphic>
          <a:graphicData uri="http://schemas.openxmlformats.org/presentationml/2006/ole">
            <mc:AlternateContent xmlns:mc="http://schemas.openxmlformats.org/markup-compatibility/2006">
              <mc:Choice xmlns:v="urn:schemas-microsoft-com:vml" Requires="v">
                <p:oleObj spid="_x0000_s12295" name="SmartDraw" r:id="rId8" imgW="26276300" imgH="33312100" progId="SmartDraw.2">
                  <p:embed/>
                </p:oleObj>
              </mc:Choice>
              <mc:Fallback>
                <p:oleObj name="SmartDraw" r:id="rId8" imgW="26276300" imgH="33312100" progId="SmartDraw.2">
                  <p:embed/>
                  <p:pic>
                    <p:nvPicPr>
                      <p:cNvPr id="91143" name="Object 12">
                        <a:extLst>
                          <a:ext uri="{FF2B5EF4-FFF2-40B4-BE49-F238E27FC236}">
                            <a16:creationId xmlns:a16="http://schemas.microsoft.com/office/drawing/2014/main" id="{F875A1BF-2065-0348-9FF0-B33AE64040F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038" y="1219200"/>
                        <a:ext cx="3306762"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5">
            <a:extLst>
              <a:ext uri="{FF2B5EF4-FFF2-40B4-BE49-F238E27FC236}">
                <a16:creationId xmlns:a16="http://schemas.microsoft.com/office/drawing/2014/main" id="{FD0FD890-9C7B-A041-8425-CE0155A1303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46203816-AD73-4B4D-A7B5-6EFEF7EA2A20}" type="slidenum">
              <a:rPr lang="en-US" altLang="en-US" sz="1200"/>
              <a:pPr>
                <a:spcBef>
                  <a:spcPct val="0"/>
                </a:spcBef>
                <a:buClrTx/>
                <a:buSzTx/>
                <a:buFontTx/>
                <a:buNone/>
              </a:pPr>
              <a:t>44</a:t>
            </a:fld>
            <a:endParaRPr lang="en-US" altLang="en-US" sz="1200"/>
          </a:p>
        </p:txBody>
      </p:sp>
      <p:sp>
        <p:nvSpPr>
          <p:cNvPr id="93186" name="Rectangle 2">
            <a:extLst>
              <a:ext uri="{FF2B5EF4-FFF2-40B4-BE49-F238E27FC236}">
                <a16:creationId xmlns:a16="http://schemas.microsoft.com/office/drawing/2014/main" id="{42A6C63E-9E70-6241-8DA6-6C02C09A8C40}"/>
              </a:ext>
            </a:extLst>
          </p:cNvPr>
          <p:cNvSpPr>
            <a:spLocks noGrp="1" noChangeArrowheads="1"/>
          </p:cNvSpPr>
          <p:nvPr>
            <p:ph type="title"/>
          </p:nvPr>
        </p:nvSpPr>
        <p:spPr>
          <a:xfrm>
            <a:off x="0" y="228600"/>
            <a:ext cx="9144000" cy="685800"/>
          </a:xfrm>
        </p:spPr>
        <p:txBody>
          <a:bodyPr/>
          <a:lstStyle/>
          <a:p>
            <a:pPr eaLnBrk="1" hangingPunct="1"/>
            <a:r>
              <a:rPr lang="en-US" altLang="en-US" sz="3200"/>
              <a:t>Distance on Numeric Data: Minkowski Distance</a:t>
            </a:r>
          </a:p>
        </p:txBody>
      </p:sp>
      <p:sp>
        <p:nvSpPr>
          <p:cNvPr id="93187" name="Rectangle 3">
            <a:extLst>
              <a:ext uri="{FF2B5EF4-FFF2-40B4-BE49-F238E27FC236}">
                <a16:creationId xmlns:a16="http://schemas.microsoft.com/office/drawing/2014/main" id="{AEB0B23C-A07D-7B4D-A953-93400416519C}"/>
              </a:ext>
            </a:extLst>
          </p:cNvPr>
          <p:cNvSpPr>
            <a:spLocks noGrp="1" noChangeArrowheads="1"/>
          </p:cNvSpPr>
          <p:nvPr>
            <p:ph type="body" idx="1"/>
          </p:nvPr>
        </p:nvSpPr>
        <p:spPr>
          <a:xfrm>
            <a:off x="304800" y="1219200"/>
            <a:ext cx="8458200" cy="5029200"/>
          </a:xfrm>
        </p:spPr>
        <p:txBody>
          <a:bodyPr/>
          <a:lstStyle/>
          <a:p>
            <a:pPr marL="381000" indent="-381000" eaLnBrk="1" hangingPunct="1">
              <a:spcBef>
                <a:spcPts val="600"/>
              </a:spcBef>
              <a:spcAft>
                <a:spcPts val="600"/>
              </a:spcAft>
            </a:pPr>
            <a:r>
              <a:rPr lang="en-US" altLang="en-US" sz="2400" i="1">
                <a:solidFill>
                  <a:schemeClr val="hlink"/>
                </a:solidFill>
              </a:rPr>
              <a:t>Minkowski distance</a:t>
            </a:r>
            <a:r>
              <a:rPr lang="en-US" altLang="en-US" sz="2400"/>
              <a:t>: A popular distance measure</a:t>
            </a:r>
          </a:p>
          <a:p>
            <a:pPr marL="381000" indent="-381000" eaLnBrk="1" hangingPunct="1">
              <a:spcBef>
                <a:spcPts val="600"/>
              </a:spcBef>
              <a:spcAft>
                <a:spcPts val="600"/>
              </a:spcAft>
            </a:pPr>
            <a:endParaRPr lang="en-US" altLang="en-US" sz="2400"/>
          </a:p>
          <a:p>
            <a:pPr marL="838200" lvl="1" indent="-381000" eaLnBrk="1" hangingPunct="1">
              <a:spcBef>
                <a:spcPts val="600"/>
              </a:spcBef>
              <a:spcAft>
                <a:spcPts val="600"/>
              </a:spcAft>
              <a:buFont typeface="Wingdings" pitchFamily="2" charset="2"/>
              <a:buNone/>
            </a:pPr>
            <a:endParaRPr lang="en-US" altLang="en-US" sz="2400"/>
          </a:p>
          <a:p>
            <a:pPr marL="838200" lvl="1" indent="-381000" eaLnBrk="1" hangingPunct="1">
              <a:spcBef>
                <a:spcPts val="600"/>
              </a:spcBef>
              <a:spcAft>
                <a:spcPts val="600"/>
              </a:spcAft>
              <a:buFont typeface="Wingdings" pitchFamily="2" charset="2"/>
              <a:buNone/>
            </a:pPr>
            <a:r>
              <a:rPr lang="en-US" altLang="en-US" sz="2400"/>
              <a:t>where  </a:t>
            </a:r>
            <a:r>
              <a:rPr lang="en-US" altLang="en-US" sz="2400" i="1"/>
              <a:t>i</a:t>
            </a:r>
            <a:r>
              <a:rPr lang="en-US" altLang="en-US" sz="2400"/>
              <a:t> = (</a:t>
            </a:r>
            <a:r>
              <a:rPr lang="en-US" altLang="en-US" sz="2400" i="1"/>
              <a:t>x</a:t>
            </a:r>
            <a:r>
              <a:rPr lang="en-US" altLang="en-US" sz="2400" baseline="-25000"/>
              <a:t>i1</a:t>
            </a:r>
            <a:r>
              <a:rPr lang="en-US" altLang="en-US" sz="2400"/>
              <a:t>, </a:t>
            </a:r>
            <a:r>
              <a:rPr lang="en-US" altLang="en-US" sz="2400" i="1"/>
              <a:t>x</a:t>
            </a:r>
            <a:r>
              <a:rPr lang="en-US" altLang="en-US" sz="2400" baseline="-25000"/>
              <a:t>i2</a:t>
            </a:r>
            <a:r>
              <a:rPr lang="en-US" altLang="en-US" sz="2400"/>
              <a:t>, …, </a:t>
            </a:r>
            <a:r>
              <a:rPr lang="en-US" altLang="en-US" sz="2400" i="1"/>
              <a:t>x</a:t>
            </a:r>
            <a:r>
              <a:rPr lang="en-US" altLang="en-US" sz="2400" baseline="-25000"/>
              <a:t>ip</a:t>
            </a:r>
            <a:r>
              <a:rPr lang="en-US" altLang="en-US" sz="2400"/>
              <a:t>) and</a:t>
            </a:r>
            <a:r>
              <a:rPr lang="en-US" altLang="en-US" sz="2400" i="1"/>
              <a:t> j</a:t>
            </a:r>
            <a:r>
              <a:rPr lang="en-US" altLang="en-US" sz="2400"/>
              <a:t> = (</a:t>
            </a:r>
            <a:r>
              <a:rPr lang="en-US" altLang="en-US" sz="2400" i="1"/>
              <a:t>x</a:t>
            </a:r>
            <a:r>
              <a:rPr lang="en-US" altLang="en-US" sz="2400" baseline="-25000"/>
              <a:t>j1</a:t>
            </a:r>
            <a:r>
              <a:rPr lang="en-US" altLang="en-US" sz="2400"/>
              <a:t>, </a:t>
            </a:r>
            <a:r>
              <a:rPr lang="en-US" altLang="en-US" sz="2400" i="1"/>
              <a:t>x</a:t>
            </a:r>
            <a:r>
              <a:rPr lang="en-US" altLang="en-US" sz="2400" baseline="-25000"/>
              <a:t>j2</a:t>
            </a:r>
            <a:r>
              <a:rPr lang="en-US" altLang="en-US" sz="2400"/>
              <a:t>, …, </a:t>
            </a:r>
            <a:r>
              <a:rPr lang="en-US" altLang="en-US" sz="2400" i="1"/>
              <a:t>x</a:t>
            </a:r>
            <a:r>
              <a:rPr lang="en-US" altLang="en-US" sz="2400" baseline="-25000"/>
              <a:t>jp</a:t>
            </a:r>
            <a:r>
              <a:rPr lang="en-US" altLang="en-US" sz="2400"/>
              <a:t>) are two </a:t>
            </a:r>
            <a:r>
              <a:rPr lang="en-US" altLang="en-US" sz="2400" i="1"/>
              <a:t>p</a:t>
            </a:r>
            <a:r>
              <a:rPr lang="en-US" altLang="en-US" sz="2400"/>
              <a:t>-dimensional data objects, and </a:t>
            </a:r>
            <a:r>
              <a:rPr lang="en-US" altLang="en-US" sz="2400" i="1"/>
              <a:t>h</a:t>
            </a:r>
            <a:r>
              <a:rPr lang="en-US" altLang="en-US" sz="2400"/>
              <a:t> is the order (the distance so defined is also called L-</a:t>
            </a:r>
            <a:r>
              <a:rPr lang="en-US" altLang="en-US" sz="2400" i="1"/>
              <a:t>h</a:t>
            </a:r>
            <a:r>
              <a:rPr lang="en-US" altLang="en-US" sz="2400"/>
              <a:t> norm)</a:t>
            </a:r>
          </a:p>
          <a:p>
            <a:pPr marL="381000" indent="-381000" eaLnBrk="1" hangingPunct="1">
              <a:spcBef>
                <a:spcPts val="600"/>
              </a:spcBef>
              <a:spcAft>
                <a:spcPts val="600"/>
              </a:spcAft>
            </a:pPr>
            <a:r>
              <a:rPr lang="en-US" altLang="en-US" sz="2400"/>
              <a:t>Properties</a:t>
            </a:r>
          </a:p>
          <a:p>
            <a:pPr marL="838200" lvl="1" indent="-381000" eaLnBrk="1" hangingPunct="1">
              <a:spcBef>
                <a:spcPts val="600"/>
              </a:spcBef>
              <a:spcAft>
                <a:spcPts val="600"/>
              </a:spcAft>
            </a:pPr>
            <a:r>
              <a:rPr lang="en-US" altLang="en-US" sz="2400"/>
              <a:t>d(i, j) </a:t>
            </a:r>
            <a:r>
              <a:rPr lang="en-US" altLang="en-US" sz="2400">
                <a:sym typeface="Symbol" pitchFamily="2" charset="2"/>
              </a:rPr>
              <a:t>&gt; 0 if i </a:t>
            </a:r>
            <a:r>
              <a:rPr lang="en-US" altLang="en-US" sz="2400">
                <a:cs typeface="Tahoma" panose="020B0604030504040204" pitchFamily="34" charset="0"/>
                <a:sym typeface="Symbol" pitchFamily="2" charset="2"/>
              </a:rPr>
              <a:t>≠ j</a:t>
            </a:r>
            <a:r>
              <a:rPr lang="en-US" altLang="en-US" sz="2400">
                <a:cs typeface="Tahoma" panose="020B0604030504040204" pitchFamily="34" charset="0"/>
              </a:rPr>
              <a:t>, and </a:t>
            </a:r>
            <a:r>
              <a:rPr lang="en-US" altLang="en-US" sz="2400"/>
              <a:t>d(i, i) </a:t>
            </a:r>
            <a:r>
              <a:rPr lang="en-US" altLang="en-US" sz="2400">
                <a:sym typeface="Symbol" pitchFamily="2" charset="2"/>
              </a:rPr>
              <a:t>= 0 </a:t>
            </a:r>
            <a:r>
              <a:rPr lang="en-US" altLang="en-US" sz="2400"/>
              <a:t>(Positive definiteness)</a:t>
            </a:r>
          </a:p>
          <a:p>
            <a:pPr marL="838200" lvl="1" indent="-381000" eaLnBrk="1" hangingPunct="1">
              <a:spcBef>
                <a:spcPts val="600"/>
              </a:spcBef>
              <a:spcAft>
                <a:spcPts val="600"/>
              </a:spcAft>
            </a:pPr>
            <a:r>
              <a:rPr lang="en-US" altLang="en-US" sz="2400"/>
              <a:t>d(i, j) </a:t>
            </a:r>
            <a:r>
              <a:rPr lang="en-US" altLang="en-US" sz="2400">
                <a:sym typeface="Symbol" pitchFamily="2" charset="2"/>
              </a:rPr>
              <a:t>= </a:t>
            </a:r>
            <a:r>
              <a:rPr lang="en-US" altLang="en-US" sz="2400"/>
              <a:t>d(j, i)</a:t>
            </a:r>
            <a:r>
              <a:rPr lang="en-US" altLang="en-US" sz="2400" i="1"/>
              <a:t>  </a:t>
            </a:r>
            <a:r>
              <a:rPr lang="en-US" altLang="en-US" sz="2400"/>
              <a:t>(Symmetry)</a:t>
            </a:r>
          </a:p>
          <a:p>
            <a:pPr marL="838200" lvl="1" indent="-381000" eaLnBrk="1" hangingPunct="1">
              <a:spcBef>
                <a:spcPts val="600"/>
              </a:spcBef>
              <a:spcAft>
                <a:spcPts val="600"/>
              </a:spcAft>
            </a:pPr>
            <a:r>
              <a:rPr lang="en-US" altLang="en-US" sz="2400"/>
              <a:t>d(i, j) </a:t>
            </a:r>
            <a:r>
              <a:rPr lang="en-US" altLang="en-US" sz="2400">
                <a:sym typeface="Symbol" pitchFamily="2" charset="2"/>
              </a:rPr>
              <a:t> </a:t>
            </a:r>
            <a:r>
              <a:rPr lang="en-US" altLang="en-US" sz="2400"/>
              <a:t>d(i, k) </a:t>
            </a:r>
            <a:r>
              <a:rPr lang="en-US" altLang="en-US" sz="2400">
                <a:sym typeface="Symbol" pitchFamily="2" charset="2"/>
              </a:rPr>
              <a:t>+ </a:t>
            </a:r>
            <a:r>
              <a:rPr lang="en-US" altLang="en-US" sz="2400"/>
              <a:t>d(k, j)</a:t>
            </a:r>
            <a:r>
              <a:rPr lang="en-US" altLang="en-US" sz="2400" i="1"/>
              <a:t>  </a:t>
            </a:r>
            <a:r>
              <a:rPr lang="en-US" altLang="en-US" sz="2400"/>
              <a:t>(Triangle Inequality)</a:t>
            </a:r>
            <a:endParaRPr lang="en-US" altLang="en-US" sz="2400" i="1"/>
          </a:p>
          <a:p>
            <a:pPr marL="381000" indent="-381000" eaLnBrk="1" hangingPunct="1">
              <a:spcBef>
                <a:spcPts val="600"/>
              </a:spcBef>
              <a:spcAft>
                <a:spcPts val="600"/>
              </a:spcAft>
            </a:pPr>
            <a:r>
              <a:rPr lang="en-US" altLang="en-US" sz="2400"/>
              <a:t>A distance that satisfies these properties is a </a:t>
            </a:r>
            <a:r>
              <a:rPr lang="en-US" altLang="en-US" sz="2400">
                <a:solidFill>
                  <a:srgbClr val="FF0000"/>
                </a:solidFill>
              </a:rPr>
              <a:t>metric</a:t>
            </a:r>
          </a:p>
        </p:txBody>
      </p:sp>
      <p:pic>
        <p:nvPicPr>
          <p:cNvPr id="93188" name="Picture 7" descr="eqminkowski">
            <a:extLst>
              <a:ext uri="{FF2B5EF4-FFF2-40B4-BE49-F238E27FC236}">
                <a16:creationId xmlns:a16="http://schemas.microsoft.com/office/drawing/2014/main" id="{7E381D32-0201-AC46-A03A-E1854E098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28800"/>
            <a:ext cx="6400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Number Placeholder 6">
            <a:extLst>
              <a:ext uri="{FF2B5EF4-FFF2-40B4-BE49-F238E27FC236}">
                <a16:creationId xmlns:a16="http://schemas.microsoft.com/office/drawing/2014/main" id="{00F12229-1841-3047-9501-DEAA3DE7A13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A3B9610F-3F1F-C94F-9F08-BCD228EE8D9D}" type="slidenum">
              <a:rPr lang="en-US" altLang="en-US" sz="1200"/>
              <a:pPr>
                <a:spcBef>
                  <a:spcPct val="0"/>
                </a:spcBef>
                <a:buClrTx/>
                <a:buSzTx/>
                <a:buFontTx/>
                <a:buNone/>
              </a:pPr>
              <a:t>45</a:t>
            </a:fld>
            <a:endParaRPr lang="en-US" altLang="en-US" sz="1200"/>
          </a:p>
        </p:txBody>
      </p:sp>
      <p:sp>
        <p:nvSpPr>
          <p:cNvPr id="95234" name="Rectangle 2">
            <a:extLst>
              <a:ext uri="{FF2B5EF4-FFF2-40B4-BE49-F238E27FC236}">
                <a16:creationId xmlns:a16="http://schemas.microsoft.com/office/drawing/2014/main" id="{F848F9DB-E0D0-0C42-809D-46A7094E54F3}"/>
              </a:ext>
            </a:extLst>
          </p:cNvPr>
          <p:cNvSpPr>
            <a:spLocks noGrp="1" noChangeArrowheads="1"/>
          </p:cNvSpPr>
          <p:nvPr>
            <p:ph type="title"/>
          </p:nvPr>
        </p:nvSpPr>
        <p:spPr/>
        <p:txBody>
          <a:bodyPr/>
          <a:lstStyle/>
          <a:p>
            <a:pPr eaLnBrk="1" hangingPunct="1"/>
            <a:r>
              <a:rPr lang="en-US" altLang="en-US" sz="3200"/>
              <a:t>Special Cases of Minkowski Distance</a:t>
            </a:r>
            <a:endParaRPr lang="en-US" altLang="en-US"/>
          </a:p>
        </p:txBody>
      </p:sp>
      <p:sp>
        <p:nvSpPr>
          <p:cNvPr id="95235" name="Rectangle 3">
            <a:extLst>
              <a:ext uri="{FF2B5EF4-FFF2-40B4-BE49-F238E27FC236}">
                <a16:creationId xmlns:a16="http://schemas.microsoft.com/office/drawing/2014/main" id="{E4787BF2-FDA0-8F4B-A215-C0BDA94BB9B0}"/>
              </a:ext>
            </a:extLst>
          </p:cNvPr>
          <p:cNvSpPr>
            <a:spLocks noGrp="1" noChangeArrowheads="1"/>
          </p:cNvSpPr>
          <p:nvPr>
            <p:ph type="body" sz="half" idx="1"/>
          </p:nvPr>
        </p:nvSpPr>
        <p:spPr>
          <a:xfrm>
            <a:off x="304800" y="1295400"/>
            <a:ext cx="8077200" cy="5181600"/>
          </a:xfrm>
        </p:spPr>
        <p:txBody>
          <a:bodyPr/>
          <a:lstStyle/>
          <a:p>
            <a:pPr eaLnBrk="1" hangingPunct="1"/>
            <a:r>
              <a:rPr lang="en-US" altLang="en-US" sz="2000" i="1">
                <a:latin typeface="Arial" panose="020B0604020202020204" pitchFamily="34" charset="0"/>
                <a:cs typeface="Times New Roman" panose="02020603050405020304" pitchFamily="18" charset="0"/>
              </a:rPr>
              <a:t>h</a:t>
            </a:r>
            <a:r>
              <a:rPr lang="en-US" altLang="en-US" sz="2000">
                <a:latin typeface="Arial" panose="020B0604020202020204" pitchFamily="34" charset="0"/>
                <a:cs typeface="Times New Roman" panose="02020603050405020304" pitchFamily="18" charset="0"/>
              </a:rPr>
              <a:t> = 1:  </a:t>
            </a:r>
            <a:r>
              <a:rPr lang="en-US" altLang="en-US" sz="2000">
                <a:solidFill>
                  <a:schemeClr val="hlink"/>
                </a:solidFill>
                <a:latin typeface="Arial" panose="020B0604020202020204" pitchFamily="34" charset="0"/>
                <a:cs typeface="Times New Roman" panose="02020603050405020304" pitchFamily="18" charset="0"/>
              </a:rPr>
              <a:t>Manhattan</a:t>
            </a:r>
            <a:r>
              <a:rPr lang="en-US" altLang="en-US" sz="2000">
                <a:latin typeface="Arial" panose="020B0604020202020204" pitchFamily="34" charset="0"/>
                <a:cs typeface="Times New Roman" panose="02020603050405020304" pitchFamily="18" charset="0"/>
              </a:rPr>
              <a:t> (city block, L</a:t>
            </a:r>
            <a:r>
              <a:rPr lang="en-US" altLang="en-US" sz="2000" baseline="-30000">
                <a:latin typeface="Arial" panose="020B0604020202020204" pitchFamily="34" charset="0"/>
                <a:cs typeface="Times New Roman" panose="02020603050405020304" pitchFamily="18" charset="0"/>
              </a:rPr>
              <a:t>1</a:t>
            </a:r>
            <a:r>
              <a:rPr lang="en-US" altLang="en-US" sz="2000">
                <a:latin typeface="Arial" panose="020B0604020202020204" pitchFamily="34" charset="0"/>
                <a:cs typeface="Times New Roman" panose="02020603050405020304" pitchFamily="18" charset="0"/>
              </a:rPr>
              <a:t> norm)</a:t>
            </a:r>
            <a:r>
              <a:rPr lang="en-US" altLang="en-US" sz="2000">
                <a:solidFill>
                  <a:schemeClr val="hlink"/>
                </a:solidFill>
                <a:latin typeface="Arial" panose="020B0604020202020204" pitchFamily="34" charset="0"/>
                <a:cs typeface="Times New Roman" panose="02020603050405020304" pitchFamily="18" charset="0"/>
              </a:rPr>
              <a:t> distance</a:t>
            </a:r>
            <a:r>
              <a:rPr lang="en-US" altLang="en-US" sz="2000">
                <a:latin typeface="Arial" panose="020B0604020202020204" pitchFamily="34" charset="0"/>
                <a:cs typeface="Times New Roman" panose="02020603050405020304" pitchFamily="18" charset="0"/>
              </a:rPr>
              <a:t> </a:t>
            </a:r>
          </a:p>
          <a:p>
            <a:pPr lvl="1" eaLnBrk="1" hangingPunct="1"/>
            <a:r>
              <a:rPr lang="en-US" altLang="en-US" sz="2000">
                <a:latin typeface="Arial" panose="020B0604020202020204" pitchFamily="34" charset="0"/>
                <a:cs typeface="Times New Roman" panose="02020603050405020304" pitchFamily="18" charset="0"/>
              </a:rPr>
              <a:t>E.g., the Hamming distance: the number of bits that are different between two binary vectors</a:t>
            </a:r>
          </a:p>
          <a:p>
            <a:pPr lvl="1" eaLnBrk="1" hangingPunct="1"/>
            <a:endParaRPr lang="en-US" altLang="en-US" sz="2000" b="1">
              <a:latin typeface="Arial" panose="020B0604020202020204" pitchFamily="34" charset="0"/>
              <a:cs typeface="Times New Roman" panose="02020603050405020304" pitchFamily="18" charset="0"/>
            </a:endParaRPr>
          </a:p>
          <a:p>
            <a:pPr eaLnBrk="1" hangingPunct="1"/>
            <a:endParaRPr lang="en-US" altLang="en-US" sz="2000" i="1">
              <a:latin typeface="Arial" panose="020B0604020202020204" pitchFamily="34" charset="0"/>
              <a:cs typeface="Times New Roman" panose="02020603050405020304" pitchFamily="18" charset="0"/>
            </a:endParaRPr>
          </a:p>
          <a:p>
            <a:pPr eaLnBrk="1" hangingPunct="1"/>
            <a:r>
              <a:rPr lang="en-US" altLang="en-US" sz="2000" i="1">
                <a:latin typeface="Arial" panose="020B0604020202020204" pitchFamily="34" charset="0"/>
                <a:cs typeface="Times New Roman" panose="02020603050405020304" pitchFamily="18" charset="0"/>
              </a:rPr>
              <a:t>h </a:t>
            </a:r>
            <a:r>
              <a:rPr lang="en-US" altLang="en-US" sz="2000">
                <a:latin typeface="Arial" panose="020B0604020202020204" pitchFamily="34" charset="0"/>
                <a:cs typeface="Times New Roman" panose="02020603050405020304" pitchFamily="18" charset="0"/>
              </a:rPr>
              <a:t>= 2:  (L</a:t>
            </a:r>
            <a:r>
              <a:rPr lang="en-US" altLang="en-US" sz="2000" baseline="-25000">
                <a:latin typeface="Arial" panose="020B0604020202020204" pitchFamily="34" charset="0"/>
                <a:cs typeface="Times New Roman" panose="02020603050405020304" pitchFamily="18" charset="0"/>
              </a:rPr>
              <a:t>2</a:t>
            </a:r>
            <a:r>
              <a:rPr lang="en-US" altLang="en-US" sz="2000">
                <a:latin typeface="Arial" panose="020B0604020202020204" pitchFamily="34" charset="0"/>
                <a:cs typeface="Times New Roman" panose="02020603050405020304" pitchFamily="18" charset="0"/>
              </a:rPr>
              <a:t> norm) </a:t>
            </a:r>
            <a:r>
              <a:rPr lang="en-US" altLang="en-US" sz="2000">
                <a:solidFill>
                  <a:schemeClr val="hlink"/>
                </a:solidFill>
                <a:latin typeface="Arial" panose="020B0604020202020204" pitchFamily="34" charset="0"/>
                <a:cs typeface="Times New Roman" panose="02020603050405020304" pitchFamily="18" charset="0"/>
              </a:rPr>
              <a:t>Euclidean</a:t>
            </a:r>
            <a:r>
              <a:rPr lang="en-US" altLang="en-US" sz="2000">
                <a:latin typeface="Arial" panose="020B0604020202020204" pitchFamily="34" charset="0"/>
                <a:cs typeface="Times New Roman" panose="02020603050405020304" pitchFamily="18" charset="0"/>
              </a:rPr>
              <a:t> distance</a:t>
            </a:r>
          </a:p>
          <a:p>
            <a:pPr lvl="4" eaLnBrk="1" hangingPunct="1"/>
            <a:endParaRPr lang="en-US" altLang="en-US">
              <a:latin typeface="Arial" panose="020B0604020202020204" pitchFamily="34" charset="0"/>
              <a:cs typeface="Times New Roman" panose="02020603050405020304" pitchFamily="18" charset="0"/>
            </a:endParaRPr>
          </a:p>
          <a:p>
            <a:pPr eaLnBrk="1" hangingPunct="1"/>
            <a:endParaRPr lang="en-US" altLang="en-US" sz="2000" i="1">
              <a:latin typeface="Arial" panose="020B0604020202020204" pitchFamily="34" charset="0"/>
              <a:cs typeface="Times New Roman" panose="02020603050405020304" pitchFamily="18" charset="0"/>
            </a:endParaRPr>
          </a:p>
          <a:p>
            <a:pPr eaLnBrk="1" hangingPunct="1"/>
            <a:r>
              <a:rPr lang="en-US" altLang="en-US" sz="2000" i="1">
                <a:latin typeface="Arial" panose="020B0604020202020204" pitchFamily="34" charset="0"/>
                <a:cs typeface="Times New Roman" panose="02020603050405020304" pitchFamily="18" charset="0"/>
              </a:rPr>
              <a:t>h </a:t>
            </a:r>
            <a:r>
              <a:rPr lang="en-US" altLang="en-US" sz="2000">
                <a:latin typeface="Arial" panose="020B0604020202020204" pitchFamily="34" charset="0"/>
                <a:cs typeface="Times New Roman" panose="02020603050405020304" pitchFamily="18" charset="0"/>
                <a:sym typeface="Symbol" pitchFamily="2" charset="2"/>
              </a:rPr>
              <a:t></a:t>
            </a:r>
            <a:r>
              <a:rPr lang="en-US" altLang="en-US" sz="2000">
                <a:latin typeface="Arial" panose="020B0604020202020204" pitchFamily="34" charset="0"/>
                <a:cs typeface="Times New Roman" panose="02020603050405020304" pitchFamily="18" charset="0"/>
              </a:rPr>
              <a:t> </a:t>
            </a:r>
            <a:r>
              <a:rPr lang="en-US" altLang="en-US" sz="2000">
                <a:latin typeface="Arial" panose="020B0604020202020204" pitchFamily="34" charset="0"/>
                <a:cs typeface="Times New Roman" panose="02020603050405020304" pitchFamily="18" charset="0"/>
                <a:sym typeface="Symbol" pitchFamily="2" charset="2"/>
              </a:rPr>
              <a:t></a:t>
            </a:r>
            <a:r>
              <a:rPr lang="en-US" altLang="en-US" sz="2000">
                <a:latin typeface="Arial" panose="020B0604020202020204" pitchFamily="34" charset="0"/>
                <a:cs typeface="Times New Roman" panose="02020603050405020304" pitchFamily="18" charset="0"/>
              </a:rPr>
              <a:t>.  </a:t>
            </a:r>
            <a:r>
              <a:rPr lang="en-US" altLang="en-US" sz="2000">
                <a:solidFill>
                  <a:schemeClr val="hlink"/>
                </a:solidFill>
                <a:latin typeface="Arial" panose="020B0604020202020204" pitchFamily="34" charset="0"/>
                <a:cs typeface="Times New Roman" panose="02020603050405020304" pitchFamily="18" charset="0"/>
              </a:rPr>
              <a:t>“supremum”</a:t>
            </a:r>
            <a:r>
              <a:rPr lang="en-US" altLang="en-US" sz="2000">
                <a:latin typeface="Arial" panose="020B0604020202020204" pitchFamily="34" charset="0"/>
                <a:cs typeface="Times New Roman" panose="02020603050405020304" pitchFamily="18" charset="0"/>
              </a:rPr>
              <a:t> (L</a:t>
            </a:r>
            <a:r>
              <a:rPr lang="en-US" altLang="en-US" sz="2000" baseline="-30000">
                <a:latin typeface="Arial" panose="020B0604020202020204" pitchFamily="34" charset="0"/>
                <a:cs typeface="Times New Roman" panose="02020603050405020304" pitchFamily="18" charset="0"/>
              </a:rPr>
              <a:t>max </a:t>
            </a:r>
            <a:r>
              <a:rPr lang="en-US" altLang="en-US" sz="2000">
                <a:latin typeface="Arial" panose="020B0604020202020204" pitchFamily="34" charset="0"/>
                <a:cs typeface="Times New Roman" panose="02020603050405020304" pitchFamily="18" charset="0"/>
              </a:rPr>
              <a:t>norm, L</a:t>
            </a:r>
            <a:r>
              <a:rPr lang="en-US" altLang="en-US" sz="2000" baseline="-30000">
                <a:latin typeface="Arial" panose="020B0604020202020204" pitchFamily="34" charset="0"/>
                <a:cs typeface="Times New Roman" panose="02020603050405020304" pitchFamily="18" charset="0"/>
                <a:sym typeface="Symbol" pitchFamily="2" charset="2"/>
              </a:rPr>
              <a:t></a:t>
            </a:r>
            <a:r>
              <a:rPr lang="en-US" altLang="en-US" sz="2000" baseline="-30000">
                <a:latin typeface="Arial" panose="020B0604020202020204" pitchFamily="34" charset="0"/>
                <a:cs typeface="Times New Roman" panose="02020603050405020304" pitchFamily="18" charset="0"/>
              </a:rPr>
              <a:t> </a:t>
            </a:r>
            <a:r>
              <a:rPr lang="en-US" altLang="en-US" sz="2000">
                <a:latin typeface="Arial" panose="020B0604020202020204" pitchFamily="34" charset="0"/>
                <a:cs typeface="Times New Roman" panose="02020603050405020304" pitchFamily="18" charset="0"/>
              </a:rPr>
              <a:t>norm) distance. </a:t>
            </a:r>
          </a:p>
          <a:p>
            <a:pPr lvl="1" eaLnBrk="1" hangingPunct="1"/>
            <a:r>
              <a:rPr lang="en-US" altLang="en-US" sz="2000">
                <a:latin typeface="Arial" panose="020B0604020202020204" pitchFamily="34" charset="0"/>
                <a:cs typeface="Times New Roman" panose="02020603050405020304" pitchFamily="18" charset="0"/>
              </a:rPr>
              <a:t>This is the maximum difference between any component (attribute) of the vectors</a:t>
            </a:r>
          </a:p>
          <a:p>
            <a:pPr lvl="1" eaLnBrk="1" hangingPunct="1"/>
            <a:endParaRPr lang="en-US" altLang="en-US" sz="2000">
              <a:latin typeface="Arial" panose="020B0604020202020204" pitchFamily="34" charset="0"/>
              <a:cs typeface="Times New Roman" panose="02020603050405020304" pitchFamily="18" charset="0"/>
            </a:endParaRPr>
          </a:p>
        </p:txBody>
      </p:sp>
      <p:graphicFrame>
        <p:nvGraphicFramePr>
          <p:cNvPr id="95236" name="Object 4">
            <a:extLst>
              <a:ext uri="{FF2B5EF4-FFF2-40B4-BE49-F238E27FC236}">
                <a16:creationId xmlns:a16="http://schemas.microsoft.com/office/drawing/2014/main" id="{C4738B99-D490-544D-B686-B311B8279C7E}"/>
              </a:ext>
            </a:extLst>
          </p:cNvPr>
          <p:cNvGraphicFramePr>
            <a:graphicFrameLocks noChangeAspect="1"/>
          </p:cNvGraphicFramePr>
          <p:nvPr/>
        </p:nvGraphicFramePr>
        <p:xfrm>
          <a:off x="2063750" y="3455988"/>
          <a:ext cx="5005388" cy="582612"/>
        </p:xfrm>
        <a:graphic>
          <a:graphicData uri="http://schemas.openxmlformats.org/presentationml/2006/ole">
            <mc:AlternateContent xmlns:mc="http://schemas.openxmlformats.org/markup-compatibility/2006">
              <mc:Choice xmlns:v="urn:schemas-microsoft-com:vml" Requires="v">
                <p:oleObj spid="_x0000_s13316" name="Equation" r:id="rId4" imgW="115277900" imgH="13462000" progId="Equation.3">
                  <p:embed/>
                </p:oleObj>
              </mc:Choice>
              <mc:Fallback>
                <p:oleObj name="Equation" r:id="rId4" imgW="115277900" imgH="13462000" progId="Equation.3">
                  <p:embed/>
                  <p:pic>
                    <p:nvPicPr>
                      <p:cNvPr id="95236" name="Object 4">
                        <a:extLst>
                          <a:ext uri="{FF2B5EF4-FFF2-40B4-BE49-F238E27FC236}">
                            <a16:creationId xmlns:a16="http://schemas.microsoft.com/office/drawing/2014/main" id="{C4738B99-D490-544D-B686-B311B8279C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3750" y="3455988"/>
                        <a:ext cx="5005388"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37" name="Object 5">
            <a:extLst>
              <a:ext uri="{FF2B5EF4-FFF2-40B4-BE49-F238E27FC236}">
                <a16:creationId xmlns:a16="http://schemas.microsoft.com/office/drawing/2014/main" id="{31B0FF2A-8F11-2F44-AAB3-990BF5497229}"/>
              </a:ext>
            </a:extLst>
          </p:cNvPr>
          <p:cNvGraphicFramePr>
            <a:graphicFrameLocks noGrp="1" noChangeAspect="1"/>
          </p:cNvGraphicFramePr>
          <p:nvPr>
            <p:ph sz="half" idx="2"/>
          </p:nvPr>
        </p:nvGraphicFramePr>
        <p:xfrm>
          <a:off x="2438400" y="2514600"/>
          <a:ext cx="4114800" cy="414338"/>
        </p:xfrm>
        <a:graphic>
          <a:graphicData uri="http://schemas.openxmlformats.org/presentationml/2006/ole">
            <mc:AlternateContent xmlns:mc="http://schemas.openxmlformats.org/markup-compatibility/2006">
              <mc:Choice xmlns:v="urn:schemas-microsoft-com:vml" Requires="v">
                <p:oleObj spid="_x0000_s13317" name="Microsoft Equation 3.0" r:id="rId6" imgW="98894900" imgH="9944100" progId="Equation.3">
                  <p:embed/>
                </p:oleObj>
              </mc:Choice>
              <mc:Fallback>
                <p:oleObj name="Microsoft Equation 3.0" r:id="rId6" imgW="98894900" imgH="9944100" progId="Equation.3">
                  <p:embed/>
                  <p:pic>
                    <p:nvPicPr>
                      <p:cNvPr id="95237" name="Object 5">
                        <a:extLst>
                          <a:ext uri="{FF2B5EF4-FFF2-40B4-BE49-F238E27FC236}">
                            <a16:creationId xmlns:a16="http://schemas.microsoft.com/office/drawing/2014/main" id="{31B0FF2A-8F11-2F44-AAB3-990BF54972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2514600"/>
                        <a:ext cx="4114800"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5238" name="Picture 10">
            <a:extLst>
              <a:ext uri="{FF2B5EF4-FFF2-40B4-BE49-F238E27FC236}">
                <a16:creationId xmlns:a16="http://schemas.microsoft.com/office/drawing/2014/main" id="{76F37E09-55BC-DC4D-B093-9FF822D205D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5410200"/>
            <a:ext cx="601980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Number Placeholder 5">
            <a:extLst>
              <a:ext uri="{FF2B5EF4-FFF2-40B4-BE49-F238E27FC236}">
                <a16:creationId xmlns:a16="http://schemas.microsoft.com/office/drawing/2014/main" id="{728AF680-B909-C443-BD79-13370D19B9C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731D5A01-6D7B-CC4B-B2CB-4234D46CE1F1}" type="slidenum">
              <a:rPr lang="en-US" altLang="en-US" sz="1200"/>
              <a:pPr>
                <a:spcBef>
                  <a:spcPct val="0"/>
                </a:spcBef>
                <a:buClrTx/>
                <a:buSzTx/>
                <a:buFontTx/>
                <a:buNone/>
              </a:pPr>
              <a:t>46</a:t>
            </a:fld>
            <a:endParaRPr lang="en-US" altLang="en-US" sz="1200"/>
          </a:p>
        </p:txBody>
      </p:sp>
      <p:sp>
        <p:nvSpPr>
          <p:cNvPr id="97282" name="Rectangle 2">
            <a:extLst>
              <a:ext uri="{FF2B5EF4-FFF2-40B4-BE49-F238E27FC236}">
                <a16:creationId xmlns:a16="http://schemas.microsoft.com/office/drawing/2014/main" id="{21C3EA40-0C8B-BF48-9DAE-4A7D70958BD4}"/>
              </a:ext>
            </a:extLst>
          </p:cNvPr>
          <p:cNvSpPr>
            <a:spLocks noGrp="1" noChangeArrowheads="1"/>
          </p:cNvSpPr>
          <p:nvPr>
            <p:ph type="title"/>
          </p:nvPr>
        </p:nvSpPr>
        <p:spPr/>
        <p:txBody>
          <a:bodyPr/>
          <a:lstStyle/>
          <a:p>
            <a:pPr eaLnBrk="1" hangingPunct="1"/>
            <a:r>
              <a:rPr lang="en-US" altLang="en-US"/>
              <a:t>Example: Minkowski Distance</a:t>
            </a:r>
          </a:p>
        </p:txBody>
      </p:sp>
      <p:sp>
        <p:nvSpPr>
          <p:cNvPr id="97283" name="Text Box 3">
            <a:extLst>
              <a:ext uri="{FF2B5EF4-FFF2-40B4-BE49-F238E27FC236}">
                <a16:creationId xmlns:a16="http://schemas.microsoft.com/office/drawing/2014/main" id="{8AAEF71D-DFD6-4247-A87B-225A509B3A02}"/>
              </a:ext>
            </a:extLst>
          </p:cNvPr>
          <p:cNvSpPr txBox="1">
            <a:spLocks noChangeArrowheads="1"/>
          </p:cNvSpPr>
          <p:nvPr/>
        </p:nvSpPr>
        <p:spPr bwMode="auto">
          <a:xfrm>
            <a:off x="5334000" y="838200"/>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000" b="1">
                <a:latin typeface="Arial" panose="020B0604020202020204" pitchFamily="34" charset="0"/>
              </a:rPr>
              <a:t>Dissimilarity Matrices</a:t>
            </a:r>
          </a:p>
        </p:txBody>
      </p:sp>
      <p:graphicFrame>
        <p:nvGraphicFramePr>
          <p:cNvPr id="97284" name="Object 4">
            <a:extLst>
              <a:ext uri="{FF2B5EF4-FFF2-40B4-BE49-F238E27FC236}">
                <a16:creationId xmlns:a16="http://schemas.microsoft.com/office/drawing/2014/main" id="{3CF3CEB4-633F-9E41-A56B-1CC62DD8CF33}"/>
              </a:ext>
            </a:extLst>
          </p:cNvPr>
          <p:cNvGraphicFramePr>
            <a:graphicFrameLocks noChangeAspect="1"/>
          </p:cNvGraphicFramePr>
          <p:nvPr/>
        </p:nvGraphicFramePr>
        <p:xfrm>
          <a:off x="304800" y="1219200"/>
          <a:ext cx="2962275" cy="1363663"/>
        </p:xfrm>
        <a:graphic>
          <a:graphicData uri="http://schemas.openxmlformats.org/presentationml/2006/ole">
            <mc:AlternateContent xmlns:mc="http://schemas.openxmlformats.org/markup-compatibility/2006">
              <mc:Choice xmlns:v="urn:schemas-microsoft-com:vml" Requires="v">
                <p:oleObj spid="_x0000_s14343" name="Worksheet" r:id="rId4" imgW="1854200" imgH="825500" progId="Excel.Sheet.8">
                  <p:embed/>
                </p:oleObj>
              </mc:Choice>
              <mc:Fallback>
                <p:oleObj name="Worksheet" r:id="rId4" imgW="1854200" imgH="825500" progId="Excel.Sheet.8">
                  <p:embed/>
                  <p:pic>
                    <p:nvPicPr>
                      <p:cNvPr id="97284" name="Object 4">
                        <a:extLst>
                          <a:ext uri="{FF2B5EF4-FFF2-40B4-BE49-F238E27FC236}">
                            <a16:creationId xmlns:a16="http://schemas.microsoft.com/office/drawing/2014/main" id="{3CF3CEB4-633F-9E41-A56B-1CC62DD8CF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219200"/>
                        <a:ext cx="2962275" cy="136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285" name="Object 5">
            <a:extLst>
              <a:ext uri="{FF2B5EF4-FFF2-40B4-BE49-F238E27FC236}">
                <a16:creationId xmlns:a16="http://schemas.microsoft.com/office/drawing/2014/main" id="{1F7A2407-4BAF-B641-9FEF-DF565774FFE8}"/>
              </a:ext>
            </a:extLst>
          </p:cNvPr>
          <p:cNvGraphicFramePr>
            <a:graphicFrameLocks noChangeAspect="1"/>
          </p:cNvGraphicFramePr>
          <p:nvPr/>
        </p:nvGraphicFramePr>
        <p:xfrm>
          <a:off x="3810000" y="1600200"/>
          <a:ext cx="4948238" cy="1320800"/>
        </p:xfrm>
        <a:graphic>
          <a:graphicData uri="http://schemas.openxmlformats.org/presentationml/2006/ole">
            <mc:AlternateContent xmlns:mc="http://schemas.openxmlformats.org/markup-compatibility/2006">
              <mc:Choice xmlns:v="urn:schemas-microsoft-com:vml" Requires="v">
                <p:oleObj spid="_x0000_s14344" name="Worksheet" r:id="rId6" imgW="3073400" imgH="825500" progId="Excel.Sheet.8">
                  <p:embed/>
                </p:oleObj>
              </mc:Choice>
              <mc:Fallback>
                <p:oleObj name="Worksheet" r:id="rId6" imgW="3073400" imgH="825500" progId="Excel.Sheet.8">
                  <p:embed/>
                  <p:pic>
                    <p:nvPicPr>
                      <p:cNvPr id="97285" name="Object 5">
                        <a:extLst>
                          <a:ext uri="{FF2B5EF4-FFF2-40B4-BE49-F238E27FC236}">
                            <a16:creationId xmlns:a16="http://schemas.microsoft.com/office/drawing/2014/main" id="{1F7A2407-4BAF-B641-9FEF-DF565774FF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1600200"/>
                        <a:ext cx="4948238"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286" name="Object 6">
            <a:extLst>
              <a:ext uri="{FF2B5EF4-FFF2-40B4-BE49-F238E27FC236}">
                <a16:creationId xmlns:a16="http://schemas.microsoft.com/office/drawing/2014/main" id="{6498264F-6B1A-6C40-B1C1-79D91EDFB7B4}"/>
              </a:ext>
            </a:extLst>
          </p:cNvPr>
          <p:cNvGraphicFramePr>
            <a:graphicFrameLocks noChangeAspect="1"/>
          </p:cNvGraphicFramePr>
          <p:nvPr/>
        </p:nvGraphicFramePr>
        <p:xfrm>
          <a:off x="3810000" y="3429000"/>
          <a:ext cx="4948238" cy="1320800"/>
        </p:xfrm>
        <a:graphic>
          <a:graphicData uri="http://schemas.openxmlformats.org/presentationml/2006/ole">
            <mc:AlternateContent xmlns:mc="http://schemas.openxmlformats.org/markup-compatibility/2006">
              <mc:Choice xmlns:v="urn:schemas-microsoft-com:vml" Requires="v">
                <p:oleObj spid="_x0000_s14345" name="Worksheet" r:id="rId8" imgW="3073400" imgH="825500" progId="Excel.Sheet.8">
                  <p:embed/>
                </p:oleObj>
              </mc:Choice>
              <mc:Fallback>
                <p:oleObj name="Worksheet" r:id="rId8" imgW="3073400" imgH="825500" progId="Excel.Sheet.8">
                  <p:embed/>
                  <p:pic>
                    <p:nvPicPr>
                      <p:cNvPr id="97286" name="Object 6">
                        <a:extLst>
                          <a:ext uri="{FF2B5EF4-FFF2-40B4-BE49-F238E27FC236}">
                            <a16:creationId xmlns:a16="http://schemas.microsoft.com/office/drawing/2014/main" id="{6498264F-6B1A-6C40-B1C1-79D91EDFB7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0" y="3429000"/>
                        <a:ext cx="4948238"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287" name="Object 7">
            <a:extLst>
              <a:ext uri="{FF2B5EF4-FFF2-40B4-BE49-F238E27FC236}">
                <a16:creationId xmlns:a16="http://schemas.microsoft.com/office/drawing/2014/main" id="{4AD85524-FC7A-1E4F-851B-F0B6D580A663}"/>
              </a:ext>
            </a:extLst>
          </p:cNvPr>
          <p:cNvGraphicFramePr>
            <a:graphicFrameLocks noChangeAspect="1"/>
          </p:cNvGraphicFramePr>
          <p:nvPr/>
        </p:nvGraphicFramePr>
        <p:xfrm>
          <a:off x="3810000" y="5254625"/>
          <a:ext cx="4872038" cy="1374775"/>
        </p:xfrm>
        <a:graphic>
          <a:graphicData uri="http://schemas.openxmlformats.org/presentationml/2006/ole">
            <mc:AlternateContent xmlns:mc="http://schemas.openxmlformats.org/markup-compatibility/2006">
              <mc:Choice xmlns:v="urn:schemas-microsoft-com:vml" Requires="v">
                <p:oleObj spid="_x0000_s14346" name="Worksheet" r:id="rId10" imgW="3073400" imgH="850900" progId="Excel.Sheet.8">
                  <p:embed/>
                </p:oleObj>
              </mc:Choice>
              <mc:Fallback>
                <p:oleObj name="Worksheet" r:id="rId10" imgW="3073400" imgH="850900" progId="Excel.Sheet.8">
                  <p:embed/>
                  <p:pic>
                    <p:nvPicPr>
                      <p:cNvPr id="97287" name="Object 7">
                        <a:extLst>
                          <a:ext uri="{FF2B5EF4-FFF2-40B4-BE49-F238E27FC236}">
                            <a16:creationId xmlns:a16="http://schemas.microsoft.com/office/drawing/2014/main" id="{4AD85524-FC7A-1E4F-851B-F0B6D580A66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0" y="5254625"/>
                        <a:ext cx="4872038"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88" name="Rectangle 16">
            <a:extLst>
              <a:ext uri="{FF2B5EF4-FFF2-40B4-BE49-F238E27FC236}">
                <a16:creationId xmlns:a16="http://schemas.microsoft.com/office/drawing/2014/main" id="{BDCF2432-947D-FB49-B078-2956D3FD2316}"/>
              </a:ext>
            </a:extLst>
          </p:cNvPr>
          <p:cNvSpPr>
            <a:spLocks noChangeArrowheads="1"/>
          </p:cNvSpPr>
          <p:nvPr/>
        </p:nvSpPr>
        <p:spPr bwMode="auto">
          <a:xfrm>
            <a:off x="3595688" y="1066800"/>
            <a:ext cx="2576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b="1"/>
              <a:t>Manhattan (L</a:t>
            </a:r>
            <a:r>
              <a:rPr lang="en-US" altLang="en-US" sz="2400" b="1" baseline="-25000"/>
              <a:t>1</a:t>
            </a:r>
            <a:r>
              <a:rPr lang="en-US" altLang="en-US" sz="2400" b="1"/>
              <a:t>)</a:t>
            </a:r>
          </a:p>
        </p:txBody>
      </p:sp>
      <p:sp>
        <p:nvSpPr>
          <p:cNvPr id="97289" name="Rectangle 17">
            <a:extLst>
              <a:ext uri="{FF2B5EF4-FFF2-40B4-BE49-F238E27FC236}">
                <a16:creationId xmlns:a16="http://schemas.microsoft.com/office/drawing/2014/main" id="{5950FB80-D8DD-2F42-87CC-A400AE0371E7}"/>
              </a:ext>
            </a:extLst>
          </p:cNvPr>
          <p:cNvSpPr>
            <a:spLocks noChangeArrowheads="1"/>
          </p:cNvSpPr>
          <p:nvPr/>
        </p:nvSpPr>
        <p:spPr bwMode="auto">
          <a:xfrm>
            <a:off x="3581400" y="2895600"/>
            <a:ext cx="2332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b="1"/>
              <a:t>Euclidean (L</a:t>
            </a:r>
            <a:r>
              <a:rPr lang="en-US" altLang="en-US" sz="2400" b="1" baseline="-25000"/>
              <a:t>2</a:t>
            </a:r>
            <a:r>
              <a:rPr lang="en-US" altLang="en-US" sz="2400" b="1"/>
              <a:t>)</a:t>
            </a:r>
          </a:p>
        </p:txBody>
      </p:sp>
      <p:sp>
        <p:nvSpPr>
          <p:cNvPr id="97290" name="Rectangle 18">
            <a:extLst>
              <a:ext uri="{FF2B5EF4-FFF2-40B4-BE49-F238E27FC236}">
                <a16:creationId xmlns:a16="http://schemas.microsoft.com/office/drawing/2014/main" id="{B3684675-72D1-F34C-83B8-FFCDF3E2CF07}"/>
              </a:ext>
            </a:extLst>
          </p:cNvPr>
          <p:cNvSpPr>
            <a:spLocks noChangeArrowheads="1"/>
          </p:cNvSpPr>
          <p:nvPr/>
        </p:nvSpPr>
        <p:spPr bwMode="auto">
          <a:xfrm>
            <a:off x="3657600" y="4800600"/>
            <a:ext cx="194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b="1"/>
              <a:t>Supremum </a:t>
            </a:r>
          </a:p>
        </p:txBody>
      </p:sp>
      <p:graphicFrame>
        <p:nvGraphicFramePr>
          <p:cNvPr id="97291" name="Object 19">
            <a:extLst>
              <a:ext uri="{FF2B5EF4-FFF2-40B4-BE49-F238E27FC236}">
                <a16:creationId xmlns:a16="http://schemas.microsoft.com/office/drawing/2014/main" id="{0D6C9269-7C92-0441-A88B-69BDABA01C57}"/>
              </a:ext>
            </a:extLst>
          </p:cNvPr>
          <p:cNvGraphicFramePr>
            <a:graphicFrameLocks noChangeAspect="1"/>
          </p:cNvGraphicFramePr>
          <p:nvPr/>
        </p:nvGraphicFramePr>
        <p:xfrm>
          <a:off x="265113" y="2819400"/>
          <a:ext cx="3006725" cy="3810000"/>
        </p:xfrm>
        <a:graphic>
          <a:graphicData uri="http://schemas.openxmlformats.org/presentationml/2006/ole">
            <mc:AlternateContent xmlns:mc="http://schemas.openxmlformats.org/markup-compatibility/2006">
              <mc:Choice xmlns:v="urn:schemas-microsoft-com:vml" Requires="v">
                <p:oleObj spid="_x0000_s14347" name="SmartDraw" r:id="rId12" imgW="26276300" imgH="33312100" progId="SmartDraw.2">
                  <p:embed/>
                </p:oleObj>
              </mc:Choice>
              <mc:Fallback>
                <p:oleObj name="SmartDraw" r:id="rId12" imgW="26276300" imgH="33312100" progId="SmartDraw.2">
                  <p:embed/>
                  <p:pic>
                    <p:nvPicPr>
                      <p:cNvPr id="97291" name="Object 19">
                        <a:extLst>
                          <a:ext uri="{FF2B5EF4-FFF2-40B4-BE49-F238E27FC236}">
                            <a16:creationId xmlns:a16="http://schemas.microsoft.com/office/drawing/2014/main" id="{0D6C9269-7C92-0441-A88B-69BDABA01C5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5113" y="2819400"/>
                        <a:ext cx="300672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Number Placeholder 5">
            <a:extLst>
              <a:ext uri="{FF2B5EF4-FFF2-40B4-BE49-F238E27FC236}">
                <a16:creationId xmlns:a16="http://schemas.microsoft.com/office/drawing/2014/main" id="{E3F7BBEB-4A3F-C04E-BDF7-D5ABB99C83D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C09A965E-1BED-8A4B-9A00-7B84DC89BB59}" type="slidenum">
              <a:rPr lang="en-US" altLang="en-US" sz="1200"/>
              <a:pPr>
                <a:spcBef>
                  <a:spcPct val="0"/>
                </a:spcBef>
                <a:buClrTx/>
                <a:buSzTx/>
                <a:buFontTx/>
                <a:buNone/>
              </a:pPr>
              <a:t>47</a:t>
            </a:fld>
            <a:endParaRPr lang="en-US" altLang="en-US" sz="1200"/>
          </a:p>
        </p:txBody>
      </p:sp>
      <p:sp>
        <p:nvSpPr>
          <p:cNvPr id="99330" name="Rectangle 2">
            <a:extLst>
              <a:ext uri="{FF2B5EF4-FFF2-40B4-BE49-F238E27FC236}">
                <a16:creationId xmlns:a16="http://schemas.microsoft.com/office/drawing/2014/main" id="{CB4DABD1-FB67-D245-81C3-41CCF60CBBDD}"/>
              </a:ext>
            </a:extLst>
          </p:cNvPr>
          <p:cNvSpPr>
            <a:spLocks noGrp="1" noChangeArrowheads="1"/>
          </p:cNvSpPr>
          <p:nvPr>
            <p:ph type="title"/>
          </p:nvPr>
        </p:nvSpPr>
        <p:spPr>
          <a:xfrm>
            <a:off x="1371600" y="457200"/>
            <a:ext cx="6553200" cy="630238"/>
          </a:xfrm>
          <a:noFill/>
        </p:spPr>
        <p:txBody>
          <a:bodyPr lIns="92075" tIns="46038" rIns="92075" bIns="46038" anchor="ctr"/>
          <a:lstStyle/>
          <a:p>
            <a:pPr eaLnBrk="1" hangingPunct="1"/>
            <a:r>
              <a:rPr lang="en-US" altLang="en-US" sz="3200">
                <a:solidFill>
                  <a:srgbClr val="170981"/>
                </a:solidFill>
              </a:rPr>
              <a:t>Ordinal Variables</a:t>
            </a:r>
          </a:p>
        </p:txBody>
      </p:sp>
      <p:sp>
        <p:nvSpPr>
          <p:cNvPr id="99331" name="Rectangle 3">
            <a:extLst>
              <a:ext uri="{FF2B5EF4-FFF2-40B4-BE49-F238E27FC236}">
                <a16:creationId xmlns:a16="http://schemas.microsoft.com/office/drawing/2014/main" id="{7F7076CA-BF6F-304B-A29A-DA39764057A7}"/>
              </a:ext>
            </a:extLst>
          </p:cNvPr>
          <p:cNvSpPr>
            <a:spLocks noGrp="1" noChangeArrowheads="1"/>
          </p:cNvSpPr>
          <p:nvPr>
            <p:ph type="body" idx="1"/>
          </p:nvPr>
        </p:nvSpPr>
        <p:spPr>
          <a:xfrm>
            <a:off x="228600" y="1524000"/>
            <a:ext cx="8458200" cy="4800600"/>
          </a:xfrm>
          <a:noFill/>
        </p:spPr>
        <p:txBody>
          <a:bodyPr lIns="92075" tIns="46038" rIns="92075" bIns="46038"/>
          <a:lstStyle/>
          <a:p>
            <a:pPr eaLnBrk="1" hangingPunct="1">
              <a:lnSpc>
                <a:spcPct val="110000"/>
              </a:lnSpc>
            </a:pPr>
            <a:r>
              <a:rPr lang="en-US" altLang="en-US" sz="2400"/>
              <a:t>An ordinal variable can be discrete or continuous</a:t>
            </a:r>
          </a:p>
          <a:p>
            <a:pPr eaLnBrk="1" hangingPunct="1">
              <a:lnSpc>
                <a:spcPct val="110000"/>
              </a:lnSpc>
            </a:pPr>
            <a:r>
              <a:rPr lang="en-US" altLang="en-US" sz="2400"/>
              <a:t>Order is important, e.g., rank</a:t>
            </a:r>
          </a:p>
          <a:p>
            <a:pPr eaLnBrk="1" hangingPunct="1">
              <a:lnSpc>
                <a:spcPct val="110000"/>
              </a:lnSpc>
            </a:pPr>
            <a:r>
              <a:rPr lang="en-US" altLang="en-US" sz="2400"/>
              <a:t>Can be treated like interval-scaled </a:t>
            </a:r>
          </a:p>
          <a:p>
            <a:pPr lvl="1" eaLnBrk="1" hangingPunct="1">
              <a:lnSpc>
                <a:spcPct val="110000"/>
              </a:lnSpc>
            </a:pPr>
            <a:r>
              <a:rPr lang="en-US" altLang="en-US" sz="2400"/>
              <a:t>replace </a:t>
            </a:r>
            <a:r>
              <a:rPr lang="en-US" altLang="en-US" sz="2400" i="1"/>
              <a:t>x</a:t>
            </a:r>
            <a:r>
              <a:rPr lang="en-US" altLang="en-US" sz="2400" i="1" baseline="-25000"/>
              <a:t>if</a:t>
            </a:r>
            <a:r>
              <a:rPr lang="en-US" altLang="en-US" sz="2400" baseline="-25000"/>
              <a:t> </a:t>
            </a:r>
            <a:r>
              <a:rPr lang="en-US" altLang="en-US" sz="2400"/>
              <a:t> by their rank </a:t>
            </a:r>
          </a:p>
          <a:p>
            <a:pPr lvl="1" eaLnBrk="1" hangingPunct="1">
              <a:lnSpc>
                <a:spcPct val="110000"/>
              </a:lnSpc>
            </a:pPr>
            <a:r>
              <a:rPr lang="en-US" altLang="en-US" sz="2400"/>
              <a:t>map the range of each variable onto [0, 1] by replacing</a:t>
            </a:r>
            <a:r>
              <a:rPr lang="en-US" altLang="en-US" sz="2400" i="1"/>
              <a:t> i</a:t>
            </a:r>
            <a:r>
              <a:rPr lang="en-US" altLang="en-US" sz="2400"/>
              <a:t>-th object in the </a:t>
            </a:r>
            <a:r>
              <a:rPr lang="en-US" altLang="en-US" sz="2400" i="1"/>
              <a:t>f</a:t>
            </a:r>
            <a:r>
              <a:rPr lang="en-US" altLang="en-US" sz="2400"/>
              <a:t>-th variable by</a:t>
            </a:r>
          </a:p>
          <a:p>
            <a:pPr lvl="1" eaLnBrk="1" hangingPunct="1">
              <a:lnSpc>
                <a:spcPct val="110000"/>
              </a:lnSpc>
            </a:pPr>
            <a:endParaRPr lang="en-US" altLang="en-US" sz="2400"/>
          </a:p>
          <a:p>
            <a:pPr lvl="1" eaLnBrk="1" hangingPunct="1">
              <a:lnSpc>
                <a:spcPct val="110000"/>
              </a:lnSpc>
            </a:pPr>
            <a:endParaRPr lang="en-US" altLang="en-US" sz="2400"/>
          </a:p>
          <a:p>
            <a:pPr lvl="1" eaLnBrk="1" hangingPunct="1">
              <a:lnSpc>
                <a:spcPct val="110000"/>
              </a:lnSpc>
            </a:pPr>
            <a:r>
              <a:rPr lang="en-US" altLang="en-US" sz="2400"/>
              <a:t>compute the dissimilarity using methods for interval-scaled variables</a:t>
            </a:r>
          </a:p>
        </p:txBody>
      </p:sp>
      <p:graphicFrame>
        <p:nvGraphicFramePr>
          <p:cNvPr id="99332" name="Object 4">
            <a:extLst>
              <a:ext uri="{FF2B5EF4-FFF2-40B4-BE49-F238E27FC236}">
                <a16:creationId xmlns:a16="http://schemas.microsoft.com/office/drawing/2014/main" id="{CF7B54B0-6895-7F44-9B69-8A7B375CD263}"/>
              </a:ext>
            </a:extLst>
          </p:cNvPr>
          <p:cNvGraphicFramePr>
            <a:graphicFrameLocks noChangeAspect="1"/>
          </p:cNvGraphicFramePr>
          <p:nvPr/>
        </p:nvGraphicFramePr>
        <p:xfrm>
          <a:off x="3352800" y="4419600"/>
          <a:ext cx="2438400" cy="812800"/>
        </p:xfrm>
        <a:graphic>
          <a:graphicData uri="http://schemas.openxmlformats.org/presentationml/2006/ole">
            <mc:AlternateContent xmlns:mc="http://schemas.openxmlformats.org/markup-compatibility/2006">
              <mc:Choice xmlns:v="urn:schemas-microsoft-com:vml" Requires="v">
                <p:oleObj spid="_x0000_s15364" name="Equation" r:id="rId4" imgW="26911300" imgH="16383000" progId="Equation.3">
                  <p:embed/>
                </p:oleObj>
              </mc:Choice>
              <mc:Fallback>
                <p:oleObj name="Equation" r:id="rId4" imgW="26911300" imgH="16383000" progId="Equation.3">
                  <p:embed/>
                  <p:pic>
                    <p:nvPicPr>
                      <p:cNvPr id="99332" name="Object 4">
                        <a:extLst>
                          <a:ext uri="{FF2B5EF4-FFF2-40B4-BE49-F238E27FC236}">
                            <a16:creationId xmlns:a16="http://schemas.microsoft.com/office/drawing/2014/main" id="{CF7B54B0-6895-7F44-9B69-8A7B375CD2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4419600"/>
                        <a:ext cx="24384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3" name="Object 5">
            <a:extLst>
              <a:ext uri="{FF2B5EF4-FFF2-40B4-BE49-F238E27FC236}">
                <a16:creationId xmlns:a16="http://schemas.microsoft.com/office/drawing/2014/main" id="{23CBF04E-5A15-BC4F-A80B-02AC086F7B58}"/>
              </a:ext>
            </a:extLst>
          </p:cNvPr>
          <p:cNvGraphicFramePr>
            <a:graphicFrameLocks noChangeAspect="1"/>
          </p:cNvGraphicFramePr>
          <p:nvPr/>
        </p:nvGraphicFramePr>
        <p:xfrm>
          <a:off x="5105400" y="2971800"/>
          <a:ext cx="2209800" cy="442913"/>
        </p:xfrm>
        <a:graphic>
          <a:graphicData uri="http://schemas.openxmlformats.org/presentationml/2006/ole">
            <mc:AlternateContent xmlns:mc="http://schemas.openxmlformats.org/markup-compatibility/2006">
              <mc:Choice xmlns:v="urn:schemas-microsoft-com:vml" Requires="v">
                <p:oleObj spid="_x0000_s15365" name="Equation" r:id="rId6" imgW="32181800" imgH="8483600" progId="Equation.3">
                  <p:embed/>
                </p:oleObj>
              </mc:Choice>
              <mc:Fallback>
                <p:oleObj name="Equation" r:id="rId6" imgW="32181800" imgH="8483600" progId="Equation.3">
                  <p:embed/>
                  <p:pic>
                    <p:nvPicPr>
                      <p:cNvPr id="99333" name="Object 5">
                        <a:extLst>
                          <a:ext uri="{FF2B5EF4-FFF2-40B4-BE49-F238E27FC236}">
                            <a16:creationId xmlns:a16="http://schemas.microsoft.com/office/drawing/2014/main" id="{23CBF04E-5A15-BC4F-A80B-02AC086F7B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2971800"/>
                        <a:ext cx="2209800"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7">
            <a:extLst>
              <a:ext uri="{FF2B5EF4-FFF2-40B4-BE49-F238E27FC236}">
                <a16:creationId xmlns:a16="http://schemas.microsoft.com/office/drawing/2014/main" id="{52F104D4-B319-F541-BD91-902034191F8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D239B46E-5519-2F44-AD34-1792050D2B01}" type="slidenum">
              <a:rPr lang="en-US" altLang="en-US" sz="1200"/>
              <a:pPr>
                <a:spcBef>
                  <a:spcPct val="0"/>
                </a:spcBef>
                <a:buClrTx/>
                <a:buSzTx/>
                <a:buFontTx/>
                <a:buNone/>
              </a:pPr>
              <a:t>48</a:t>
            </a:fld>
            <a:endParaRPr lang="en-US" altLang="en-US" sz="1200"/>
          </a:p>
        </p:txBody>
      </p:sp>
      <p:sp>
        <p:nvSpPr>
          <p:cNvPr id="101378" name="Rectangle 2">
            <a:extLst>
              <a:ext uri="{FF2B5EF4-FFF2-40B4-BE49-F238E27FC236}">
                <a16:creationId xmlns:a16="http://schemas.microsoft.com/office/drawing/2014/main" id="{5A7508FE-B758-B049-9E97-20592A101352}"/>
              </a:ext>
            </a:extLst>
          </p:cNvPr>
          <p:cNvSpPr>
            <a:spLocks noGrp="1" noChangeArrowheads="1"/>
          </p:cNvSpPr>
          <p:nvPr>
            <p:ph type="title"/>
          </p:nvPr>
        </p:nvSpPr>
        <p:spPr/>
        <p:txBody>
          <a:bodyPr/>
          <a:lstStyle/>
          <a:p>
            <a:pPr eaLnBrk="1" hangingPunct="1"/>
            <a:r>
              <a:rPr lang="en-US" altLang="en-US" sz="3200">
                <a:solidFill>
                  <a:srgbClr val="170981"/>
                </a:solidFill>
              </a:rPr>
              <a:t>Attributes of Mixed Type</a:t>
            </a:r>
          </a:p>
        </p:txBody>
      </p:sp>
      <p:sp>
        <p:nvSpPr>
          <p:cNvPr id="101379" name="Rectangle 3">
            <a:extLst>
              <a:ext uri="{FF2B5EF4-FFF2-40B4-BE49-F238E27FC236}">
                <a16:creationId xmlns:a16="http://schemas.microsoft.com/office/drawing/2014/main" id="{454FFE90-4C84-5049-B92F-F0391FE1E1FE}"/>
              </a:ext>
            </a:extLst>
          </p:cNvPr>
          <p:cNvSpPr>
            <a:spLocks noGrp="1" noChangeArrowheads="1"/>
          </p:cNvSpPr>
          <p:nvPr>
            <p:ph type="body" sz="half" idx="1"/>
          </p:nvPr>
        </p:nvSpPr>
        <p:spPr>
          <a:xfrm>
            <a:off x="304800" y="1295400"/>
            <a:ext cx="8534400" cy="5181600"/>
          </a:xfrm>
        </p:spPr>
        <p:txBody>
          <a:bodyPr/>
          <a:lstStyle/>
          <a:p>
            <a:pPr eaLnBrk="1" hangingPunct="1">
              <a:lnSpc>
                <a:spcPct val="90000"/>
              </a:lnSpc>
            </a:pPr>
            <a:r>
              <a:rPr lang="en-US" altLang="en-US" sz="2400"/>
              <a:t>A database may contain all attribute types</a:t>
            </a:r>
          </a:p>
          <a:p>
            <a:pPr lvl="1" eaLnBrk="1" hangingPunct="1">
              <a:lnSpc>
                <a:spcPct val="90000"/>
              </a:lnSpc>
            </a:pPr>
            <a:r>
              <a:rPr lang="en-US" altLang="en-US" sz="2400"/>
              <a:t>Nominal, symmetric binary, asymmetric binary, numeric, ordinal</a:t>
            </a:r>
          </a:p>
          <a:p>
            <a:pPr eaLnBrk="1" hangingPunct="1">
              <a:lnSpc>
                <a:spcPct val="90000"/>
              </a:lnSpc>
            </a:pPr>
            <a:r>
              <a:rPr lang="en-US" altLang="en-US" sz="2400"/>
              <a:t>One may use a weighted formula to combine their effects</a:t>
            </a:r>
          </a:p>
          <a:p>
            <a:pPr eaLnBrk="1" hangingPunct="1">
              <a:lnSpc>
                <a:spcPct val="90000"/>
              </a:lnSpc>
            </a:pPr>
            <a:endParaRPr lang="en-US" altLang="en-US" sz="2400"/>
          </a:p>
          <a:p>
            <a:pPr lvl="1" eaLnBrk="1" hangingPunct="1">
              <a:lnSpc>
                <a:spcPct val="90000"/>
              </a:lnSpc>
            </a:pPr>
            <a:endParaRPr lang="en-US" altLang="en-US" sz="2400" i="1"/>
          </a:p>
          <a:p>
            <a:pPr lvl="1" eaLnBrk="1" hangingPunct="1">
              <a:lnSpc>
                <a:spcPct val="90000"/>
              </a:lnSpc>
            </a:pPr>
            <a:endParaRPr lang="en-US" altLang="en-US" sz="2400" i="1"/>
          </a:p>
          <a:p>
            <a:pPr lvl="1" eaLnBrk="1" hangingPunct="1">
              <a:lnSpc>
                <a:spcPct val="90000"/>
              </a:lnSpc>
            </a:pPr>
            <a:r>
              <a:rPr lang="en-US" altLang="en-US" sz="2400" i="1"/>
              <a:t>f</a:t>
            </a:r>
            <a:r>
              <a:rPr lang="en-US" altLang="en-US" sz="2400"/>
              <a:t>  is binary or nominal:</a:t>
            </a:r>
          </a:p>
          <a:p>
            <a:pPr lvl="2" eaLnBrk="1" hangingPunct="1">
              <a:lnSpc>
                <a:spcPct val="90000"/>
              </a:lnSpc>
              <a:buFont typeface="Wingdings" pitchFamily="2" charset="2"/>
              <a:buNone/>
            </a:pPr>
            <a:r>
              <a:rPr lang="en-US" altLang="en-US">
                <a:cs typeface="Tahoma" panose="020B0604030504040204" pitchFamily="34" charset="0"/>
              </a:rPr>
              <a:t>d</a:t>
            </a:r>
            <a:r>
              <a:rPr lang="en-US" altLang="en-US" baseline="-25000"/>
              <a:t>ij</a:t>
            </a:r>
            <a:r>
              <a:rPr lang="en-US" altLang="en-US" baseline="30000"/>
              <a:t>(f)</a:t>
            </a:r>
            <a:r>
              <a:rPr lang="en-US" altLang="en-US"/>
              <a:t> = 0  if x</a:t>
            </a:r>
            <a:r>
              <a:rPr lang="en-US" altLang="en-US" baseline="-25000"/>
              <a:t>if </a:t>
            </a:r>
            <a:r>
              <a:rPr lang="en-US" altLang="en-US"/>
              <a:t>= x</a:t>
            </a:r>
            <a:r>
              <a:rPr lang="en-US" altLang="en-US" baseline="-25000"/>
              <a:t>jf</a:t>
            </a:r>
            <a:r>
              <a:rPr lang="en-US" altLang="en-US"/>
              <a:t> , or </a:t>
            </a:r>
            <a:r>
              <a:rPr lang="en-US" altLang="en-US">
                <a:cs typeface="Tahoma" panose="020B0604030504040204" pitchFamily="34" charset="0"/>
              </a:rPr>
              <a:t>d</a:t>
            </a:r>
            <a:r>
              <a:rPr lang="en-US" altLang="en-US" baseline="-25000"/>
              <a:t>ij</a:t>
            </a:r>
            <a:r>
              <a:rPr lang="en-US" altLang="en-US" baseline="30000"/>
              <a:t>(f)</a:t>
            </a:r>
            <a:r>
              <a:rPr lang="en-US" altLang="en-US"/>
              <a:t> = 1 otherwise</a:t>
            </a:r>
          </a:p>
          <a:p>
            <a:pPr lvl="1" eaLnBrk="1" hangingPunct="1">
              <a:lnSpc>
                <a:spcPct val="90000"/>
              </a:lnSpc>
            </a:pPr>
            <a:r>
              <a:rPr lang="en-US" altLang="en-US" sz="2400" i="1"/>
              <a:t>f</a:t>
            </a:r>
            <a:r>
              <a:rPr lang="en-US" altLang="en-US" sz="2400"/>
              <a:t>  is numeric: use the normalized distance</a:t>
            </a:r>
          </a:p>
          <a:p>
            <a:pPr lvl="1" eaLnBrk="1" hangingPunct="1">
              <a:lnSpc>
                <a:spcPct val="90000"/>
              </a:lnSpc>
            </a:pPr>
            <a:r>
              <a:rPr lang="en-US" altLang="en-US" sz="2400" i="1"/>
              <a:t>f</a:t>
            </a:r>
            <a:r>
              <a:rPr lang="en-US" altLang="en-US" sz="2400"/>
              <a:t>  is ordinal </a:t>
            </a:r>
          </a:p>
          <a:p>
            <a:pPr lvl="2" eaLnBrk="1" hangingPunct="1">
              <a:lnSpc>
                <a:spcPct val="90000"/>
              </a:lnSpc>
            </a:pPr>
            <a:r>
              <a:rPr lang="en-US" altLang="en-US"/>
              <a:t>Compute ranks r</a:t>
            </a:r>
            <a:r>
              <a:rPr lang="en-US" altLang="en-US" baseline="-25000"/>
              <a:t>if</a:t>
            </a:r>
            <a:r>
              <a:rPr lang="en-US" altLang="en-US"/>
              <a:t> and  </a:t>
            </a:r>
          </a:p>
          <a:p>
            <a:pPr lvl="2" eaLnBrk="1" hangingPunct="1">
              <a:lnSpc>
                <a:spcPct val="90000"/>
              </a:lnSpc>
            </a:pPr>
            <a:r>
              <a:rPr lang="en-US" altLang="en-US"/>
              <a:t>Treat z</a:t>
            </a:r>
            <a:r>
              <a:rPr lang="en-US" altLang="en-US" baseline="-25000"/>
              <a:t>if</a:t>
            </a:r>
            <a:r>
              <a:rPr lang="en-US" altLang="en-US"/>
              <a:t> as interval-scaled</a:t>
            </a:r>
          </a:p>
          <a:p>
            <a:pPr lvl="2" eaLnBrk="1" hangingPunct="1">
              <a:lnSpc>
                <a:spcPct val="90000"/>
              </a:lnSpc>
            </a:pPr>
            <a:endParaRPr lang="en-US" altLang="en-US" sz="2000"/>
          </a:p>
        </p:txBody>
      </p:sp>
      <p:graphicFrame>
        <p:nvGraphicFramePr>
          <p:cNvPr id="101380" name="Object 4">
            <a:extLst>
              <a:ext uri="{FF2B5EF4-FFF2-40B4-BE49-F238E27FC236}">
                <a16:creationId xmlns:a16="http://schemas.microsoft.com/office/drawing/2014/main" id="{D56912C1-0881-D849-A0ED-6BE0A62C9A20}"/>
              </a:ext>
            </a:extLst>
          </p:cNvPr>
          <p:cNvGraphicFramePr>
            <a:graphicFrameLocks noGrp="1" noChangeAspect="1"/>
          </p:cNvGraphicFramePr>
          <p:nvPr>
            <p:ph sz="quarter" idx="2"/>
          </p:nvPr>
        </p:nvGraphicFramePr>
        <p:xfrm>
          <a:off x="2514600" y="2895600"/>
          <a:ext cx="3276600" cy="1146175"/>
        </p:xfrm>
        <a:graphic>
          <a:graphicData uri="http://schemas.openxmlformats.org/presentationml/2006/ole">
            <mc:AlternateContent xmlns:mc="http://schemas.openxmlformats.org/markup-compatibility/2006">
              <mc:Choice xmlns:v="urn:schemas-microsoft-com:vml" Requires="v">
                <p:oleObj spid="_x0000_s16388" name="Equation" r:id="rId4" imgW="48564800" imgH="16967200" progId="Equation.3">
                  <p:embed/>
                </p:oleObj>
              </mc:Choice>
              <mc:Fallback>
                <p:oleObj name="Equation" r:id="rId4" imgW="48564800" imgH="16967200" progId="Equation.3">
                  <p:embed/>
                  <p:pic>
                    <p:nvPicPr>
                      <p:cNvPr id="101380" name="Object 4">
                        <a:extLst>
                          <a:ext uri="{FF2B5EF4-FFF2-40B4-BE49-F238E27FC236}">
                            <a16:creationId xmlns:a16="http://schemas.microsoft.com/office/drawing/2014/main" id="{D56912C1-0881-D849-A0ED-6BE0A62C9A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2895600"/>
                        <a:ext cx="3276600"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1" name="Object 5">
            <a:extLst>
              <a:ext uri="{FF2B5EF4-FFF2-40B4-BE49-F238E27FC236}">
                <a16:creationId xmlns:a16="http://schemas.microsoft.com/office/drawing/2014/main" id="{4D9C95AF-40A2-F44E-AAF9-7D911B68F316}"/>
              </a:ext>
            </a:extLst>
          </p:cNvPr>
          <p:cNvGraphicFramePr>
            <a:graphicFrameLocks noGrp="1" noChangeAspect="1"/>
          </p:cNvGraphicFramePr>
          <p:nvPr>
            <p:ph sz="quarter" idx="3"/>
          </p:nvPr>
        </p:nvGraphicFramePr>
        <p:xfrm>
          <a:off x="5791200" y="5748338"/>
          <a:ext cx="1371600" cy="728662"/>
        </p:xfrm>
        <a:graphic>
          <a:graphicData uri="http://schemas.openxmlformats.org/presentationml/2006/ole">
            <mc:AlternateContent xmlns:mc="http://schemas.openxmlformats.org/markup-compatibility/2006">
              <mc:Choice xmlns:v="urn:schemas-microsoft-com:vml" Requires="v">
                <p:oleObj spid="_x0000_s16389" name="Equation" r:id="rId6" imgW="23114000" imgH="12293600" progId="Equation.3">
                  <p:embed/>
                </p:oleObj>
              </mc:Choice>
              <mc:Fallback>
                <p:oleObj name="Equation" r:id="rId6" imgW="23114000" imgH="12293600" progId="Equation.3">
                  <p:embed/>
                  <p:pic>
                    <p:nvPicPr>
                      <p:cNvPr id="101381" name="Object 5">
                        <a:extLst>
                          <a:ext uri="{FF2B5EF4-FFF2-40B4-BE49-F238E27FC236}">
                            <a16:creationId xmlns:a16="http://schemas.microsoft.com/office/drawing/2014/main" id="{4D9C95AF-40A2-F44E-AAF9-7D911B68F31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5748338"/>
                        <a:ext cx="1371600" cy="728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Number Placeholder 5">
            <a:extLst>
              <a:ext uri="{FF2B5EF4-FFF2-40B4-BE49-F238E27FC236}">
                <a16:creationId xmlns:a16="http://schemas.microsoft.com/office/drawing/2014/main" id="{618F314D-421E-844D-812A-3135EBC2843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667EFB7D-C2D2-AB45-9A8C-C1D64FC9F05C}" type="slidenum">
              <a:rPr lang="en-US" altLang="en-US" sz="1200"/>
              <a:pPr>
                <a:spcBef>
                  <a:spcPct val="0"/>
                </a:spcBef>
                <a:buClrTx/>
                <a:buSzTx/>
                <a:buFontTx/>
                <a:buNone/>
              </a:pPr>
              <a:t>49</a:t>
            </a:fld>
            <a:endParaRPr lang="en-US" altLang="en-US" sz="1200"/>
          </a:p>
        </p:txBody>
      </p:sp>
      <p:sp>
        <p:nvSpPr>
          <p:cNvPr id="103426" name="Rectangle 2">
            <a:extLst>
              <a:ext uri="{FF2B5EF4-FFF2-40B4-BE49-F238E27FC236}">
                <a16:creationId xmlns:a16="http://schemas.microsoft.com/office/drawing/2014/main" id="{A8538CE4-8B47-B046-B5FD-5A06CA3B5574}"/>
              </a:ext>
            </a:extLst>
          </p:cNvPr>
          <p:cNvSpPr>
            <a:spLocks noGrp="1" noChangeArrowheads="1"/>
          </p:cNvSpPr>
          <p:nvPr>
            <p:ph type="title"/>
          </p:nvPr>
        </p:nvSpPr>
        <p:spPr>
          <a:xfrm>
            <a:off x="752475" y="304800"/>
            <a:ext cx="7626350" cy="609600"/>
          </a:xfrm>
          <a:noFill/>
        </p:spPr>
        <p:txBody>
          <a:bodyPr lIns="92075" tIns="46038" rIns="92075" bIns="46038" anchor="ctr"/>
          <a:lstStyle/>
          <a:p>
            <a:pPr eaLnBrk="1" hangingPunct="1"/>
            <a:r>
              <a:rPr lang="en-US" altLang="en-US">
                <a:solidFill>
                  <a:srgbClr val="170981"/>
                </a:solidFill>
              </a:rPr>
              <a:t> Cosine Similarity</a:t>
            </a:r>
          </a:p>
        </p:txBody>
      </p:sp>
      <p:sp>
        <p:nvSpPr>
          <p:cNvPr id="103427" name="Rectangle 3">
            <a:extLst>
              <a:ext uri="{FF2B5EF4-FFF2-40B4-BE49-F238E27FC236}">
                <a16:creationId xmlns:a16="http://schemas.microsoft.com/office/drawing/2014/main" id="{8C483F82-4E19-0440-8BCC-2B29D00188FE}"/>
              </a:ext>
            </a:extLst>
          </p:cNvPr>
          <p:cNvSpPr>
            <a:spLocks noGrp="1" noChangeArrowheads="1"/>
          </p:cNvSpPr>
          <p:nvPr>
            <p:ph type="body" idx="1"/>
          </p:nvPr>
        </p:nvSpPr>
        <p:spPr>
          <a:xfrm>
            <a:off x="152400" y="1066800"/>
            <a:ext cx="8763000" cy="5257800"/>
          </a:xfrm>
          <a:noFill/>
        </p:spPr>
        <p:txBody>
          <a:bodyPr lIns="92075" tIns="46038" rIns="92075" bIns="46038"/>
          <a:lstStyle/>
          <a:p>
            <a:pPr eaLnBrk="1" hangingPunct="1">
              <a:lnSpc>
                <a:spcPct val="90000"/>
              </a:lnSpc>
            </a:pPr>
            <a:endParaRPr lang="en-US" altLang="en-US" sz="2000"/>
          </a:p>
          <a:p>
            <a:pPr eaLnBrk="1" hangingPunct="1">
              <a:lnSpc>
                <a:spcPct val="90000"/>
              </a:lnSpc>
            </a:pPr>
            <a:r>
              <a:rPr lang="en-US" altLang="en-US" sz="2000"/>
              <a:t>A </a:t>
            </a:r>
            <a:r>
              <a:rPr lang="en-US" altLang="en-US" sz="2000" b="1"/>
              <a:t>document</a:t>
            </a:r>
            <a:r>
              <a:rPr lang="en-US" altLang="en-US" sz="2000"/>
              <a:t> can be represented by thousands of attributes, each recording the </a:t>
            </a:r>
            <a:r>
              <a:rPr lang="en-US" altLang="en-US" sz="2000" i="1"/>
              <a:t>frequency</a:t>
            </a:r>
            <a:r>
              <a:rPr lang="en-US" altLang="en-US" sz="2000"/>
              <a:t> of a particular word (such as keywords) or phrase in the document.</a:t>
            </a:r>
          </a:p>
          <a:p>
            <a:pPr eaLnBrk="1" hangingPunct="1">
              <a:lnSpc>
                <a:spcPct val="90000"/>
              </a:lnSpc>
            </a:pPr>
            <a:endParaRPr lang="en-US" altLang="en-US" sz="2000"/>
          </a:p>
          <a:p>
            <a:pPr eaLnBrk="1" hangingPunct="1">
              <a:lnSpc>
                <a:spcPct val="90000"/>
              </a:lnSpc>
            </a:pPr>
            <a:endParaRPr lang="en-US" altLang="en-US" sz="2000"/>
          </a:p>
          <a:p>
            <a:pPr eaLnBrk="1" hangingPunct="1">
              <a:lnSpc>
                <a:spcPct val="90000"/>
              </a:lnSpc>
            </a:pPr>
            <a:endParaRPr lang="en-US" altLang="en-US" sz="2000"/>
          </a:p>
          <a:p>
            <a:pPr eaLnBrk="1" hangingPunct="1">
              <a:lnSpc>
                <a:spcPct val="90000"/>
              </a:lnSpc>
            </a:pPr>
            <a:endParaRPr lang="en-US" altLang="en-US" sz="2000"/>
          </a:p>
          <a:p>
            <a:pPr eaLnBrk="1" hangingPunct="1">
              <a:lnSpc>
                <a:spcPct val="90000"/>
              </a:lnSpc>
            </a:pPr>
            <a:endParaRPr lang="en-US" altLang="en-US" sz="2000"/>
          </a:p>
          <a:p>
            <a:pPr eaLnBrk="1" hangingPunct="1">
              <a:lnSpc>
                <a:spcPct val="90000"/>
              </a:lnSpc>
            </a:pPr>
            <a:r>
              <a:rPr lang="en-US" altLang="en-US" sz="2000"/>
              <a:t>Other vector objects: gene features in micro-arrays, …</a:t>
            </a:r>
          </a:p>
          <a:p>
            <a:pPr eaLnBrk="1" hangingPunct="1">
              <a:lnSpc>
                <a:spcPct val="90000"/>
              </a:lnSpc>
            </a:pPr>
            <a:r>
              <a:rPr lang="en-US" altLang="en-US" sz="2000"/>
              <a:t>Applications: information retrieval, biologic taxonomy, gene feature mapping, ...</a:t>
            </a:r>
          </a:p>
          <a:p>
            <a:pPr eaLnBrk="1" hangingPunct="1">
              <a:lnSpc>
                <a:spcPct val="90000"/>
              </a:lnSpc>
            </a:pPr>
            <a:r>
              <a:rPr lang="en-US" altLang="en-US" sz="2000"/>
              <a:t>Cosine measure: </a:t>
            </a:r>
            <a:r>
              <a:rPr lang="en-US" altLang="en-US" sz="2000">
                <a:cs typeface="Times New Roman" panose="02020603050405020304" pitchFamily="18" charset="0"/>
              </a:rPr>
              <a:t>If </a:t>
            </a: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a:cs typeface="Times New Roman" panose="02020603050405020304" pitchFamily="18" charset="0"/>
              </a:rPr>
              <a:t> and </a:t>
            </a:r>
            <a:r>
              <a:rPr lang="en-US" altLang="en-US" sz="2000" i="1">
                <a:cs typeface="Times New Roman" panose="02020603050405020304" pitchFamily="18" charset="0"/>
              </a:rPr>
              <a:t>d</a:t>
            </a:r>
            <a:r>
              <a:rPr lang="en-US" altLang="en-US" sz="2000" i="1" baseline="-30000">
                <a:cs typeface="Times New Roman" panose="02020603050405020304" pitchFamily="18" charset="0"/>
              </a:rPr>
              <a:t>2</a:t>
            </a:r>
            <a:r>
              <a:rPr lang="en-US" altLang="en-US" sz="2000">
                <a:cs typeface="Times New Roman" panose="02020603050405020304" pitchFamily="18" charset="0"/>
              </a:rPr>
              <a:t> are two vectors (e.g., term-frequency vectors), then</a:t>
            </a:r>
          </a:p>
          <a:p>
            <a:pPr algn="just" eaLnBrk="1" hangingPunct="1">
              <a:lnSpc>
                <a:spcPct val="90000"/>
              </a:lnSpc>
              <a:buFont typeface="Wingdings" pitchFamily="2" charset="2"/>
              <a:buNone/>
            </a:pPr>
            <a:r>
              <a:rPr lang="en-US" altLang="en-US" sz="2000">
                <a:cs typeface="Times New Roman" panose="02020603050405020304" pitchFamily="18" charset="0"/>
              </a:rPr>
              <a:t>             cos(</a:t>
            </a: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i="1">
                <a:cs typeface="Times New Roman" panose="02020603050405020304" pitchFamily="18" charset="0"/>
              </a:rPr>
              <a:t>, d</a:t>
            </a:r>
            <a:r>
              <a:rPr lang="en-US" altLang="en-US" sz="2000" i="1" baseline="-30000">
                <a:cs typeface="Times New Roman" panose="02020603050405020304" pitchFamily="18" charset="0"/>
              </a:rPr>
              <a:t>2</a:t>
            </a:r>
            <a:r>
              <a:rPr lang="en-US" altLang="en-US" sz="2000">
                <a:cs typeface="Times New Roman" panose="02020603050405020304" pitchFamily="18" charset="0"/>
              </a:rPr>
              <a:t>) =  (</a:t>
            </a: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a:cs typeface="Times New Roman" panose="02020603050405020304" pitchFamily="18" charset="0"/>
              </a:rPr>
              <a:t> </a:t>
            </a:r>
            <a:r>
              <a:rPr lang="en-US" altLang="en-US" sz="2000">
                <a:cs typeface="Times New Roman" panose="02020603050405020304" pitchFamily="18" charset="0"/>
                <a:sym typeface="Symbol" pitchFamily="2" charset="2"/>
              </a:rPr>
              <a:t></a:t>
            </a:r>
            <a:r>
              <a:rPr lang="en-US" altLang="en-US" sz="2000">
                <a:cs typeface="Times New Roman" panose="02020603050405020304" pitchFamily="18" charset="0"/>
              </a:rPr>
              <a:t> </a:t>
            </a:r>
            <a:r>
              <a:rPr lang="en-US" altLang="en-US" sz="2000" i="1">
                <a:cs typeface="Times New Roman" panose="02020603050405020304" pitchFamily="18" charset="0"/>
              </a:rPr>
              <a:t>d</a:t>
            </a:r>
            <a:r>
              <a:rPr lang="en-US" altLang="en-US" sz="2000" i="1" baseline="-30000">
                <a:cs typeface="Times New Roman" panose="02020603050405020304" pitchFamily="18" charset="0"/>
              </a:rPr>
              <a:t>2</a:t>
            </a:r>
            <a:r>
              <a:rPr lang="en-US" altLang="en-US" sz="2000">
                <a:cs typeface="Times New Roman" panose="02020603050405020304" pitchFamily="18" charset="0"/>
              </a:rPr>
              <a:t>) /||</a:t>
            </a: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a:cs typeface="Times New Roman" panose="02020603050405020304" pitchFamily="18" charset="0"/>
              </a:rPr>
              <a:t>|| ||</a:t>
            </a:r>
            <a:r>
              <a:rPr lang="en-US" altLang="en-US" sz="2000" i="1">
                <a:cs typeface="Times New Roman" panose="02020603050405020304" pitchFamily="18" charset="0"/>
              </a:rPr>
              <a:t>d</a:t>
            </a:r>
            <a:r>
              <a:rPr lang="en-US" altLang="en-US" sz="2000" i="1" baseline="-30000">
                <a:cs typeface="Times New Roman" panose="02020603050405020304" pitchFamily="18" charset="0"/>
              </a:rPr>
              <a:t>2</a:t>
            </a:r>
            <a:r>
              <a:rPr lang="en-US" altLang="en-US" sz="2000">
                <a:cs typeface="Times New Roman" panose="02020603050405020304" pitchFamily="18" charset="0"/>
              </a:rPr>
              <a:t>|| , </a:t>
            </a:r>
          </a:p>
          <a:p>
            <a:pPr lvl="1" algn="just" eaLnBrk="1" hangingPunct="1">
              <a:lnSpc>
                <a:spcPct val="90000"/>
              </a:lnSpc>
              <a:buFont typeface="Wingdings" pitchFamily="2" charset="2"/>
              <a:buNone/>
            </a:pPr>
            <a:r>
              <a:rPr lang="en-US" altLang="en-US" sz="2000">
                <a:cs typeface="Times New Roman" panose="02020603050405020304" pitchFamily="18" charset="0"/>
              </a:rPr>
              <a:t>   where </a:t>
            </a:r>
            <a:r>
              <a:rPr lang="en-US" altLang="en-US" sz="2000">
                <a:cs typeface="Times New Roman" panose="02020603050405020304" pitchFamily="18" charset="0"/>
                <a:sym typeface="Symbol" pitchFamily="2" charset="2"/>
              </a:rPr>
              <a:t></a:t>
            </a:r>
            <a:r>
              <a:rPr lang="en-US" altLang="en-US" sz="2000">
                <a:cs typeface="Times New Roman" panose="02020603050405020304" pitchFamily="18" charset="0"/>
              </a:rPr>
              <a:t> indicates vector dot product, ||</a:t>
            </a:r>
            <a:r>
              <a:rPr lang="en-US" altLang="en-US" sz="2000" i="1">
                <a:cs typeface="Times New Roman" panose="02020603050405020304" pitchFamily="18" charset="0"/>
              </a:rPr>
              <a:t>d</a:t>
            </a:r>
            <a:r>
              <a:rPr lang="en-US" altLang="en-US" sz="2000">
                <a:cs typeface="Times New Roman" panose="02020603050405020304" pitchFamily="18" charset="0"/>
              </a:rPr>
              <a:t>||: the length of vector </a:t>
            </a:r>
            <a:r>
              <a:rPr lang="en-US" altLang="en-US" sz="2000" i="1">
                <a:cs typeface="Times New Roman" panose="02020603050405020304" pitchFamily="18" charset="0"/>
              </a:rPr>
              <a:t>d</a:t>
            </a:r>
          </a:p>
        </p:txBody>
      </p:sp>
      <p:pic>
        <p:nvPicPr>
          <p:cNvPr id="103428" name="Picture 4" descr="eqtable">
            <a:extLst>
              <a:ext uri="{FF2B5EF4-FFF2-40B4-BE49-F238E27FC236}">
                <a16:creationId xmlns:a16="http://schemas.microsoft.com/office/drawing/2014/main" id="{9D99BCED-2316-D248-95AB-2756505E56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3622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5">
            <a:extLst>
              <a:ext uri="{FF2B5EF4-FFF2-40B4-BE49-F238E27FC236}">
                <a16:creationId xmlns:a16="http://schemas.microsoft.com/office/drawing/2014/main" id="{C6815A46-DB43-4E41-805F-54362A74B9B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4D8F291C-9059-514F-AF5D-E0E5FD3C41BB}" type="slidenum">
              <a:rPr lang="en-US" altLang="en-US" sz="1200"/>
              <a:pPr>
                <a:spcBef>
                  <a:spcPct val="0"/>
                </a:spcBef>
                <a:buClrTx/>
                <a:buSzTx/>
                <a:buFontTx/>
                <a:buNone/>
              </a:pPr>
              <a:t>5</a:t>
            </a:fld>
            <a:endParaRPr lang="en-US" altLang="en-US" sz="1200"/>
          </a:p>
        </p:txBody>
      </p:sp>
      <p:sp>
        <p:nvSpPr>
          <p:cNvPr id="26626" name="Rectangle 2">
            <a:extLst>
              <a:ext uri="{FF2B5EF4-FFF2-40B4-BE49-F238E27FC236}">
                <a16:creationId xmlns:a16="http://schemas.microsoft.com/office/drawing/2014/main" id="{2912E3A4-44ED-7645-8F09-DCE256A6C6D8}"/>
              </a:ext>
            </a:extLst>
          </p:cNvPr>
          <p:cNvSpPr>
            <a:spLocks noGrp="1" noChangeArrowheads="1"/>
          </p:cNvSpPr>
          <p:nvPr>
            <p:ph type="title"/>
          </p:nvPr>
        </p:nvSpPr>
        <p:spPr>
          <a:xfrm>
            <a:off x="381000" y="228600"/>
            <a:ext cx="8585200" cy="762000"/>
          </a:xfrm>
        </p:spPr>
        <p:txBody>
          <a:bodyPr/>
          <a:lstStyle/>
          <a:p>
            <a:pPr eaLnBrk="1" hangingPunct="1"/>
            <a:r>
              <a:rPr lang="en-US" altLang="en-US" sz="3200"/>
              <a:t>Important Characteristics of Structured Data</a:t>
            </a:r>
          </a:p>
        </p:txBody>
      </p:sp>
      <p:sp>
        <p:nvSpPr>
          <p:cNvPr id="26627" name="Rectangle 3">
            <a:extLst>
              <a:ext uri="{FF2B5EF4-FFF2-40B4-BE49-F238E27FC236}">
                <a16:creationId xmlns:a16="http://schemas.microsoft.com/office/drawing/2014/main" id="{5EF0B5F5-89D6-7649-BA15-40C4D6C5DDDA}"/>
              </a:ext>
            </a:extLst>
          </p:cNvPr>
          <p:cNvSpPr>
            <a:spLocks noGrp="1" noChangeArrowheads="1"/>
          </p:cNvSpPr>
          <p:nvPr>
            <p:ph type="body" idx="1"/>
          </p:nvPr>
        </p:nvSpPr>
        <p:spPr>
          <a:xfrm>
            <a:off x="533400" y="1447800"/>
            <a:ext cx="8013700" cy="5029200"/>
          </a:xfrm>
          <a:noFill/>
        </p:spPr>
        <p:txBody>
          <a:bodyPr lIns="90488" tIns="44450" rIns="90488" bIns="44450"/>
          <a:lstStyle/>
          <a:p>
            <a:pPr marL="285750" indent="-285750" eaLnBrk="1" hangingPunct="1">
              <a:lnSpc>
                <a:spcPct val="115000"/>
              </a:lnSpc>
            </a:pPr>
            <a:r>
              <a:rPr lang="en-US" altLang="en-US"/>
              <a:t>Dimensionality</a:t>
            </a:r>
          </a:p>
          <a:p>
            <a:pPr marL="800100" lvl="1" indent="-342900" eaLnBrk="1" hangingPunct="1">
              <a:lnSpc>
                <a:spcPct val="115000"/>
              </a:lnSpc>
            </a:pPr>
            <a:r>
              <a:rPr lang="en-US" altLang="en-US"/>
              <a:t>Curse of dimensionality</a:t>
            </a:r>
          </a:p>
          <a:p>
            <a:pPr marL="285750" indent="-285750" eaLnBrk="1" hangingPunct="1">
              <a:lnSpc>
                <a:spcPct val="115000"/>
              </a:lnSpc>
            </a:pPr>
            <a:r>
              <a:rPr lang="en-US" altLang="en-US"/>
              <a:t>Sparsity</a:t>
            </a:r>
          </a:p>
          <a:p>
            <a:pPr marL="800100" lvl="1" indent="-342900" eaLnBrk="1" hangingPunct="1">
              <a:lnSpc>
                <a:spcPct val="115000"/>
              </a:lnSpc>
            </a:pPr>
            <a:r>
              <a:rPr lang="en-US" altLang="en-US"/>
              <a:t>Only presence counts</a:t>
            </a:r>
          </a:p>
          <a:p>
            <a:pPr marL="285750" indent="-285750" eaLnBrk="1" hangingPunct="1">
              <a:lnSpc>
                <a:spcPct val="115000"/>
              </a:lnSpc>
            </a:pPr>
            <a:r>
              <a:rPr lang="en-US" altLang="en-US"/>
              <a:t>Resolution</a:t>
            </a:r>
          </a:p>
          <a:p>
            <a:pPr marL="800100" lvl="1" indent="-342900" eaLnBrk="1" hangingPunct="1">
              <a:lnSpc>
                <a:spcPct val="115000"/>
              </a:lnSpc>
            </a:pPr>
            <a:r>
              <a:rPr lang="en-US" altLang="en-US"/>
              <a:t>Patterns depend on the scale</a:t>
            </a:r>
            <a:r>
              <a:rPr lang="en-US" altLang="en-US" sz="3200"/>
              <a:t> </a:t>
            </a:r>
          </a:p>
          <a:p>
            <a:pPr marL="285750" indent="-285750" eaLnBrk="1" hangingPunct="1">
              <a:lnSpc>
                <a:spcPct val="115000"/>
              </a:lnSpc>
            </a:pPr>
            <a:r>
              <a:rPr lang="en-US" altLang="en-US"/>
              <a:t>Distribution</a:t>
            </a:r>
          </a:p>
          <a:p>
            <a:pPr marL="800100" lvl="1" indent="-342900" eaLnBrk="1" hangingPunct="1">
              <a:lnSpc>
                <a:spcPct val="115000"/>
              </a:lnSpc>
            </a:pPr>
            <a:r>
              <a:rPr lang="en-US" altLang="en-US"/>
              <a:t>Centrality and dispersion</a:t>
            </a:r>
          </a:p>
        </p:txBody>
      </p:sp>
    </p:spTree>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Number Placeholder 5">
            <a:extLst>
              <a:ext uri="{FF2B5EF4-FFF2-40B4-BE49-F238E27FC236}">
                <a16:creationId xmlns:a16="http://schemas.microsoft.com/office/drawing/2014/main" id="{1F0E6EB0-1EB7-1741-A740-D299D6F8A3A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C66D2335-3FF5-084F-BDDA-E7FD0F9D345F}" type="slidenum">
              <a:rPr lang="en-US" altLang="en-US" sz="1200"/>
              <a:pPr>
                <a:spcBef>
                  <a:spcPct val="0"/>
                </a:spcBef>
                <a:buClrTx/>
                <a:buSzTx/>
                <a:buFontTx/>
                <a:buNone/>
              </a:pPr>
              <a:t>50</a:t>
            </a:fld>
            <a:endParaRPr lang="en-US" altLang="en-US" sz="1200"/>
          </a:p>
        </p:txBody>
      </p:sp>
      <p:sp>
        <p:nvSpPr>
          <p:cNvPr id="105474" name="Rectangle 2">
            <a:extLst>
              <a:ext uri="{FF2B5EF4-FFF2-40B4-BE49-F238E27FC236}">
                <a16:creationId xmlns:a16="http://schemas.microsoft.com/office/drawing/2014/main" id="{9A09FD46-1591-CE48-8ACA-28DCB8FC4445}"/>
              </a:ext>
            </a:extLst>
          </p:cNvPr>
          <p:cNvSpPr>
            <a:spLocks noGrp="1" noChangeArrowheads="1"/>
          </p:cNvSpPr>
          <p:nvPr>
            <p:ph type="title"/>
          </p:nvPr>
        </p:nvSpPr>
        <p:spPr>
          <a:xfrm>
            <a:off x="752475" y="304800"/>
            <a:ext cx="7626350" cy="609600"/>
          </a:xfrm>
          <a:noFill/>
        </p:spPr>
        <p:txBody>
          <a:bodyPr lIns="92075" tIns="46038" rIns="92075" bIns="46038" anchor="ctr"/>
          <a:lstStyle/>
          <a:p>
            <a:pPr eaLnBrk="1" hangingPunct="1"/>
            <a:r>
              <a:rPr lang="en-US" altLang="en-US">
                <a:solidFill>
                  <a:srgbClr val="170981"/>
                </a:solidFill>
              </a:rPr>
              <a:t> Example: Cosine Similarity</a:t>
            </a:r>
          </a:p>
        </p:txBody>
      </p:sp>
      <p:sp>
        <p:nvSpPr>
          <p:cNvPr id="105475" name="Rectangle 3">
            <a:extLst>
              <a:ext uri="{FF2B5EF4-FFF2-40B4-BE49-F238E27FC236}">
                <a16:creationId xmlns:a16="http://schemas.microsoft.com/office/drawing/2014/main" id="{AB7F98E3-9744-4C4E-B31E-F8604D3AD145}"/>
              </a:ext>
            </a:extLst>
          </p:cNvPr>
          <p:cNvSpPr>
            <a:spLocks noGrp="1" noChangeArrowheads="1"/>
          </p:cNvSpPr>
          <p:nvPr>
            <p:ph type="body" idx="1"/>
          </p:nvPr>
        </p:nvSpPr>
        <p:spPr>
          <a:xfrm>
            <a:off x="152400" y="1066800"/>
            <a:ext cx="8763000" cy="5257800"/>
          </a:xfrm>
          <a:noFill/>
        </p:spPr>
        <p:txBody>
          <a:bodyPr lIns="92075" tIns="46038" rIns="92075" bIns="46038"/>
          <a:lstStyle/>
          <a:p>
            <a:pPr eaLnBrk="1" hangingPunct="1">
              <a:lnSpc>
                <a:spcPct val="90000"/>
              </a:lnSpc>
            </a:pPr>
            <a:endParaRPr lang="en-US" altLang="en-US" sz="2000">
              <a:cs typeface="Times New Roman" panose="02020603050405020304" pitchFamily="18" charset="0"/>
            </a:endParaRPr>
          </a:p>
          <a:p>
            <a:pPr eaLnBrk="1" hangingPunct="1">
              <a:lnSpc>
                <a:spcPct val="90000"/>
              </a:lnSpc>
            </a:pPr>
            <a:r>
              <a:rPr lang="en-US" altLang="en-US" sz="2000">
                <a:cs typeface="Times New Roman" panose="02020603050405020304" pitchFamily="18" charset="0"/>
              </a:rPr>
              <a:t>cos(</a:t>
            </a: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i="1">
                <a:cs typeface="Times New Roman" panose="02020603050405020304" pitchFamily="18" charset="0"/>
              </a:rPr>
              <a:t>, d</a:t>
            </a:r>
            <a:r>
              <a:rPr lang="en-US" altLang="en-US" sz="2000" i="1" baseline="-30000">
                <a:cs typeface="Times New Roman" panose="02020603050405020304" pitchFamily="18" charset="0"/>
              </a:rPr>
              <a:t>2</a:t>
            </a:r>
            <a:r>
              <a:rPr lang="en-US" altLang="en-US" sz="2000">
                <a:cs typeface="Times New Roman" panose="02020603050405020304" pitchFamily="18" charset="0"/>
              </a:rPr>
              <a:t>) =  (</a:t>
            </a: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a:cs typeface="Times New Roman" panose="02020603050405020304" pitchFamily="18" charset="0"/>
              </a:rPr>
              <a:t> </a:t>
            </a:r>
            <a:r>
              <a:rPr lang="en-US" altLang="en-US" sz="2000">
                <a:cs typeface="Times New Roman" panose="02020603050405020304" pitchFamily="18" charset="0"/>
                <a:sym typeface="Symbol" pitchFamily="2" charset="2"/>
              </a:rPr>
              <a:t></a:t>
            </a:r>
            <a:r>
              <a:rPr lang="en-US" altLang="en-US" sz="2000">
                <a:cs typeface="Times New Roman" panose="02020603050405020304" pitchFamily="18" charset="0"/>
              </a:rPr>
              <a:t> </a:t>
            </a:r>
            <a:r>
              <a:rPr lang="en-US" altLang="en-US" sz="2000" i="1">
                <a:cs typeface="Times New Roman" panose="02020603050405020304" pitchFamily="18" charset="0"/>
              </a:rPr>
              <a:t>d</a:t>
            </a:r>
            <a:r>
              <a:rPr lang="en-US" altLang="en-US" sz="2000" i="1" baseline="-30000">
                <a:cs typeface="Times New Roman" panose="02020603050405020304" pitchFamily="18" charset="0"/>
              </a:rPr>
              <a:t>2</a:t>
            </a:r>
            <a:r>
              <a:rPr lang="en-US" altLang="en-US" sz="2000">
                <a:cs typeface="Times New Roman" panose="02020603050405020304" pitchFamily="18" charset="0"/>
              </a:rPr>
              <a:t>) /||</a:t>
            </a: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a:cs typeface="Times New Roman" panose="02020603050405020304" pitchFamily="18" charset="0"/>
              </a:rPr>
              <a:t>|| ||</a:t>
            </a:r>
            <a:r>
              <a:rPr lang="en-US" altLang="en-US" sz="2000" i="1">
                <a:cs typeface="Times New Roman" panose="02020603050405020304" pitchFamily="18" charset="0"/>
              </a:rPr>
              <a:t>d</a:t>
            </a:r>
            <a:r>
              <a:rPr lang="en-US" altLang="en-US" sz="2000" i="1" baseline="-30000">
                <a:cs typeface="Times New Roman" panose="02020603050405020304" pitchFamily="18" charset="0"/>
              </a:rPr>
              <a:t>2</a:t>
            </a:r>
            <a:r>
              <a:rPr lang="en-US" altLang="en-US" sz="2000">
                <a:cs typeface="Times New Roman" panose="02020603050405020304" pitchFamily="18" charset="0"/>
              </a:rPr>
              <a:t>|| , </a:t>
            </a:r>
          </a:p>
          <a:p>
            <a:pPr lvl="1" algn="just" eaLnBrk="1" hangingPunct="1">
              <a:lnSpc>
                <a:spcPct val="90000"/>
              </a:lnSpc>
              <a:buFont typeface="Wingdings" pitchFamily="2" charset="2"/>
              <a:buNone/>
            </a:pPr>
            <a:r>
              <a:rPr lang="en-US" altLang="en-US" sz="2000">
                <a:cs typeface="Times New Roman" panose="02020603050405020304" pitchFamily="18" charset="0"/>
              </a:rPr>
              <a:t>   where </a:t>
            </a:r>
            <a:r>
              <a:rPr lang="en-US" altLang="en-US" sz="2000">
                <a:cs typeface="Times New Roman" panose="02020603050405020304" pitchFamily="18" charset="0"/>
                <a:sym typeface="Symbol" pitchFamily="2" charset="2"/>
              </a:rPr>
              <a:t></a:t>
            </a:r>
            <a:r>
              <a:rPr lang="en-US" altLang="en-US" sz="2000">
                <a:cs typeface="Times New Roman" panose="02020603050405020304" pitchFamily="18" charset="0"/>
              </a:rPr>
              <a:t> indicates vector dot product, ||</a:t>
            </a:r>
            <a:r>
              <a:rPr lang="en-US" altLang="en-US" sz="2000" i="1">
                <a:cs typeface="Times New Roman" panose="02020603050405020304" pitchFamily="18" charset="0"/>
              </a:rPr>
              <a:t>d</a:t>
            </a:r>
            <a:r>
              <a:rPr lang="en-US" altLang="en-US" sz="2000">
                <a:cs typeface="Times New Roman" panose="02020603050405020304" pitchFamily="18" charset="0"/>
              </a:rPr>
              <a:t>|: the length of vector </a:t>
            </a:r>
            <a:r>
              <a:rPr lang="en-US" altLang="en-US" sz="2000" i="1">
                <a:cs typeface="Times New Roman" panose="02020603050405020304" pitchFamily="18" charset="0"/>
              </a:rPr>
              <a:t>d</a:t>
            </a:r>
          </a:p>
          <a:p>
            <a:pPr lvl="1" algn="just" eaLnBrk="1" hangingPunct="1">
              <a:lnSpc>
                <a:spcPct val="90000"/>
              </a:lnSpc>
              <a:buFont typeface="Wingdings" pitchFamily="2" charset="2"/>
              <a:buNone/>
            </a:pPr>
            <a:endParaRPr lang="en-US" altLang="en-US" sz="2000" i="1">
              <a:cs typeface="Times New Roman" panose="02020603050405020304" pitchFamily="18" charset="0"/>
            </a:endParaRPr>
          </a:p>
          <a:p>
            <a:pPr algn="just" eaLnBrk="1" hangingPunct="1">
              <a:lnSpc>
                <a:spcPct val="90000"/>
              </a:lnSpc>
            </a:pPr>
            <a:r>
              <a:rPr lang="en-US" altLang="en-US" sz="2000">
                <a:cs typeface="Times New Roman" panose="02020603050405020304" pitchFamily="18" charset="0"/>
              </a:rPr>
              <a:t>Ex: Find the </a:t>
            </a:r>
            <a:r>
              <a:rPr lang="en-US" altLang="en-US" sz="2000" b="1">
                <a:cs typeface="Times New Roman" panose="02020603050405020304" pitchFamily="18" charset="0"/>
              </a:rPr>
              <a:t>similarity</a:t>
            </a:r>
            <a:r>
              <a:rPr lang="en-US" altLang="en-US" sz="2000">
                <a:cs typeface="Times New Roman" panose="02020603050405020304" pitchFamily="18" charset="0"/>
              </a:rPr>
              <a:t> between documents 1 and 2.</a:t>
            </a:r>
          </a:p>
          <a:p>
            <a:pPr algn="just" eaLnBrk="1" hangingPunct="1">
              <a:lnSpc>
                <a:spcPct val="90000"/>
              </a:lnSpc>
            </a:pPr>
            <a:endParaRPr lang="en-US" altLang="en-US" sz="2000">
              <a:cs typeface="Times New Roman" panose="02020603050405020304" pitchFamily="18" charset="0"/>
            </a:endParaRPr>
          </a:p>
          <a:p>
            <a:pPr lvl="1" algn="just" eaLnBrk="1" hangingPunct="1">
              <a:lnSpc>
                <a:spcPct val="90000"/>
              </a:lnSpc>
              <a:buFont typeface="Wingdings" pitchFamily="2" charset="2"/>
              <a:buNone/>
            </a:pP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i="1">
                <a:cs typeface="Times New Roman" panose="02020603050405020304" pitchFamily="18" charset="0"/>
              </a:rPr>
              <a:t> </a:t>
            </a:r>
            <a:r>
              <a:rPr lang="en-US" altLang="en-US" sz="2000" b="1">
                <a:cs typeface="Times New Roman" panose="02020603050405020304" pitchFamily="18" charset="0"/>
              </a:rPr>
              <a:t>=  </a:t>
            </a:r>
            <a:r>
              <a:rPr lang="en-US" altLang="en-US" sz="2000">
                <a:cs typeface="Times New Roman" panose="02020603050405020304" pitchFamily="18" charset="0"/>
              </a:rPr>
              <a:t>(5, 0, 3, 0, 2, 0, 0, 2, 0, 0)</a:t>
            </a:r>
          </a:p>
          <a:p>
            <a:pPr lvl="1" algn="just" eaLnBrk="1" hangingPunct="1">
              <a:lnSpc>
                <a:spcPct val="90000"/>
              </a:lnSpc>
              <a:buFont typeface="Wingdings" pitchFamily="2" charset="2"/>
              <a:buNone/>
            </a:pPr>
            <a:r>
              <a:rPr lang="en-US" altLang="en-US" sz="2000" i="1">
                <a:cs typeface="Times New Roman" panose="02020603050405020304" pitchFamily="18" charset="0"/>
              </a:rPr>
              <a:t>d</a:t>
            </a:r>
            <a:r>
              <a:rPr lang="en-US" altLang="en-US" sz="2000" i="1" baseline="-30000">
                <a:cs typeface="Times New Roman" panose="02020603050405020304" pitchFamily="18" charset="0"/>
              </a:rPr>
              <a:t>2</a:t>
            </a:r>
            <a:r>
              <a:rPr lang="en-US" altLang="en-US" sz="2000" b="1">
                <a:cs typeface="Times New Roman" panose="02020603050405020304" pitchFamily="18" charset="0"/>
              </a:rPr>
              <a:t> =  </a:t>
            </a:r>
            <a:r>
              <a:rPr lang="en-US" altLang="en-US" sz="2000">
                <a:cs typeface="Times New Roman" panose="02020603050405020304" pitchFamily="18" charset="0"/>
              </a:rPr>
              <a:t>(3, 0, 2, 0, 1, 1, 0, 1, 0, 1)</a:t>
            </a:r>
          </a:p>
          <a:p>
            <a:pPr lvl="1" algn="just" eaLnBrk="1" hangingPunct="1">
              <a:lnSpc>
                <a:spcPct val="90000"/>
              </a:lnSpc>
              <a:buFont typeface="Wingdings" pitchFamily="2" charset="2"/>
              <a:buNone/>
            </a:pPr>
            <a:endParaRPr lang="en-US" altLang="en-US" sz="2000">
              <a:cs typeface="Times New Roman" panose="02020603050405020304" pitchFamily="18" charset="0"/>
            </a:endParaRPr>
          </a:p>
          <a:p>
            <a:pPr lvl="1" algn="just" eaLnBrk="1" hangingPunct="1">
              <a:lnSpc>
                <a:spcPct val="90000"/>
              </a:lnSpc>
              <a:buFont typeface="Wingdings" pitchFamily="2" charset="2"/>
              <a:buNone/>
            </a:pP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a:cs typeface="Times New Roman" panose="02020603050405020304" pitchFamily="18" charset="0"/>
                <a:sym typeface="Symbol" pitchFamily="2" charset="2"/>
              </a:rPr>
              <a:t></a:t>
            </a:r>
            <a:r>
              <a:rPr lang="en-US" altLang="en-US" sz="2000" i="1">
                <a:cs typeface="Times New Roman" panose="02020603050405020304" pitchFamily="18" charset="0"/>
              </a:rPr>
              <a:t>d</a:t>
            </a:r>
            <a:r>
              <a:rPr lang="en-US" altLang="en-US" sz="2000" i="1" baseline="-30000">
                <a:cs typeface="Times New Roman" panose="02020603050405020304" pitchFamily="18" charset="0"/>
              </a:rPr>
              <a:t>2 </a:t>
            </a:r>
            <a:r>
              <a:rPr lang="en-US" altLang="en-US" sz="2000">
                <a:cs typeface="Times New Roman" panose="02020603050405020304" pitchFamily="18" charset="0"/>
              </a:rPr>
              <a:t>= 5*3+0*0+3*2+0*0+2*1+0*1+0*1+2*1+0*0+0*1 = 25</a:t>
            </a:r>
          </a:p>
          <a:p>
            <a:pPr lvl="1" algn="just" eaLnBrk="1" hangingPunct="1">
              <a:lnSpc>
                <a:spcPct val="90000"/>
              </a:lnSpc>
              <a:buFont typeface="Wingdings" pitchFamily="2" charset="2"/>
              <a:buNone/>
            </a:pPr>
            <a:r>
              <a:rPr lang="en-US" altLang="en-US" sz="2000">
                <a:cs typeface="Times New Roman" panose="02020603050405020304" pitchFamily="18" charset="0"/>
              </a:rPr>
              <a:t>||</a:t>
            </a: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a:cs typeface="Times New Roman" panose="02020603050405020304" pitchFamily="18" charset="0"/>
              </a:rPr>
              <a:t>||= (5*5+0*0+3*3+0*0+2*2+0*0+0*0+2*2+0*0+0*0)</a:t>
            </a:r>
            <a:r>
              <a:rPr lang="en-US" altLang="en-US" sz="2000" b="1" baseline="30000">
                <a:cs typeface="Times New Roman" panose="02020603050405020304" pitchFamily="18" charset="0"/>
              </a:rPr>
              <a:t>0.5</a:t>
            </a:r>
            <a:r>
              <a:rPr lang="en-US" altLang="en-US" sz="2000">
                <a:cs typeface="Times New Roman" panose="02020603050405020304" pitchFamily="18" charset="0"/>
              </a:rPr>
              <a:t>=(42)</a:t>
            </a:r>
            <a:r>
              <a:rPr lang="en-US" altLang="en-US" sz="2000" b="1" baseline="30000">
                <a:cs typeface="Times New Roman" panose="02020603050405020304" pitchFamily="18" charset="0"/>
              </a:rPr>
              <a:t>0.5</a:t>
            </a:r>
            <a:r>
              <a:rPr lang="en-US" altLang="en-US" sz="2000">
                <a:cs typeface="Times New Roman" panose="02020603050405020304" pitchFamily="18" charset="0"/>
              </a:rPr>
              <a:t>  = 6.481</a:t>
            </a:r>
          </a:p>
          <a:p>
            <a:pPr lvl="1" algn="just" eaLnBrk="1" hangingPunct="1">
              <a:lnSpc>
                <a:spcPct val="90000"/>
              </a:lnSpc>
              <a:buFont typeface="Wingdings" pitchFamily="2" charset="2"/>
              <a:buNone/>
            </a:pPr>
            <a:r>
              <a:rPr lang="en-US" altLang="en-US" sz="2000">
                <a:cs typeface="Times New Roman" panose="02020603050405020304" pitchFamily="18" charset="0"/>
              </a:rPr>
              <a:t>||</a:t>
            </a:r>
            <a:r>
              <a:rPr lang="en-US" altLang="en-US" sz="2000" i="1">
                <a:cs typeface="Times New Roman" panose="02020603050405020304" pitchFamily="18" charset="0"/>
              </a:rPr>
              <a:t>d</a:t>
            </a:r>
            <a:r>
              <a:rPr lang="en-US" altLang="en-US" sz="2000" i="1" baseline="-30000">
                <a:cs typeface="Times New Roman" panose="02020603050405020304" pitchFamily="18" charset="0"/>
              </a:rPr>
              <a:t>2</a:t>
            </a:r>
            <a:r>
              <a:rPr lang="en-US" altLang="en-US" sz="2000">
                <a:cs typeface="Times New Roman" panose="02020603050405020304" pitchFamily="18" charset="0"/>
              </a:rPr>
              <a:t>||= (3*3+0*0+2*2+0*0+1*1+1*1+0*0+1*1+0*0+1*1)</a:t>
            </a:r>
            <a:r>
              <a:rPr lang="en-US" altLang="en-US" sz="2000" b="1" baseline="30000">
                <a:cs typeface="Times New Roman" panose="02020603050405020304" pitchFamily="18" charset="0"/>
              </a:rPr>
              <a:t>0.5</a:t>
            </a:r>
            <a:r>
              <a:rPr lang="en-US" altLang="en-US" sz="2000">
                <a:cs typeface="Times New Roman" panose="02020603050405020304" pitchFamily="18" charset="0"/>
              </a:rPr>
              <a:t>=(17)</a:t>
            </a:r>
            <a:r>
              <a:rPr lang="en-US" altLang="en-US" sz="2000" b="1" baseline="30000">
                <a:cs typeface="Times New Roman" panose="02020603050405020304" pitchFamily="18" charset="0"/>
              </a:rPr>
              <a:t>0.5</a:t>
            </a:r>
            <a:r>
              <a:rPr lang="en-US" altLang="en-US" sz="2000">
                <a:cs typeface="Times New Roman" panose="02020603050405020304" pitchFamily="18" charset="0"/>
              </a:rPr>
              <a:t>       = 4.12</a:t>
            </a:r>
          </a:p>
          <a:p>
            <a:pPr lvl="1" algn="just" eaLnBrk="1" hangingPunct="1">
              <a:lnSpc>
                <a:spcPct val="90000"/>
              </a:lnSpc>
              <a:buFont typeface="Wingdings" pitchFamily="2" charset="2"/>
              <a:buNone/>
            </a:pPr>
            <a:r>
              <a:rPr lang="en-US" altLang="en-US" sz="2000">
                <a:cs typeface="Times New Roman" panose="02020603050405020304" pitchFamily="18" charset="0"/>
              </a:rPr>
              <a:t>cos(</a:t>
            </a:r>
            <a:r>
              <a:rPr lang="en-US" altLang="en-US" sz="2000" i="1">
                <a:cs typeface="Times New Roman" panose="02020603050405020304" pitchFamily="18" charset="0"/>
              </a:rPr>
              <a:t>d</a:t>
            </a:r>
            <a:r>
              <a:rPr lang="en-US" altLang="en-US" sz="2000" i="1" baseline="-30000">
                <a:cs typeface="Times New Roman" panose="02020603050405020304" pitchFamily="18" charset="0"/>
              </a:rPr>
              <a:t>1</a:t>
            </a:r>
            <a:r>
              <a:rPr lang="en-US" altLang="en-US" sz="2000" i="1">
                <a:cs typeface="Times New Roman" panose="02020603050405020304" pitchFamily="18" charset="0"/>
              </a:rPr>
              <a:t>, d</a:t>
            </a:r>
            <a:r>
              <a:rPr lang="en-US" altLang="en-US" sz="2000" i="1" baseline="-30000">
                <a:cs typeface="Times New Roman" panose="02020603050405020304" pitchFamily="18" charset="0"/>
              </a:rPr>
              <a:t>2</a:t>
            </a:r>
            <a:r>
              <a:rPr lang="en-US" altLang="en-US" sz="2000">
                <a:cs typeface="Times New Roman" panose="02020603050405020304" pitchFamily="18" charset="0"/>
              </a:rPr>
              <a:t> ) = 0.94</a:t>
            </a:r>
          </a:p>
        </p:txBody>
      </p:sp>
    </p:spTree>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Number Placeholder 5">
            <a:extLst>
              <a:ext uri="{FF2B5EF4-FFF2-40B4-BE49-F238E27FC236}">
                <a16:creationId xmlns:a16="http://schemas.microsoft.com/office/drawing/2014/main" id="{284C2291-01F9-3A4F-943D-71FE4BF96A2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19FDE729-7A2E-6748-AB71-39EF530C0FFB}" type="slidenum">
              <a:rPr lang="en-US" altLang="en-US" sz="1200"/>
              <a:pPr>
                <a:spcBef>
                  <a:spcPct val="0"/>
                </a:spcBef>
                <a:buClrTx/>
                <a:buSzTx/>
                <a:buFontTx/>
                <a:buNone/>
              </a:pPr>
              <a:t>51</a:t>
            </a:fld>
            <a:endParaRPr lang="en-US" altLang="en-US" sz="1200"/>
          </a:p>
        </p:txBody>
      </p:sp>
      <p:sp>
        <p:nvSpPr>
          <p:cNvPr id="107522" name="Rectangle 2">
            <a:extLst>
              <a:ext uri="{FF2B5EF4-FFF2-40B4-BE49-F238E27FC236}">
                <a16:creationId xmlns:a16="http://schemas.microsoft.com/office/drawing/2014/main" id="{012E1710-A2B0-5E43-8826-16ECA295EA81}"/>
              </a:ext>
            </a:extLst>
          </p:cNvPr>
          <p:cNvSpPr>
            <a:spLocks noGrp="1" noChangeArrowheads="1"/>
          </p:cNvSpPr>
          <p:nvPr>
            <p:ph type="title"/>
          </p:nvPr>
        </p:nvSpPr>
        <p:spPr>
          <a:xfrm>
            <a:off x="152400" y="152400"/>
            <a:ext cx="8839200" cy="914400"/>
          </a:xfrm>
          <a:noFill/>
        </p:spPr>
        <p:txBody>
          <a:bodyPr lIns="92075" tIns="46038" rIns="92075" bIns="46038" anchor="ctr"/>
          <a:lstStyle/>
          <a:p>
            <a:pPr eaLnBrk="1" hangingPunct="1"/>
            <a:r>
              <a:rPr lang="en-US" altLang="en-US"/>
              <a:t>Chapter 2: Getting to Know Your Data</a:t>
            </a:r>
          </a:p>
        </p:txBody>
      </p:sp>
      <p:sp>
        <p:nvSpPr>
          <p:cNvPr id="107523" name="Rectangle 3">
            <a:extLst>
              <a:ext uri="{FF2B5EF4-FFF2-40B4-BE49-F238E27FC236}">
                <a16:creationId xmlns:a16="http://schemas.microsoft.com/office/drawing/2014/main" id="{4104DE8C-5B54-1F4B-8D2F-102C3272C8E8}"/>
              </a:ext>
            </a:extLst>
          </p:cNvPr>
          <p:cNvSpPr>
            <a:spLocks noGrp="1" noChangeArrowheads="1"/>
          </p:cNvSpPr>
          <p:nvPr>
            <p:ph type="body" idx="1"/>
          </p:nvPr>
        </p:nvSpPr>
        <p:spPr>
          <a:xfrm>
            <a:off x="381000" y="1447800"/>
            <a:ext cx="8382000" cy="4800600"/>
          </a:xfrm>
          <a:noFill/>
        </p:spPr>
        <p:txBody>
          <a:bodyPr lIns="92075" tIns="46038" rIns="92075" bIns="46038"/>
          <a:lstStyle/>
          <a:p>
            <a:pPr eaLnBrk="1" hangingPunct="1">
              <a:lnSpc>
                <a:spcPct val="200000"/>
              </a:lnSpc>
            </a:pPr>
            <a:r>
              <a:rPr lang="en-US" altLang="en-US"/>
              <a:t>Data Objects and Attribute Types</a:t>
            </a:r>
          </a:p>
          <a:p>
            <a:pPr eaLnBrk="1" hangingPunct="1">
              <a:lnSpc>
                <a:spcPct val="200000"/>
              </a:lnSpc>
            </a:pPr>
            <a:r>
              <a:rPr lang="en-US" altLang="en-US"/>
              <a:t>Basic Statistical Descriptions of Data</a:t>
            </a:r>
          </a:p>
          <a:p>
            <a:pPr eaLnBrk="1" hangingPunct="1">
              <a:lnSpc>
                <a:spcPct val="200000"/>
              </a:lnSpc>
            </a:pPr>
            <a:r>
              <a:rPr lang="en-US" altLang="en-US"/>
              <a:t>Data Visualization</a:t>
            </a:r>
          </a:p>
          <a:p>
            <a:pPr eaLnBrk="1" hangingPunct="1">
              <a:lnSpc>
                <a:spcPct val="200000"/>
              </a:lnSpc>
            </a:pPr>
            <a:r>
              <a:rPr lang="en-US" altLang="en-US"/>
              <a:t>Measuring Data Similarity and Dissimilarity</a:t>
            </a:r>
          </a:p>
          <a:p>
            <a:pPr eaLnBrk="1" hangingPunct="1">
              <a:lnSpc>
                <a:spcPct val="200000"/>
              </a:lnSpc>
            </a:pPr>
            <a:r>
              <a:rPr lang="en-US" altLang="en-US"/>
              <a:t>Summary</a:t>
            </a:r>
          </a:p>
        </p:txBody>
      </p:sp>
      <p:sp>
        <p:nvSpPr>
          <p:cNvPr id="107524" name="AutoShape 4">
            <a:extLst>
              <a:ext uri="{FF2B5EF4-FFF2-40B4-BE49-F238E27FC236}">
                <a16:creationId xmlns:a16="http://schemas.microsoft.com/office/drawing/2014/main" id="{F583F167-750A-DA46-AECA-9021539138F6}"/>
              </a:ext>
            </a:extLst>
          </p:cNvPr>
          <p:cNvSpPr>
            <a:spLocks noChangeArrowheads="1"/>
          </p:cNvSpPr>
          <p:nvPr/>
        </p:nvSpPr>
        <p:spPr bwMode="auto">
          <a:xfrm rot="9694931">
            <a:off x="2667000" y="5410200"/>
            <a:ext cx="450850" cy="485775"/>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99"/>
          </a:solidFill>
          <a:ln w="9525">
            <a:solidFill>
              <a:schemeClr val="tx1"/>
            </a:solidFill>
            <a:miter lim="800000"/>
            <a:headEnd/>
            <a:tailEnd/>
          </a:ln>
        </p:spPr>
        <p:txBody>
          <a:bodyPr wrap="none" anchor="ctr"/>
          <a:lstStyle/>
          <a:p>
            <a:endParaRPr lang="en-US"/>
          </a:p>
        </p:txBody>
      </p:sp>
    </p:spTree>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a:extLst>
              <a:ext uri="{FF2B5EF4-FFF2-40B4-BE49-F238E27FC236}">
                <a16:creationId xmlns:a16="http://schemas.microsoft.com/office/drawing/2014/main" id="{D8C83F3C-F4BA-1E44-A4D7-E3F7C17594F0}"/>
              </a:ext>
            </a:extLst>
          </p:cNvPr>
          <p:cNvSpPr>
            <a:spLocks noGrp="1" noChangeArrowheads="1"/>
          </p:cNvSpPr>
          <p:nvPr>
            <p:ph type="title"/>
          </p:nvPr>
        </p:nvSpPr>
        <p:spPr>
          <a:xfrm>
            <a:off x="0" y="457200"/>
            <a:ext cx="9144000" cy="609600"/>
          </a:xfrm>
        </p:spPr>
        <p:txBody>
          <a:bodyPr/>
          <a:lstStyle/>
          <a:p>
            <a:pPr eaLnBrk="1" hangingPunct="1"/>
            <a:r>
              <a:rPr lang="en-US" altLang="en-US" sz="4000"/>
              <a:t>Summary</a:t>
            </a:r>
          </a:p>
        </p:txBody>
      </p:sp>
      <p:sp>
        <p:nvSpPr>
          <p:cNvPr id="109570" name="Rectangle 3">
            <a:extLst>
              <a:ext uri="{FF2B5EF4-FFF2-40B4-BE49-F238E27FC236}">
                <a16:creationId xmlns:a16="http://schemas.microsoft.com/office/drawing/2014/main" id="{3A323A32-0664-304A-9824-8E48D1014AE1}"/>
              </a:ext>
            </a:extLst>
          </p:cNvPr>
          <p:cNvSpPr>
            <a:spLocks noGrp="1" noChangeArrowheads="1"/>
          </p:cNvSpPr>
          <p:nvPr>
            <p:ph type="body" idx="1"/>
          </p:nvPr>
        </p:nvSpPr>
        <p:spPr>
          <a:xfrm>
            <a:off x="304800" y="1295400"/>
            <a:ext cx="8610600" cy="5103813"/>
          </a:xfrm>
        </p:spPr>
        <p:txBody>
          <a:bodyPr/>
          <a:lstStyle/>
          <a:p>
            <a:pPr eaLnBrk="1" hangingPunct="1">
              <a:lnSpc>
                <a:spcPct val="120000"/>
              </a:lnSpc>
            </a:pPr>
            <a:r>
              <a:rPr lang="en-US" altLang="en-US" sz="2000"/>
              <a:t>Data attribute types: nominal, binary, ordinal, interval-scaled, ratio-scaled</a:t>
            </a:r>
          </a:p>
          <a:p>
            <a:pPr eaLnBrk="1" hangingPunct="1">
              <a:lnSpc>
                <a:spcPct val="120000"/>
              </a:lnSpc>
            </a:pPr>
            <a:r>
              <a:rPr lang="en-US" altLang="en-US" sz="2000"/>
              <a:t>Many types of data sets, e.g., numerical, text, graph, Web, image.</a:t>
            </a:r>
          </a:p>
          <a:p>
            <a:pPr eaLnBrk="1" hangingPunct="1">
              <a:lnSpc>
                <a:spcPct val="120000"/>
              </a:lnSpc>
            </a:pPr>
            <a:r>
              <a:rPr lang="en-US" altLang="en-US" sz="2000"/>
              <a:t>Gain insight into the data by:</a:t>
            </a:r>
          </a:p>
          <a:p>
            <a:pPr lvl="1" eaLnBrk="1" hangingPunct="1">
              <a:lnSpc>
                <a:spcPct val="120000"/>
              </a:lnSpc>
            </a:pPr>
            <a:r>
              <a:rPr lang="en-US" altLang="en-US" sz="2000"/>
              <a:t>Basic statistical data description: central tendency, dispersion,  graphical displays</a:t>
            </a:r>
          </a:p>
          <a:p>
            <a:pPr lvl="1" eaLnBrk="1" hangingPunct="1">
              <a:lnSpc>
                <a:spcPct val="110000"/>
              </a:lnSpc>
            </a:pPr>
            <a:r>
              <a:rPr lang="en-US" altLang="en-US" sz="2000"/>
              <a:t>Data visualization: map data onto graphical primitives</a:t>
            </a:r>
          </a:p>
          <a:p>
            <a:pPr lvl="1" eaLnBrk="1" hangingPunct="1">
              <a:lnSpc>
                <a:spcPct val="120000"/>
              </a:lnSpc>
            </a:pPr>
            <a:r>
              <a:rPr lang="en-US" altLang="en-US" sz="2000"/>
              <a:t>Measure data similarity</a:t>
            </a:r>
          </a:p>
          <a:p>
            <a:pPr eaLnBrk="1" hangingPunct="1">
              <a:lnSpc>
                <a:spcPct val="120000"/>
              </a:lnSpc>
            </a:pPr>
            <a:r>
              <a:rPr lang="en-US" altLang="en-US" sz="2000"/>
              <a:t>Above steps are the beginning of data preprocessing. </a:t>
            </a:r>
          </a:p>
          <a:p>
            <a:pPr eaLnBrk="1" hangingPunct="1">
              <a:lnSpc>
                <a:spcPct val="120000"/>
              </a:lnSpc>
            </a:pPr>
            <a:r>
              <a:rPr lang="en-US" altLang="en-US" sz="2000"/>
              <a:t>Many methods have been developed but still an active area of research.</a:t>
            </a:r>
          </a:p>
        </p:txBody>
      </p:sp>
      <p:sp>
        <p:nvSpPr>
          <p:cNvPr id="109571" name="Slide Number Placeholder 5">
            <a:extLst>
              <a:ext uri="{FF2B5EF4-FFF2-40B4-BE49-F238E27FC236}">
                <a16:creationId xmlns:a16="http://schemas.microsoft.com/office/drawing/2014/main" id="{E7713D52-D2AA-314B-9886-0D2430AA12B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278708A2-B5C9-284C-B821-5159071FDBD8}" type="slidenum">
              <a:rPr lang="en-US" altLang="en-US" sz="1200"/>
              <a:pPr>
                <a:spcBef>
                  <a:spcPct val="0"/>
                </a:spcBef>
                <a:buClrTx/>
                <a:buSzTx/>
                <a:buFontTx/>
                <a:buNone/>
              </a:pPr>
              <a:t>52</a:t>
            </a:fld>
            <a:endParaRPr lang="en-US" altLang="en-US" sz="1200"/>
          </a:p>
        </p:txBody>
      </p:sp>
    </p:spTree>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a:extLst>
              <a:ext uri="{FF2B5EF4-FFF2-40B4-BE49-F238E27FC236}">
                <a16:creationId xmlns:a16="http://schemas.microsoft.com/office/drawing/2014/main" id="{3E959588-374B-A646-9C89-B4C337BDD637}"/>
              </a:ext>
            </a:extLst>
          </p:cNvPr>
          <p:cNvSpPr>
            <a:spLocks noGrp="1" noChangeArrowheads="1"/>
          </p:cNvSpPr>
          <p:nvPr>
            <p:ph type="title"/>
          </p:nvPr>
        </p:nvSpPr>
        <p:spPr/>
        <p:txBody>
          <a:bodyPr/>
          <a:lstStyle/>
          <a:p>
            <a:pPr eaLnBrk="1" hangingPunct="1"/>
            <a:r>
              <a:rPr lang="en-US" altLang="en-US"/>
              <a:t>References</a:t>
            </a:r>
          </a:p>
        </p:txBody>
      </p:sp>
      <p:sp>
        <p:nvSpPr>
          <p:cNvPr id="111618" name="Rectangle 3">
            <a:extLst>
              <a:ext uri="{FF2B5EF4-FFF2-40B4-BE49-F238E27FC236}">
                <a16:creationId xmlns:a16="http://schemas.microsoft.com/office/drawing/2014/main" id="{4E82A852-DF9E-214E-A0A4-02AEA0007247}"/>
              </a:ext>
            </a:extLst>
          </p:cNvPr>
          <p:cNvSpPr>
            <a:spLocks noGrp="1" noChangeArrowheads="1"/>
          </p:cNvSpPr>
          <p:nvPr>
            <p:ph type="body" idx="1"/>
          </p:nvPr>
        </p:nvSpPr>
        <p:spPr>
          <a:xfrm>
            <a:off x="152400" y="1219200"/>
            <a:ext cx="8763000" cy="5334000"/>
          </a:xfrm>
        </p:spPr>
        <p:txBody>
          <a:bodyPr/>
          <a:lstStyle/>
          <a:p>
            <a:pPr marL="457200" indent="-457200" eaLnBrk="1" hangingPunct="1">
              <a:spcBef>
                <a:spcPts val="600"/>
              </a:spcBef>
            </a:pPr>
            <a:r>
              <a:rPr lang="en-US" altLang="en-US" sz="1800">
                <a:latin typeface="Calibri" panose="020F0502020204030204" pitchFamily="34" charset="0"/>
                <a:cs typeface="Calibri" panose="020F0502020204030204" pitchFamily="34" charset="0"/>
              </a:rPr>
              <a:t>W. Cleveland, Visualizing Data, Hobart Press, 1993</a:t>
            </a:r>
          </a:p>
          <a:p>
            <a:pPr marL="457200" indent="-457200" eaLnBrk="1" hangingPunct="1">
              <a:spcBef>
                <a:spcPts val="600"/>
              </a:spcBef>
            </a:pPr>
            <a:r>
              <a:rPr lang="en-US" altLang="en-US" sz="1800">
                <a:solidFill>
                  <a:schemeClr val="hlink"/>
                </a:solidFill>
                <a:latin typeface="Calibri" panose="020F0502020204030204" pitchFamily="34" charset="0"/>
                <a:cs typeface="Calibri" panose="020F0502020204030204" pitchFamily="34" charset="0"/>
              </a:rPr>
              <a:t>T. Dasu and T. Johnson.  Exploratory Data Mining and Data Cleaning. John Wiley, 2003</a:t>
            </a:r>
          </a:p>
          <a:p>
            <a:pPr marL="457200" indent="-457200" eaLnBrk="1" hangingPunct="1">
              <a:spcBef>
                <a:spcPts val="600"/>
              </a:spcBef>
            </a:pPr>
            <a:r>
              <a:rPr lang="en-US" altLang="en-US" sz="1800">
                <a:latin typeface="Calibri" panose="020F0502020204030204" pitchFamily="34" charset="0"/>
                <a:cs typeface="Calibri" panose="020F0502020204030204" pitchFamily="34" charset="0"/>
              </a:rPr>
              <a:t>U. Fayyad, G. Grinstein, and A. Wierse. Information Visualization in Data Mining and Knowledge Discovery, Morgan Kaufmann, 2001</a:t>
            </a:r>
          </a:p>
          <a:p>
            <a:pPr marL="457200" indent="-457200" eaLnBrk="1" hangingPunct="1">
              <a:spcBef>
                <a:spcPts val="600"/>
              </a:spcBef>
            </a:pPr>
            <a:r>
              <a:rPr lang="en-US" altLang="en-US" sz="1800">
                <a:solidFill>
                  <a:srgbClr val="FF0000"/>
                </a:solidFill>
                <a:latin typeface="Calibri" panose="020F0502020204030204" pitchFamily="34" charset="0"/>
                <a:cs typeface="Calibri" panose="020F0502020204030204" pitchFamily="34" charset="0"/>
              </a:rPr>
              <a:t>L. Kaufman and P. J. Rousseeuw. Finding Groups in Data: an Introduction to Cluster Analysis. John Wiley &amp; Sons, 1990</a:t>
            </a:r>
            <a:r>
              <a:rPr lang="en-US" altLang="en-US" sz="1800">
                <a:latin typeface="Calibri" panose="020F0502020204030204" pitchFamily="34" charset="0"/>
                <a:cs typeface="Calibri" panose="020F0502020204030204" pitchFamily="34" charset="0"/>
              </a:rPr>
              <a:t>.</a:t>
            </a:r>
            <a:endParaRPr lang="en-US" altLang="en-US" sz="1800">
              <a:solidFill>
                <a:schemeClr val="hlink"/>
              </a:solidFill>
              <a:latin typeface="Calibri" panose="020F0502020204030204" pitchFamily="34" charset="0"/>
              <a:cs typeface="Calibri" panose="020F0502020204030204" pitchFamily="34" charset="0"/>
            </a:endParaRPr>
          </a:p>
          <a:p>
            <a:pPr marL="457200" indent="-457200" eaLnBrk="1" hangingPunct="1">
              <a:spcBef>
                <a:spcPts val="600"/>
              </a:spcBef>
            </a:pPr>
            <a:r>
              <a:rPr lang="en-US" altLang="en-US" sz="1800">
                <a:latin typeface="Calibri" panose="020F0502020204030204" pitchFamily="34" charset="0"/>
                <a:cs typeface="Calibri" panose="020F0502020204030204" pitchFamily="34" charset="0"/>
              </a:rPr>
              <a:t>H. V. Jagadish, et al., Special Issue on Data Reduction Techniques.  Bulletin of the Tech. Committee on Data Eng., 20(4), Dec. 1997</a:t>
            </a:r>
          </a:p>
          <a:p>
            <a:pPr marL="457200" indent="-457200">
              <a:spcBef>
                <a:spcPts val="600"/>
              </a:spcBef>
            </a:pPr>
            <a:r>
              <a:rPr lang="en-US" altLang="en-US" sz="1800">
                <a:latin typeface="Calibri" panose="020F0502020204030204" pitchFamily="34" charset="0"/>
                <a:cs typeface="Calibri" panose="020F0502020204030204" pitchFamily="34" charset="0"/>
              </a:rPr>
              <a:t>D. A. Keim. Information visualization and visual data mining, IEEE trans. on Visualization and Computer Graphics, 8(1), 2002</a:t>
            </a:r>
          </a:p>
          <a:p>
            <a:pPr marL="457200" indent="-457200" eaLnBrk="1" hangingPunct="1">
              <a:spcBef>
                <a:spcPts val="600"/>
              </a:spcBef>
            </a:pPr>
            <a:r>
              <a:rPr lang="en-US" altLang="en-US" sz="1800">
                <a:latin typeface="Calibri" panose="020F0502020204030204" pitchFamily="34" charset="0"/>
                <a:cs typeface="Calibri" panose="020F0502020204030204" pitchFamily="34" charset="0"/>
              </a:rPr>
              <a:t>D. Pyle. Data Preparation for Data Mining. Morgan Kaufmann, 1999</a:t>
            </a:r>
          </a:p>
          <a:p>
            <a:pPr marL="457200" indent="-457200" eaLnBrk="1" hangingPunct="1">
              <a:spcBef>
                <a:spcPts val="600"/>
              </a:spcBef>
            </a:pPr>
            <a:r>
              <a:rPr lang="en-US" altLang="en-US" sz="1800">
                <a:latin typeface="Calibri" panose="020F0502020204030204" pitchFamily="34" charset="0"/>
                <a:cs typeface="Calibri" panose="020F0502020204030204" pitchFamily="34" charset="0"/>
              </a:rPr>
              <a:t>S.  Santini and R. Jain,” Similarity measures”, IEEE Trans. on Pattern Analysis and Machine Intelligence, 21(9), 1999</a:t>
            </a:r>
          </a:p>
          <a:p>
            <a:pPr marL="457200" indent="-457200" eaLnBrk="1" hangingPunct="1">
              <a:spcBef>
                <a:spcPts val="600"/>
              </a:spcBef>
            </a:pPr>
            <a:r>
              <a:rPr lang="en-US" altLang="en-US" sz="1800">
                <a:solidFill>
                  <a:srgbClr val="FF0000"/>
                </a:solidFill>
                <a:latin typeface="Calibri" panose="020F0502020204030204" pitchFamily="34" charset="0"/>
                <a:cs typeface="Calibri" panose="020F0502020204030204" pitchFamily="34" charset="0"/>
              </a:rPr>
              <a:t>E. R. Tufte. The Visual Display of Quantitative Information, 2nd ed., Graphics Press, 2001</a:t>
            </a:r>
          </a:p>
          <a:p>
            <a:pPr marL="457200" indent="-457200" eaLnBrk="1" hangingPunct="1">
              <a:spcBef>
                <a:spcPts val="600"/>
              </a:spcBef>
            </a:pPr>
            <a:r>
              <a:rPr lang="en-US" altLang="en-US" sz="1800">
                <a:latin typeface="Calibri" panose="020F0502020204030204" pitchFamily="34" charset="0"/>
                <a:cs typeface="Calibri" panose="020F0502020204030204" pitchFamily="34" charset="0"/>
              </a:rPr>
              <a:t>C. Yu , et al.,  Visual data mining of multimedia data for social and behavioral studies, Information Visualization, 8(1), 2009 </a:t>
            </a:r>
          </a:p>
        </p:txBody>
      </p:sp>
      <p:sp>
        <p:nvSpPr>
          <p:cNvPr id="111619" name="Slide Number Placeholder 5">
            <a:extLst>
              <a:ext uri="{FF2B5EF4-FFF2-40B4-BE49-F238E27FC236}">
                <a16:creationId xmlns:a16="http://schemas.microsoft.com/office/drawing/2014/main" id="{6B58BA01-E0B0-DA44-BFA2-FCB5EAEEF5B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C1977043-1671-9940-AB76-C221A211CB03}" type="slidenum">
              <a:rPr lang="en-US" altLang="en-US" sz="1200"/>
              <a:pPr>
                <a:spcBef>
                  <a:spcPct val="0"/>
                </a:spcBef>
                <a:buClrTx/>
                <a:buSzTx/>
                <a:buFontTx/>
                <a:buNone/>
              </a:pPr>
              <a:t>53</a:t>
            </a:fld>
            <a:endParaRPr lang="en-US" altLang="en-US" sz="1200"/>
          </a:p>
        </p:txBody>
      </p:sp>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5">
            <a:extLst>
              <a:ext uri="{FF2B5EF4-FFF2-40B4-BE49-F238E27FC236}">
                <a16:creationId xmlns:a16="http://schemas.microsoft.com/office/drawing/2014/main" id="{74204786-E967-334B-8522-CF20C98BCC1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95FD9C47-D62E-A448-896B-0C7ADEFCA94D}" type="slidenum">
              <a:rPr lang="en-US" altLang="en-US" sz="1200"/>
              <a:pPr>
                <a:spcBef>
                  <a:spcPct val="0"/>
                </a:spcBef>
                <a:buClrTx/>
                <a:buSzTx/>
                <a:buFontTx/>
                <a:buNone/>
              </a:pPr>
              <a:t>6</a:t>
            </a:fld>
            <a:endParaRPr lang="en-US" altLang="en-US" sz="1200"/>
          </a:p>
        </p:txBody>
      </p:sp>
      <p:sp>
        <p:nvSpPr>
          <p:cNvPr id="28674" name="Rectangle 2">
            <a:extLst>
              <a:ext uri="{FF2B5EF4-FFF2-40B4-BE49-F238E27FC236}">
                <a16:creationId xmlns:a16="http://schemas.microsoft.com/office/drawing/2014/main" id="{5C9545F4-5716-184F-8711-B573BD7C2F47}"/>
              </a:ext>
            </a:extLst>
          </p:cNvPr>
          <p:cNvSpPr>
            <a:spLocks noGrp="1" noChangeArrowheads="1"/>
          </p:cNvSpPr>
          <p:nvPr>
            <p:ph type="title"/>
          </p:nvPr>
        </p:nvSpPr>
        <p:spPr/>
        <p:txBody>
          <a:bodyPr/>
          <a:lstStyle/>
          <a:p>
            <a:pPr eaLnBrk="1" hangingPunct="1"/>
            <a:r>
              <a:rPr lang="en-US" altLang="en-US" sz="3200"/>
              <a:t>Data Objects</a:t>
            </a:r>
          </a:p>
        </p:txBody>
      </p:sp>
      <p:sp>
        <p:nvSpPr>
          <p:cNvPr id="28675" name="Rectangle 3">
            <a:extLst>
              <a:ext uri="{FF2B5EF4-FFF2-40B4-BE49-F238E27FC236}">
                <a16:creationId xmlns:a16="http://schemas.microsoft.com/office/drawing/2014/main" id="{82C7E167-F66A-AC4E-BA83-5C996BDA5E9F}"/>
              </a:ext>
            </a:extLst>
          </p:cNvPr>
          <p:cNvSpPr>
            <a:spLocks noGrp="1" noChangeArrowheads="1"/>
          </p:cNvSpPr>
          <p:nvPr>
            <p:ph type="body" idx="1"/>
          </p:nvPr>
        </p:nvSpPr>
        <p:spPr/>
        <p:txBody>
          <a:bodyPr/>
          <a:lstStyle/>
          <a:p>
            <a:pPr eaLnBrk="1" hangingPunct="1">
              <a:lnSpc>
                <a:spcPct val="120000"/>
              </a:lnSpc>
            </a:pPr>
            <a:r>
              <a:rPr lang="en-US" altLang="en-US" sz="2400"/>
              <a:t>Data sets are made up of data objects.</a:t>
            </a:r>
          </a:p>
          <a:p>
            <a:pPr eaLnBrk="1" hangingPunct="1">
              <a:lnSpc>
                <a:spcPct val="120000"/>
              </a:lnSpc>
            </a:pPr>
            <a:r>
              <a:rPr lang="en-US" altLang="en-US" sz="2400"/>
              <a:t>A </a:t>
            </a:r>
            <a:r>
              <a:rPr lang="en-US" altLang="en-US" sz="2400" b="1"/>
              <a:t>data object</a:t>
            </a:r>
            <a:r>
              <a:rPr lang="en-US" altLang="en-US" sz="2400"/>
              <a:t> represents an entity.</a:t>
            </a:r>
          </a:p>
          <a:p>
            <a:pPr eaLnBrk="1" hangingPunct="1">
              <a:lnSpc>
                <a:spcPct val="120000"/>
              </a:lnSpc>
            </a:pPr>
            <a:r>
              <a:rPr lang="en-US" altLang="en-US" sz="2400"/>
              <a:t>Examples: </a:t>
            </a:r>
          </a:p>
          <a:p>
            <a:pPr lvl="1" eaLnBrk="1" hangingPunct="1">
              <a:lnSpc>
                <a:spcPct val="120000"/>
              </a:lnSpc>
            </a:pPr>
            <a:r>
              <a:rPr lang="en-US" altLang="en-US" sz="2400"/>
              <a:t>sales database:  customers, store items, sales</a:t>
            </a:r>
          </a:p>
          <a:p>
            <a:pPr lvl="1" eaLnBrk="1" hangingPunct="1">
              <a:lnSpc>
                <a:spcPct val="120000"/>
              </a:lnSpc>
            </a:pPr>
            <a:r>
              <a:rPr lang="en-US" altLang="en-US" sz="2400"/>
              <a:t>medical database: patients, treatments</a:t>
            </a:r>
          </a:p>
          <a:p>
            <a:pPr lvl="1" eaLnBrk="1" hangingPunct="1">
              <a:lnSpc>
                <a:spcPct val="120000"/>
              </a:lnSpc>
            </a:pPr>
            <a:r>
              <a:rPr lang="en-US" altLang="en-US" sz="2400"/>
              <a:t>university database: students, professors, courses</a:t>
            </a:r>
          </a:p>
          <a:p>
            <a:pPr eaLnBrk="1" hangingPunct="1">
              <a:lnSpc>
                <a:spcPct val="120000"/>
              </a:lnSpc>
            </a:pPr>
            <a:r>
              <a:rPr lang="en-US" altLang="en-US" sz="2400"/>
              <a:t>Also called </a:t>
            </a:r>
            <a:r>
              <a:rPr lang="en-US" altLang="en-US" sz="2400" i="1"/>
              <a:t>samples , examples, instances, data points, objects, tuples</a:t>
            </a:r>
            <a:r>
              <a:rPr lang="en-US" altLang="en-US" sz="2400"/>
              <a:t>.</a:t>
            </a:r>
          </a:p>
          <a:p>
            <a:pPr eaLnBrk="1" hangingPunct="1">
              <a:lnSpc>
                <a:spcPct val="120000"/>
              </a:lnSpc>
            </a:pPr>
            <a:r>
              <a:rPr lang="en-US" altLang="en-US" sz="2400"/>
              <a:t>Data objects are described by </a:t>
            </a:r>
            <a:r>
              <a:rPr lang="en-US" altLang="en-US" sz="2400" b="1"/>
              <a:t>attributes</a:t>
            </a:r>
            <a:r>
              <a:rPr lang="en-US" altLang="en-US" sz="2400"/>
              <a:t>.</a:t>
            </a:r>
          </a:p>
          <a:p>
            <a:pPr eaLnBrk="1" hangingPunct="1">
              <a:lnSpc>
                <a:spcPct val="120000"/>
              </a:lnSpc>
            </a:pPr>
            <a:r>
              <a:rPr lang="en-US" altLang="en-US" sz="2400"/>
              <a:t>Database rows -&gt; data objects; columns -&gt;attributes.</a:t>
            </a:r>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5">
            <a:extLst>
              <a:ext uri="{FF2B5EF4-FFF2-40B4-BE49-F238E27FC236}">
                <a16:creationId xmlns:a16="http://schemas.microsoft.com/office/drawing/2014/main" id="{A1AE2574-8E0F-E249-9516-0E053086910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1274A5BA-9540-9742-93EA-0AF4F71DB53B}" type="slidenum">
              <a:rPr lang="en-US" altLang="en-US" sz="1200"/>
              <a:pPr>
                <a:spcBef>
                  <a:spcPct val="0"/>
                </a:spcBef>
                <a:buClrTx/>
                <a:buSzTx/>
                <a:buFontTx/>
                <a:buNone/>
              </a:pPr>
              <a:t>7</a:t>
            </a:fld>
            <a:endParaRPr lang="en-US" altLang="en-US" sz="1200"/>
          </a:p>
        </p:txBody>
      </p:sp>
      <p:sp>
        <p:nvSpPr>
          <p:cNvPr id="30722" name="Rectangle 2">
            <a:extLst>
              <a:ext uri="{FF2B5EF4-FFF2-40B4-BE49-F238E27FC236}">
                <a16:creationId xmlns:a16="http://schemas.microsoft.com/office/drawing/2014/main" id="{841E30F1-793C-BC43-86AD-4D8504E14C8B}"/>
              </a:ext>
            </a:extLst>
          </p:cNvPr>
          <p:cNvSpPr>
            <a:spLocks noGrp="1" noChangeArrowheads="1"/>
          </p:cNvSpPr>
          <p:nvPr>
            <p:ph type="title"/>
          </p:nvPr>
        </p:nvSpPr>
        <p:spPr/>
        <p:txBody>
          <a:bodyPr/>
          <a:lstStyle/>
          <a:p>
            <a:pPr eaLnBrk="1" hangingPunct="1"/>
            <a:r>
              <a:rPr lang="en-US" altLang="en-US"/>
              <a:t>Attributes</a:t>
            </a:r>
          </a:p>
        </p:txBody>
      </p:sp>
      <p:sp>
        <p:nvSpPr>
          <p:cNvPr id="30723" name="Rectangle 3">
            <a:extLst>
              <a:ext uri="{FF2B5EF4-FFF2-40B4-BE49-F238E27FC236}">
                <a16:creationId xmlns:a16="http://schemas.microsoft.com/office/drawing/2014/main" id="{14314510-7D4A-1043-8D4A-6D82766823E3}"/>
              </a:ext>
            </a:extLst>
          </p:cNvPr>
          <p:cNvSpPr>
            <a:spLocks noGrp="1" noChangeArrowheads="1"/>
          </p:cNvSpPr>
          <p:nvPr>
            <p:ph type="body" idx="1"/>
          </p:nvPr>
        </p:nvSpPr>
        <p:spPr>
          <a:xfrm>
            <a:off x="304800" y="1295400"/>
            <a:ext cx="8686800" cy="5181600"/>
          </a:xfrm>
        </p:spPr>
        <p:txBody>
          <a:bodyPr/>
          <a:lstStyle/>
          <a:p>
            <a:pPr eaLnBrk="1" hangingPunct="1"/>
            <a:r>
              <a:rPr lang="en-US" altLang="en-US" b="1"/>
              <a:t>Attribute (</a:t>
            </a:r>
            <a:r>
              <a:rPr lang="en-US" altLang="en-US"/>
              <a:t>or</a:t>
            </a:r>
            <a:r>
              <a:rPr lang="en-US" altLang="en-US" b="1"/>
              <a:t> dimensions, features, variables</a:t>
            </a:r>
            <a:r>
              <a:rPr lang="en-US" altLang="en-US"/>
              <a:t>): a data field, representing a characteristic or feature of a data object.</a:t>
            </a:r>
          </a:p>
          <a:p>
            <a:pPr lvl="1" eaLnBrk="1" hangingPunct="1"/>
            <a:r>
              <a:rPr lang="en-US" altLang="en-US" i="1"/>
              <a:t>E.g., customer _ID, name, address</a:t>
            </a:r>
          </a:p>
          <a:p>
            <a:pPr eaLnBrk="1" hangingPunct="1"/>
            <a:r>
              <a:rPr lang="en-US" altLang="en-US"/>
              <a:t>Types:</a:t>
            </a:r>
          </a:p>
          <a:p>
            <a:pPr lvl="1" eaLnBrk="1" hangingPunct="1"/>
            <a:r>
              <a:rPr lang="en-US" altLang="en-US"/>
              <a:t>Nominal</a:t>
            </a:r>
          </a:p>
          <a:p>
            <a:pPr lvl="1" eaLnBrk="1" hangingPunct="1"/>
            <a:r>
              <a:rPr lang="en-US" altLang="en-US"/>
              <a:t>Binary</a:t>
            </a:r>
          </a:p>
          <a:p>
            <a:pPr lvl="1" eaLnBrk="1" hangingPunct="1"/>
            <a:r>
              <a:rPr lang="en-US" altLang="en-US"/>
              <a:t>Numeric: quantitative</a:t>
            </a:r>
          </a:p>
          <a:p>
            <a:pPr lvl="2" eaLnBrk="1" hangingPunct="1"/>
            <a:r>
              <a:rPr lang="en-US" altLang="en-US" sz="2800"/>
              <a:t>Interval-scaled</a:t>
            </a:r>
          </a:p>
          <a:p>
            <a:pPr lvl="2" eaLnBrk="1" hangingPunct="1"/>
            <a:r>
              <a:rPr lang="en-US" altLang="en-US" sz="2800"/>
              <a:t>Ratio-scaled</a:t>
            </a:r>
            <a:endParaRPr lang="en-US" altLang="en-US"/>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a:extLst>
              <a:ext uri="{FF2B5EF4-FFF2-40B4-BE49-F238E27FC236}">
                <a16:creationId xmlns:a16="http://schemas.microsoft.com/office/drawing/2014/main" id="{24B1A925-B8F2-A148-8703-BA4731B0CEC8}"/>
              </a:ext>
            </a:extLst>
          </p:cNvPr>
          <p:cNvSpPr>
            <a:spLocks noGrp="1" noChangeArrowheads="1"/>
          </p:cNvSpPr>
          <p:nvPr>
            <p:ph type="title"/>
          </p:nvPr>
        </p:nvSpPr>
        <p:spPr/>
        <p:txBody>
          <a:bodyPr/>
          <a:lstStyle/>
          <a:p>
            <a:r>
              <a:rPr lang="en-US" altLang="en-US"/>
              <a:t>Data Attributes</a:t>
            </a:r>
          </a:p>
        </p:txBody>
      </p:sp>
      <p:sp>
        <p:nvSpPr>
          <p:cNvPr id="114690" name="Content Placeholder 2">
            <a:extLst>
              <a:ext uri="{FF2B5EF4-FFF2-40B4-BE49-F238E27FC236}">
                <a16:creationId xmlns:a16="http://schemas.microsoft.com/office/drawing/2014/main" id="{FACB7B3B-E9AC-3846-B09B-9713DF37736D}"/>
              </a:ext>
            </a:extLst>
          </p:cNvPr>
          <p:cNvSpPr>
            <a:spLocks noGrp="1" noChangeArrowheads="1"/>
          </p:cNvSpPr>
          <p:nvPr>
            <p:ph idx="1"/>
          </p:nvPr>
        </p:nvSpPr>
        <p:spPr>
          <a:xfrm>
            <a:off x="381000" y="1295400"/>
            <a:ext cx="8382000" cy="5181600"/>
          </a:xfrm>
        </p:spPr>
        <p:txBody>
          <a:bodyPr/>
          <a:lstStyle/>
          <a:p>
            <a:r>
              <a:rPr lang="en-US" altLang="en-US"/>
              <a:t>Attribute refers to the characteristic of the data object.</a:t>
            </a:r>
          </a:p>
          <a:p>
            <a:pPr lvl="1"/>
            <a:r>
              <a:rPr lang="en-US" altLang="en-US"/>
              <a:t>The nouns defining the characteristics are used interchangeably: Attribute, dimension, feature, and variable.</a:t>
            </a:r>
          </a:p>
          <a:p>
            <a:pPr lvl="1"/>
            <a:endParaRPr lang="en-US" altLang="en-US"/>
          </a:p>
        </p:txBody>
      </p:sp>
      <p:sp>
        <p:nvSpPr>
          <p:cNvPr id="114691" name="Slide Number Placeholder 3">
            <a:extLst>
              <a:ext uri="{FF2B5EF4-FFF2-40B4-BE49-F238E27FC236}">
                <a16:creationId xmlns:a16="http://schemas.microsoft.com/office/drawing/2014/main" id="{80FB54BA-CADC-2347-8527-3FA180A210D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7A2D80E2-7D3F-9D47-B0A1-AF9B92D71635}" type="slidenum">
              <a:rPr lang="en-US" altLang="en-US" sz="1200"/>
              <a:pPr/>
              <a:t>8</a:t>
            </a:fld>
            <a:endParaRPr lang="en-US" altLang="en-US" sz="1200"/>
          </a:p>
        </p:txBody>
      </p:sp>
      <p:graphicFrame>
        <p:nvGraphicFramePr>
          <p:cNvPr id="5" name="Table 4">
            <a:extLst>
              <a:ext uri="{FF2B5EF4-FFF2-40B4-BE49-F238E27FC236}">
                <a16:creationId xmlns:a16="http://schemas.microsoft.com/office/drawing/2014/main" id="{5C704DDE-FDCE-134E-B470-E0CFFC720407}"/>
              </a:ext>
            </a:extLst>
          </p:cNvPr>
          <p:cNvGraphicFramePr>
            <a:graphicFrameLocks noGrp="1"/>
          </p:cNvGraphicFramePr>
          <p:nvPr/>
        </p:nvGraphicFramePr>
        <p:xfrm>
          <a:off x="479425" y="3886200"/>
          <a:ext cx="3009900" cy="2592418"/>
        </p:xfrm>
        <a:graphic>
          <a:graphicData uri="http://schemas.openxmlformats.org/drawingml/2006/table">
            <a:tbl>
              <a:tblPr firstRow="1" bandRow="1">
                <a:tableStyleId>{616DA210-FB5B-4158-B5E0-FEB733F419BA}</a:tableStyleId>
              </a:tblPr>
              <a:tblGrid>
                <a:gridCol w="3009900">
                  <a:extLst>
                    <a:ext uri="{9D8B030D-6E8A-4147-A177-3AD203B41FA5}">
                      <a16:colId xmlns:a16="http://schemas.microsoft.com/office/drawing/2014/main" val="20000"/>
                    </a:ext>
                  </a:extLst>
                </a:gridCol>
              </a:tblGrid>
              <a:tr h="488086">
                <a:tc>
                  <a:txBody>
                    <a:bodyPr/>
                    <a:lstStyle/>
                    <a:p>
                      <a:r>
                        <a:rPr lang="en-US" sz="1800" dirty="0"/>
                        <a:t>Field</a:t>
                      </a:r>
                    </a:p>
                  </a:txBody>
                  <a:tcPr marT="45717" marB="45717"/>
                </a:tc>
                <a:extLst>
                  <a:ext uri="{0D108BD9-81ED-4DB2-BD59-A6C34878D82A}">
                    <a16:rowId xmlns:a16="http://schemas.microsoft.com/office/drawing/2014/main" val="10000"/>
                  </a:ext>
                </a:extLst>
              </a:tr>
              <a:tr h="488086">
                <a:tc>
                  <a:txBody>
                    <a:bodyPr/>
                    <a:lstStyle/>
                    <a:p>
                      <a:r>
                        <a:rPr lang="en-US" sz="1800" dirty="0"/>
                        <a:t>Data Warehousing</a:t>
                      </a:r>
                    </a:p>
                  </a:txBody>
                  <a:tcPr marT="45717" marB="45717"/>
                </a:tc>
                <a:extLst>
                  <a:ext uri="{0D108BD9-81ED-4DB2-BD59-A6C34878D82A}">
                    <a16:rowId xmlns:a16="http://schemas.microsoft.com/office/drawing/2014/main" val="10001"/>
                  </a:ext>
                </a:extLst>
              </a:tr>
              <a:tr h="488086">
                <a:tc>
                  <a:txBody>
                    <a:bodyPr/>
                    <a:lstStyle/>
                    <a:p>
                      <a:r>
                        <a:rPr lang="en-US" sz="1800" dirty="0"/>
                        <a:t>Database and Data Mining</a:t>
                      </a:r>
                    </a:p>
                  </a:txBody>
                  <a:tcPr marT="45717" marB="45717"/>
                </a:tc>
                <a:extLst>
                  <a:ext uri="{0D108BD9-81ED-4DB2-BD59-A6C34878D82A}">
                    <a16:rowId xmlns:a16="http://schemas.microsoft.com/office/drawing/2014/main" val="10002"/>
                  </a:ext>
                </a:extLst>
              </a:tr>
              <a:tr h="488086">
                <a:tc>
                  <a:txBody>
                    <a:bodyPr/>
                    <a:lstStyle/>
                    <a:p>
                      <a:r>
                        <a:rPr lang="en-US" sz="1800" dirty="0"/>
                        <a:t>Statistic</a:t>
                      </a:r>
                    </a:p>
                  </a:txBody>
                  <a:tcPr marT="45717" marB="45717"/>
                </a:tc>
                <a:extLst>
                  <a:ext uri="{0D108BD9-81ED-4DB2-BD59-A6C34878D82A}">
                    <a16:rowId xmlns:a16="http://schemas.microsoft.com/office/drawing/2014/main" val="10003"/>
                  </a:ext>
                </a:extLst>
              </a:tr>
              <a:tr h="6400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Machine Learning</a:t>
                      </a:r>
                    </a:p>
                    <a:p>
                      <a:endParaRPr lang="en-US" sz="1800" dirty="0"/>
                    </a:p>
                  </a:txBody>
                  <a:tcPr marT="45717" marB="45717"/>
                </a:tc>
                <a:extLst>
                  <a:ext uri="{0D108BD9-81ED-4DB2-BD59-A6C34878D82A}">
                    <a16:rowId xmlns:a16="http://schemas.microsoft.com/office/drawing/2014/main" val="10004"/>
                  </a:ext>
                </a:extLst>
              </a:tr>
            </a:tbl>
          </a:graphicData>
        </a:graphic>
      </p:graphicFrame>
      <p:graphicFrame>
        <p:nvGraphicFramePr>
          <p:cNvPr id="7" name="Table 6">
            <a:extLst>
              <a:ext uri="{FF2B5EF4-FFF2-40B4-BE49-F238E27FC236}">
                <a16:creationId xmlns:a16="http://schemas.microsoft.com/office/drawing/2014/main" id="{69465EF4-AF39-3A47-A62D-A04276C44643}"/>
              </a:ext>
            </a:extLst>
          </p:cNvPr>
          <p:cNvGraphicFramePr>
            <a:graphicFrameLocks noGrp="1"/>
          </p:cNvGraphicFramePr>
          <p:nvPr/>
        </p:nvGraphicFramePr>
        <p:xfrm>
          <a:off x="5029200" y="3886200"/>
          <a:ext cx="3505200" cy="2398714"/>
        </p:xfrm>
        <a:graphic>
          <a:graphicData uri="http://schemas.openxmlformats.org/drawingml/2006/table">
            <a:tbl>
              <a:tblPr firstRow="1" bandRow="1">
                <a:tableStyleId>{616DA210-FB5B-4158-B5E0-FEB733F419BA}</a:tableStyleId>
              </a:tblPr>
              <a:tblGrid>
                <a:gridCol w="3505200">
                  <a:extLst>
                    <a:ext uri="{9D8B030D-6E8A-4147-A177-3AD203B41FA5}">
                      <a16:colId xmlns:a16="http://schemas.microsoft.com/office/drawing/2014/main" val="20000"/>
                    </a:ext>
                  </a:extLst>
                </a:gridCol>
              </a:tblGrid>
              <a:tr h="494806">
                <a:tc>
                  <a:txBody>
                    <a:bodyPr/>
                    <a:lstStyle/>
                    <a:p>
                      <a:r>
                        <a:rPr lang="en-US" sz="1800" dirty="0"/>
                        <a:t>Characteristic term Used</a:t>
                      </a:r>
                    </a:p>
                  </a:txBody>
                  <a:tcPr marT="45715" marB="45715"/>
                </a:tc>
                <a:extLst>
                  <a:ext uri="{0D108BD9-81ED-4DB2-BD59-A6C34878D82A}">
                    <a16:rowId xmlns:a16="http://schemas.microsoft.com/office/drawing/2014/main" val="10000"/>
                  </a:ext>
                </a:extLst>
              </a:tr>
              <a:tr h="4194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Feature</a:t>
                      </a:r>
                    </a:p>
                  </a:txBody>
                  <a:tcPr marT="45715" marB="45715"/>
                </a:tc>
                <a:extLst>
                  <a:ext uri="{0D108BD9-81ED-4DB2-BD59-A6C34878D82A}">
                    <a16:rowId xmlns:a16="http://schemas.microsoft.com/office/drawing/2014/main" val="10001"/>
                  </a:ext>
                </a:extLst>
              </a:tr>
              <a:tr h="494806">
                <a:tc>
                  <a:txBody>
                    <a:bodyPr/>
                    <a:lstStyle/>
                    <a:p>
                      <a:r>
                        <a:rPr lang="en-US" sz="1800" dirty="0"/>
                        <a:t>Attribute</a:t>
                      </a:r>
                    </a:p>
                  </a:txBody>
                  <a:tcPr marT="45715" marB="45715"/>
                </a:tc>
                <a:extLst>
                  <a:ext uri="{0D108BD9-81ED-4DB2-BD59-A6C34878D82A}">
                    <a16:rowId xmlns:a16="http://schemas.microsoft.com/office/drawing/2014/main" val="10002"/>
                  </a:ext>
                </a:extLst>
              </a:tr>
              <a:tr h="494806">
                <a:tc>
                  <a:txBody>
                    <a:bodyPr/>
                    <a:lstStyle/>
                    <a:p>
                      <a:r>
                        <a:rPr lang="en-US" sz="1800" dirty="0"/>
                        <a:t>Variable</a:t>
                      </a:r>
                    </a:p>
                  </a:txBody>
                  <a:tcPr marT="45715" marB="45715"/>
                </a:tc>
                <a:extLst>
                  <a:ext uri="{0D108BD9-81ED-4DB2-BD59-A6C34878D82A}">
                    <a16:rowId xmlns:a16="http://schemas.microsoft.com/office/drawing/2014/main" val="10003"/>
                  </a:ext>
                </a:extLst>
              </a:tr>
              <a:tr h="494806">
                <a:tc>
                  <a:txBody>
                    <a:bodyPr/>
                    <a:lstStyle/>
                    <a:p>
                      <a:r>
                        <a:rPr lang="en-US" sz="1800" dirty="0"/>
                        <a:t>Dimension </a:t>
                      </a:r>
                    </a:p>
                  </a:txBody>
                  <a:tcPr marT="45715" marB="45715"/>
                </a:tc>
                <a:extLst>
                  <a:ext uri="{0D108BD9-81ED-4DB2-BD59-A6C34878D82A}">
                    <a16:rowId xmlns:a16="http://schemas.microsoft.com/office/drawing/2014/main" val="10004"/>
                  </a:ext>
                </a:extLst>
              </a:tr>
            </a:tbl>
          </a:graphicData>
        </a:graphic>
      </p:graphicFrame>
      <p:cxnSp>
        <p:nvCxnSpPr>
          <p:cNvPr id="9" name="Straight Arrow Connector 8">
            <a:extLst>
              <a:ext uri="{FF2B5EF4-FFF2-40B4-BE49-F238E27FC236}">
                <a16:creationId xmlns:a16="http://schemas.microsoft.com/office/drawing/2014/main" id="{AD4A3AC6-50A0-8E47-BBB0-41DADE8D0188}"/>
              </a:ext>
            </a:extLst>
          </p:cNvPr>
          <p:cNvCxnSpPr>
            <a:cxnSpLocks/>
          </p:cNvCxnSpPr>
          <p:nvPr/>
        </p:nvCxnSpPr>
        <p:spPr bwMode="auto">
          <a:xfrm flipV="1">
            <a:off x="3489325" y="4646613"/>
            <a:ext cx="1501775" cy="1525587"/>
          </a:xfrm>
          <a:prstGeom prst="straightConnector1">
            <a:avLst/>
          </a:prstGeom>
          <a:noFill/>
          <a:ln w="31750" algn="ctr">
            <a:solidFill>
              <a:schemeClr val="tx1"/>
            </a:solidFill>
            <a:miter lim="800000"/>
            <a:headEnd/>
            <a:tailEnd type="triangle" w="med" len="med"/>
          </a:ln>
        </p:spPr>
      </p:cxnSp>
      <p:cxnSp>
        <p:nvCxnSpPr>
          <p:cNvPr id="12" name="Straight Arrow Connector 11">
            <a:extLst>
              <a:ext uri="{FF2B5EF4-FFF2-40B4-BE49-F238E27FC236}">
                <a16:creationId xmlns:a16="http://schemas.microsoft.com/office/drawing/2014/main" id="{AC5074F5-A019-CE45-9D2F-D5E12E1FFC14}"/>
              </a:ext>
            </a:extLst>
          </p:cNvPr>
          <p:cNvCxnSpPr>
            <a:cxnSpLocks/>
          </p:cNvCxnSpPr>
          <p:nvPr/>
        </p:nvCxnSpPr>
        <p:spPr bwMode="auto">
          <a:xfrm>
            <a:off x="3489325" y="5667375"/>
            <a:ext cx="1539875" cy="0"/>
          </a:xfrm>
          <a:prstGeom prst="straightConnector1">
            <a:avLst/>
          </a:prstGeom>
          <a:noFill/>
          <a:ln w="19050" algn="ctr">
            <a:solidFill>
              <a:schemeClr val="tx1"/>
            </a:solidFill>
            <a:miter lim="800000"/>
            <a:headEnd/>
            <a:tailEnd type="triangle" w="med" len="med"/>
          </a:ln>
        </p:spPr>
      </p:cxnSp>
      <p:cxnSp>
        <p:nvCxnSpPr>
          <p:cNvPr id="15" name="Straight Arrow Connector 14">
            <a:extLst>
              <a:ext uri="{FF2B5EF4-FFF2-40B4-BE49-F238E27FC236}">
                <a16:creationId xmlns:a16="http://schemas.microsoft.com/office/drawing/2014/main" id="{3C6D9E5D-4331-6E42-B6D5-9C79931DA148}"/>
              </a:ext>
            </a:extLst>
          </p:cNvPr>
          <p:cNvCxnSpPr>
            <a:cxnSpLocks/>
          </p:cNvCxnSpPr>
          <p:nvPr/>
        </p:nvCxnSpPr>
        <p:spPr bwMode="auto">
          <a:xfrm>
            <a:off x="3527425" y="4648200"/>
            <a:ext cx="1501775" cy="1295400"/>
          </a:xfrm>
          <a:prstGeom prst="straightConnector1">
            <a:avLst/>
          </a:prstGeom>
          <a:noFill/>
          <a:ln w="31750" algn="ctr">
            <a:solidFill>
              <a:schemeClr val="tx1"/>
            </a:solidFill>
            <a:miter lim="800000"/>
            <a:headEnd/>
            <a:tailEnd type="triangle" w="med" len="med"/>
          </a:ln>
        </p:spPr>
      </p:cxnSp>
      <p:cxnSp>
        <p:nvCxnSpPr>
          <p:cNvPr id="19" name="Straight Arrow Connector 18">
            <a:extLst>
              <a:ext uri="{FF2B5EF4-FFF2-40B4-BE49-F238E27FC236}">
                <a16:creationId xmlns:a16="http://schemas.microsoft.com/office/drawing/2014/main" id="{A4375079-F10A-C14C-B48D-4EDCE98122D6}"/>
              </a:ext>
            </a:extLst>
          </p:cNvPr>
          <p:cNvCxnSpPr>
            <a:cxnSpLocks/>
          </p:cNvCxnSpPr>
          <p:nvPr/>
        </p:nvCxnSpPr>
        <p:spPr bwMode="auto">
          <a:xfrm>
            <a:off x="3489325" y="5072063"/>
            <a:ext cx="1539875" cy="14287"/>
          </a:xfrm>
          <a:prstGeom prst="straightConnector1">
            <a:avLst/>
          </a:prstGeom>
          <a:noFill/>
          <a:ln w="31750" algn="ctr">
            <a:solidFill>
              <a:schemeClr val="tx1"/>
            </a:solidFill>
            <a:miter lim="800000"/>
            <a:headEnd/>
            <a:tailEnd type="triangle" w="med" len="med"/>
          </a:ln>
        </p:spPr>
      </p:cxn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5">
            <a:extLst>
              <a:ext uri="{FF2B5EF4-FFF2-40B4-BE49-F238E27FC236}">
                <a16:creationId xmlns:a16="http://schemas.microsoft.com/office/drawing/2014/main" id="{8C10D3FE-8900-3647-8610-323B1F18B1E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2523BAAD-9C64-6E4E-A2DA-9EC3FDE5A231}" type="slidenum">
              <a:rPr lang="en-US" altLang="en-US" sz="1200"/>
              <a:pPr>
                <a:spcBef>
                  <a:spcPct val="0"/>
                </a:spcBef>
                <a:buClrTx/>
                <a:buSzTx/>
                <a:buFontTx/>
                <a:buNone/>
              </a:pPr>
              <a:t>9</a:t>
            </a:fld>
            <a:endParaRPr lang="en-US" altLang="en-US" sz="1200"/>
          </a:p>
        </p:txBody>
      </p:sp>
      <p:sp>
        <p:nvSpPr>
          <p:cNvPr id="32770" name="Rectangle 2">
            <a:extLst>
              <a:ext uri="{FF2B5EF4-FFF2-40B4-BE49-F238E27FC236}">
                <a16:creationId xmlns:a16="http://schemas.microsoft.com/office/drawing/2014/main" id="{F1E390CE-FB5B-0445-AE16-04482A099E31}"/>
              </a:ext>
            </a:extLst>
          </p:cNvPr>
          <p:cNvSpPr>
            <a:spLocks noGrp="1" noChangeArrowheads="1"/>
          </p:cNvSpPr>
          <p:nvPr>
            <p:ph type="title"/>
          </p:nvPr>
        </p:nvSpPr>
        <p:spPr/>
        <p:txBody>
          <a:bodyPr/>
          <a:lstStyle/>
          <a:p>
            <a:pPr eaLnBrk="1" hangingPunct="1"/>
            <a:r>
              <a:rPr lang="en-US" altLang="en-US">
                <a:solidFill>
                  <a:srgbClr val="170981"/>
                </a:solidFill>
              </a:rPr>
              <a:t>Attribute Types</a:t>
            </a:r>
            <a:r>
              <a:rPr lang="en-US" altLang="en-US">
                <a:solidFill>
                  <a:schemeClr val="hlink"/>
                </a:solidFill>
              </a:rPr>
              <a:t> </a:t>
            </a:r>
          </a:p>
        </p:txBody>
      </p:sp>
      <p:sp>
        <p:nvSpPr>
          <p:cNvPr id="32771" name="Rectangle 3">
            <a:extLst>
              <a:ext uri="{FF2B5EF4-FFF2-40B4-BE49-F238E27FC236}">
                <a16:creationId xmlns:a16="http://schemas.microsoft.com/office/drawing/2014/main" id="{201C1CB2-4D5E-C140-BDC9-ACAEA3C8C131}"/>
              </a:ext>
            </a:extLst>
          </p:cNvPr>
          <p:cNvSpPr>
            <a:spLocks noGrp="1" noChangeArrowheads="1"/>
          </p:cNvSpPr>
          <p:nvPr>
            <p:ph type="body" idx="1"/>
          </p:nvPr>
        </p:nvSpPr>
        <p:spPr>
          <a:xfrm>
            <a:off x="304800" y="1295400"/>
            <a:ext cx="8763000" cy="5181600"/>
          </a:xfrm>
        </p:spPr>
        <p:txBody>
          <a:bodyPr/>
          <a:lstStyle/>
          <a:p>
            <a:pPr marL="292100" indent="-292100" eaLnBrk="1" hangingPunct="1">
              <a:lnSpc>
                <a:spcPct val="90000"/>
              </a:lnSpc>
            </a:pPr>
            <a:r>
              <a:rPr lang="en-US" altLang="en-US" sz="2000" b="1" dirty="0"/>
              <a:t>Nominal:</a:t>
            </a:r>
            <a:r>
              <a:rPr lang="en-US" altLang="en-US" sz="2000" dirty="0"/>
              <a:t> categories, states, or “names of things”</a:t>
            </a:r>
          </a:p>
          <a:p>
            <a:pPr marL="749300" lvl="1" indent="-342900" eaLnBrk="1" hangingPunct="1">
              <a:lnSpc>
                <a:spcPct val="90000"/>
              </a:lnSpc>
            </a:pPr>
            <a:r>
              <a:rPr lang="en-US" altLang="en-US" sz="2000" i="1" dirty="0" err="1"/>
              <a:t>Hair_color</a:t>
            </a:r>
            <a:r>
              <a:rPr lang="en-US" altLang="en-US" sz="2000" i="1" dirty="0"/>
              <a:t> = </a:t>
            </a:r>
            <a:r>
              <a:rPr lang="en-US" altLang="en-US" sz="2000" dirty="0"/>
              <a:t>{</a:t>
            </a:r>
            <a:r>
              <a:rPr lang="en-US" altLang="en-US" sz="2000" i="1" dirty="0"/>
              <a:t>auburn, black, blond, brown, grey, red, white</a:t>
            </a:r>
            <a:r>
              <a:rPr lang="en-US" altLang="en-US" sz="2000" dirty="0"/>
              <a:t>}</a:t>
            </a:r>
          </a:p>
          <a:p>
            <a:pPr marL="749300" lvl="1" indent="-342900" eaLnBrk="1" hangingPunct="1">
              <a:lnSpc>
                <a:spcPct val="90000"/>
              </a:lnSpc>
            </a:pPr>
            <a:r>
              <a:rPr lang="en-US" altLang="en-US" sz="2000" dirty="0"/>
              <a:t>marital status, occupation, ID numbers, zip codes</a:t>
            </a:r>
          </a:p>
          <a:p>
            <a:pPr marL="292100" indent="-292100" eaLnBrk="1" hangingPunct="1">
              <a:lnSpc>
                <a:spcPct val="90000"/>
              </a:lnSpc>
            </a:pPr>
            <a:r>
              <a:rPr lang="en-US" altLang="en-US" sz="2000" b="1" dirty="0"/>
              <a:t>Binary</a:t>
            </a:r>
          </a:p>
          <a:p>
            <a:pPr marL="749300" lvl="1" indent="-342900" eaLnBrk="1" hangingPunct="1">
              <a:lnSpc>
                <a:spcPct val="90000"/>
              </a:lnSpc>
            </a:pPr>
            <a:r>
              <a:rPr lang="en-US" altLang="en-US" sz="2000" dirty="0"/>
              <a:t>Nominal attribute with only 2 states (0 and 1)</a:t>
            </a:r>
          </a:p>
          <a:p>
            <a:pPr marL="749300" lvl="1" indent="-342900" eaLnBrk="1" hangingPunct="1">
              <a:lnSpc>
                <a:spcPct val="90000"/>
              </a:lnSpc>
            </a:pPr>
            <a:r>
              <a:rPr lang="en-US" altLang="en-US" sz="2000" u="sng" dirty="0"/>
              <a:t>Symmetric binary</a:t>
            </a:r>
            <a:r>
              <a:rPr lang="en-US" altLang="en-US" sz="2000" dirty="0"/>
              <a:t>: both outcomes equally important</a:t>
            </a:r>
          </a:p>
          <a:p>
            <a:pPr marL="1257300" lvl="2" indent="-393700" eaLnBrk="1" hangingPunct="1">
              <a:lnSpc>
                <a:spcPct val="90000"/>
              </a:lnSpc>
            </a:pPr>
            <a:r>
              <a:rPr lang="en-US" altLang="en-US" sz="2000" dirty="0"/>
              <a:t>e.g., cat or dog</a:t>
            </a:r>
          </a:p>
          <a:p>
            <a:pPr marL="749300" lvl="1" indent="-342900" eaLnBrk="1" hangingPunct="1">
              <a:lnSpc>
                <a:spcPct val="90000"/>
              </a:lnSpc>
            </a:pPr>
            <a:r>
              <a:rPr lang="en-US" altLang="en-US" sz="2000" u="sng" dirty="0"/>
              <a:t>Asymmetric binary</a:t>
            </a:r>
            <a:r>
              <a:rPr lang="en-US" altLang="en-US" sz="2000" dirty="0"/>
              <a:t>: outcomes not equally important.  </a:t>
            </a:r>
          </a:p>
          <a:p>
            <a:pPr marL="1257300" lvl="2" indent="-393700" eaLnBrk="1" hangingPunct="1">
              <a:lnSpc>
                <a:spcPct val="90000"/>
              </a:lnSpc>
            </a:pPr>
            <a:r>
              <a:rPr lang="en-US" altLang="en-US" sz="2000" dirty="0"/>
              <a:t>e.g., medical test (positive vs. negative)</a:t>
            </a:r>
          </a:p>
          <a:p>
            <a:pPr marL="1257300" lvl="2" indent="-393700" eaLnBrk="1" hangingPunct="1">
              <a:lnSpc>
                <a:spcPct val="90000"/>
              </a:lnSpc>
            </a:pPr>
            <a:r>
              <a:rPr lang="en-US" altLang="en-US" sz="2000" dirty="0"/>
              <a:t>Convention: assign 1 to most important outcome (e.g., HIV positive)</a:t>
            </a:r>
          </a:p>
          <a:p>
            <a:pPr marL="1257300" lvl="2" indent="-393700" eaLnBrk="1" hangingPunct="1">
              <a:lnSpc>
                <a:spcPct val="90000"/>
              </a:lnSpc>
            </a:pPr>
            <a:r>
              <a:rPr lang="en-US" altLang="en-US" sz="2000" dirty="0"/>
              <a:t>the positive (1) and negative (0) outcomes of a </a:t>
            </a:r>
            <a:r>
              <a:rPr lang="en-US" altLang="en-US" sz="2000" b="1" dirty="0"/>
              <a:t>disease test.</a:t>
            </a:r>
          </a:p>
          <a:p>
            <a:pPr marL="292100" indent="-292100" eaLnBrk="1" hangingPunct="1">
              <a:lnSpc>
                <a:spcPct val="90000"/>
              </a:lnSpc>
            </a:pPr>
            <a:r>
              <a:rPr lang="en-US" altLang="en-US" sz="2000" b="1" dirty="0"/>
              <a:t>Ordinal</a:t>
            </a:r>
          </a:p>
          <a:p>
            <a:pPr marL="749300" lvl="1" indent="-342900" eaLnBrk="1" hangingPunct="1">
              <a:lnSpc>
                <a:spcPct val="90000"/>
              </a:lnSpc>
            </a:pPr>
            <a:r>
              <a:rPr lang="en-US" altLang="en-US" sz="2000" dirty="0"/>
              <a:t>Values have a meaningful order (ranking) but magnitude between successive values is not known.</a:t>
            </a:r>
          </a:p>
          <a:p>
            <a:pPr marL="749300" lvl="1" indent="-342900" eaLnBrk="1" hangingPunct="1">
              <a:lnSpc>
                <a:spcPct val="90000"/>
              </a:lnSpc>
            </a:pPr>
            <a:r>
              <a:rPr lang="en-US" altLang="en-US" sz="2000" i="1" dirty="0"/>
              <a:t>Size = </a:t>
            </a:r>
            <a:r>
              <a:rPr lang="en-US" altLang="en-US" sz="2000" dirty="0"/>
              <a:t>{</a:t>
            </a:r>
            <a:r>
              <a:rPr lang="en-US" altLang="en-US" sz="2000" i="1" dirty="0"/>
              <a:t>small, medium, large</a:t>
            </a:r>
            <a:r>
              <a:rPr lang="en-US" altLang="en-US" sz="2000" dirty="0"/>
              <a:t>}</a:t>
            </a:r>
            <a:r>
              <a:rPr lang="en-US" altLang="en-US" sz="2000" i="1" dirty="0"/>
              <a:t>,</a:t>
            </a:r>
            <a:r>
              <a:rPr lang="en-US" altLang="en-US" sz="2000" dirty="0"/>
              <a:t> grades, army rankings</a:t>
            </a:r>
          </a:p>
        </p:txBody>
      </p:sp>
    </p:spTree>
  </p:cSld>
  <p:clrMapOvr>
    <a:masterClrMapping/>
  </p:clrMapOvr>
  <p:transition>
    <p:zoom/>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Berlin Sans FB Demi"/>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14666</TotalTime>
  <Words>3645</Words>
  <Application>Microsoft Office PowerPoint</Application>
  <PresentationFormat>On-screen Show (4:3)</PresentationFormat>
  <Paragraphs>531</Paragraphs>
  <Slides>53</Slides>
  <Notes>46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7</vt:i4>
      </vt:variant>
      <vt:variant>
        <vt:lpstr>Slide Titles</vt:lpstr>
      </vt:variant>
      <vt:variant>
        <vt:i4>53</vt:i4>
      </vt:variant>
    </vt:vector>
  </HeadingPairs>
  <TitlesOfParts>
    <vt:vector size="67" baseType="lpstr">
      <vt:lpstr>Arial</vt:lpstr>
      <vt:lpstr>Berlin Sans FB Demi</vt:lpstr>
      <vt:lpstr>Calibri</vt:lpstr>
      <vt:lpstr>Tahoma</vt:lpstr>
      <vt:lpstr>Times New Roman</vt:lpstr>
      <vt:lpstr>Wingdings</vt:lpstr>
      <vt:lpstr>Blends</vt:lpstr>
      <vt:lpstr>Visio</vt:lpstr>
      <vt:lpstr>Document</vt:lpstr>
      <vt:lpstr>Microsoft Equation 3.0</vt:lpstr>
      <vt:lpstr>Equation</vt:lpstr>
      <vt:lpstr>Chart</vt:lpstr>
      <vt:lpstr>SmartDraw</vt:lpstr>
      <vt:lpstr>Worksheet</vt:lpstr>
      <vt:lpstr>DATA MINING</vt:lpstr>
      <vt:lpstr>Data Mining:   Concepts and Techniques   — Chapter 2 —</vt:lpstr>
      <vt:lpstr>Chapter 2: Getting to Know Your Data</vt:lpstr>
      <vt:lpstr>Types of Data Sets </vt:lpstr>
      <vt:lpstr>Important Characteristics of Structured Data</vt:lpstr>
      <vt:lpstr>Data Objects</vt:lpstr>
      <vt:lpstr>Attributes</vt:lpstr>
      <vt:lpstr>Data Attributes</vt:lpstr>
      <vt:lpstr>Attribute Types </vt:lpstr>
      <vt:lpstr>Numeric Attribute Types </vt:lpstr>
      <vt:lpstr>Discrete vs. Continuous Attributes </vt:lpstr>
      <vt:lpstr>Chapter 2: Getting to Know Your Data</vt:lpstr>
      <vt:lpstr>Basic Statistical Descriptions of Data</vt:lpstr>
      <vt:lpstr>Measuring the Central Tendency</vt:lpstr>
      <vt:lpstr> Symmetric vs. Skewed Data</vt:lpstr>
      <vt:lpstr>Measuring the Dispersion of Data</vt:lpstr>
      <vt:lpstr> Boxplot Analysis</vt:lpstr>
      <vt:lpstr>Boxplot Analysis Example</vt:lpstr>
      <vt:lpstr>Visualization of Data Dispersion: 3-D Boxplots</vt:lpstr>
      <vt:lpstr>Properties of Normal Distribution Curve</vt:lpstr>
      <vt:lpstr>Standard deviation in a Normal Distribution</vt:lpstr>
      <vt:lpstr>Graphic Displays of Basic Statistical Descriptions</vt:lpstr>
      <vt:lpstr>Histogram Analysis</vt:lpstr>
      <vt:lpstr>Homework 1</vt:lpstr>
      <vt:lpstr>Histograms Often Tell More than Boxplots</vt:lpstr>
      <vt:lpstr>Quantile Plot</vt:lpstr>
      <vt:lpstr>Quantile-Quantile (Q-Q) Plot</vt:lpstr>
      <vt:lpstr>Scatter plot</vt:lpstr>
      <vt:lpstr>Positively and Negatively Correlated Data</vt:lpstr>
      <vt:lpstr> Uncorrelated Data</vt:lpstr>
      <vt:lpstr>Chapter 2: Getting to Know Your Data</vt:lpstr>
      <vt:lpstr>Similarity and Dissimilarity</vt:lpstr>
      <vt:lpstr>Data Matrix and Dissimilarity Matrix</vt:lpstr>
      <vt:lpstr>Proximity Measure for Nominal Attributes</vt:lpstr>
      <vt:lpstr>Class Example: Method 1</vt:lpstr>
      <vt:lpstr>Proximity Measure for Binary Attributes</vt:lpstr>
      <vt:lpstr>Variables (q, r, s ,t)</vt:lpstr>
      <vt:lpstr>Dissimilarity between Binary Variables</vt:lpstr>
      <vt:lpstr>Calculate the Dissimilarity</vt:lpstr>
      <vt:lpstr>Dissimilarity between Binary Variables</vt:lpstr>
      <vt:lpstr>Comment on the Result</vt:lpstr>
      <vt:lpstr>Standardizing Numeric Data</vt:lpstr>
      <vt:lpstr>Example:  Data Matrix and Dissimilarity Matrix</vt:lpstr>
      <vt:lpstr>Distance on Numeric Data: Minkowski Distance</vt:lpstr>
      <vt:lpstr>Special Cases of Minkowski Distance</vt:lpstr>
      <vt:lpstr>Example: Minkowski Distance</vt:lpstr>
      <vt:lpstr>Ordinal Variables</vt:lpstr>
      <vt:lpstr>Attributes of Mixed Type</vt:lpstr>
      <vt:lpstr> Cosine Similarity</vt:lpstr>
      <vt:lpstr> Example: Cosine Similarity</vt:lpstr>
      <vt:lpstr>Chapter 2: Getting to Know Your Data</vt:lpstr>
      <vt:lpstr>Summary</vt:lpstr>
      <vt:lpstr>References</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Jiawei Han</dc:creator>
  <cp:lastModifiedBy>Valerie</cp:lastModifiedBy>
  <cp:revision>791</cp:revision>
  <cp:lastPrinted>1999-09-10T20:38:56Z</cp:lastPrinted>
  <dcterms:created xsi:type="dcterms:W3CDTF">1998-06-19T04:38:52Z</dcterms:created>
  <dcterms:modified xsi:type="dcterms:W3CDTF">2024-08-06T16:48:48Z</dcterms:modified>
</cp:coreProperties>
</file>