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ssistant" pitchFamily="2" charset="-79"/>
      <p:regular r:id="rId7"/>
    </p:embeddedFont>
    <p:embeddedFont>
      <p:font typeface="Assistant Bold" charset="-79"/>
      <p:regular r:id="rId8"/>
    </p:embeddedFont>
    <p:embeddedFont>
      <p:font typeface="Assistant Semi-Bold" panose="020B0604020202020204" charset="-79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artel Bold" panose="020B0604020202020204" charset="0"/>
      <p:regular r:id="rId14"/>
    </p:embeddedFont>
    <p:embeddedFont>
      <p:font typeface="Martel Heavy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21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61556" y="-2147446"/>
            <a:ext cx="8124915" cy="13691357"/>
            <a:chOff x="0" y="0"/>
            <a:chExt cx="2139895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9895" cy="3605954"/>
            </a:xfrm>
            <a:custGeom>
              <a:avLst/>
              <a:gdLst/>
              <a:ahLst/>
              <a:cxnLst/>
              <a:rect l="l" t="t" r="r" b="b"/>
              <a:pathLst>
                <a:path w="2139895" h="3605954">
                  <a:moveTo>
                    <a:pt x="0" y="0"/>
                  </a:moveTo>
                  <a:lnTo>
                    <a:pt x="2139895" y="0"/>
                  </a:lnTo>
                  <a:lnTo>
                    <a:pt x="2139895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18686" y="3283744"/>
            <a:ext cx="6333787" cy="3742692"/>
          </a:xfrm>
          <a:custGeom>
            <a:avLst/>
            <a:gdLst/>
            <a:ahLst/>
            <a:cxnLst/>
            <a:rect l="l" t="t" r="r" b="b"/>
            <a:pathLst>
              <a:path w="6333787" h="3742692">
                <a:moveTo>
                  <a:pt x="0" y="0"/>
                </a:moveTo>
                <a:lnTo>
                  <a:pt x="6333787" y="0"/>
                </a:lnTo>
                <a:lnTo>
                  <a:pt x="6333787" y="3742692"/>
                </a:lnTo>
                <a:lnTo>
                  <a:pt x="0" y="3742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345304" y="2425301"/>
            <a:ext cx="8058674" cy="3750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3"/>
              </a:lnSpc>
            </a:pPr>
            <a:r>
              <a:rPr lang="en-US" sz="7700">
                <a:solidFill>
                  <a:srgbClr val="000000"/>
                </a:solidFill>
                <a:latin typeface="Martel Heavy"/>
              </a:rPr>
              <a:t>YouTube Advertisement Putting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11855" y="6978811"/>
            <a:ext cx="1824317" cy="552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1"/>
              </a:lnSpc>
            </a:pPr>
            <a:r>
              <a:rPr lang="en-US" sz="3215">
                <a:solidFill>
                  <a:srgbClr val="000000"/>
                </a:solidFill>
                <a:latin typeface="Assistant Semi-Bold"/>
              </a:rPr>
              <a:t>Yuqing Wu</a:t>
            </a:r>
          </a:p>
        </p:txBody>
      </p:sp>
      <p:sp>
        <p:nvSpPr>
          <p:cNvPr id="8" name="AutoShape 8"/>
          <p:cNvSpPr/>
          <p:nvPr/>
        </p:nvSpPr>
        <p:spPr>
          <a:xfrm>
            <a:off x="586475" y="7007386"/>
            <a:ext cx="7804771" cy="1905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095953" cy="10287000"/>
            <a:chOff x="0" y="0"/>
            <a:chExt cx="18688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8893" cy="2709333"/>
            </a:xfrm>
            <a:custGeom>
              <a:avLst/>
              <a:gdLst/>
              <a:ahLst/>
              <a:cxnLst/>
              <a:rect l="l" t="t" r="r" b="b"/>
              <a:pathLst>
                <a:path w="1868893" h="2709333">
                  <a:moveTo>
                    <a:pt x="0" y="0"/>
                  </a:moveTo>
                  <a:lnTo>
                    <a:pt x="1868893" y="0"/>
                  </a:lnTo>
                  <a:lnTo>
                    <a:pt x="18688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32213" y="4803652"/>
            <a:ext cx="3631526" cy="3631526"/>
          </a:xfrm>
          <a:custGeom>
            <a:avLst/>
            <a:gdLst/>
            <a:ahLst/>
            <a:cxnLst/>
            <a:rect l="l" t="t" r="r" b="b"/>
            <a:pathLst>
              <a:path w="3631526" h="3631526">
                <a:moveTo>
                  <a:pt x="0" y="0"/>
                </a:moveTo>
                <a:lnTo>
                  <a:pt x="3631527" y="0"/>
                </a:lnTo>
                <a:lnTo>
                  <a:pt x="3631527" y="3631527"/>
                </a:lnTo>
                <a:lnTo>
                  <a:pt x="0" y="3631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577682" y="1919132"/>
            <a:ext cx="3940588" cy="1186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95"/>
              </a:lnSpc>
            </a:pPr>
            <a:r>
              <a:rPr lang="en-US" sz="6925">
                <a:solidFill>
                  <a:srgbClr val="000000"/>
                </a:solidFill>
                <a:latin typeface="Martel Heavy"/>
              </a:rPr>
              <a:t>Content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73880" y="1658147"/>
            <a:ext cx="8385420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BD7D49"/>
                </a:solidFill>
                <a:latin typeface="Assistant Bold"/>
              </a:rPr>
              <a:t>01</a:t>
            </a:r>
            <a:r>
              <a:rPr lang="en-US" sz="4199">
                <a:solidFill>
                  <a:srgbClr val="000000"/>
                </a:solidFill>
                <a:latin typeface="Assistant"/>
              </a:rPr>
              <a:t> Introduction &amp; Business Objective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73880" y="3172777"/>
            <a:ext cx="6201712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BD7D49"/>
                </a:solidFill>
                <a:latin typeface="Assistant Bold"/>
              </a:rPr>
              <a:t>02</a:t>
            </a:r>
            <a:r>
              <a:rPr lang="en-US" sz="4199">
                <a:solidFill>
                  <a:srgbClr val="000000"/>
                </a:solidFill>
                <a:latin typeface="Assistant"/>
              </a:rPr>
              <a:t> EDA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73880" y="7722708"/>
            <a:ext cx="6201712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BD7D49"/>
                </a:solidFill>
                <a:latin typeface="Assistant Bold"/>
              </a:rPr>
              <a:t>05</a:t>
            </a:r>
            <a:r>
              <a:rPr lang="en-US" sz="4199">
                <a:solidFill>
                  <a:srgbClr val="000000"/>
                </a:solidFill>
                <a:latin typeface="Assistant"/>
              </a:rPr>
              <a:t> Q&amp;A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73880" y="6205057"/>
            <a:ext cx="6201712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BD7D49"/>
                </a:solidFill>
                <a:latin typeface="Assistant Bold"/>
              </a:rPr>
              <a:t>04</a:t>
            </a:r>
            <a:r>
              <a:rPr lang="en-US" sz="4199">
                <a:solidFill>
                  <a:srgbClr val="000000"/>
                </a:solidFill>
                <a:latin typeface="Assistant"/>
              </a:rPr>
              <a:t> Result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73880" y="4687407"/>
            <a:ext cx="6201712" cy="712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BD7D49"/>
                </a:solidFill>
                <a:latin typeface="Assistant Bold"/>
              </a:rPr>
              <a:t>03</a:t>
            </a:r>
            <a:r>
              <a:rPr lang="en-US" sz="4199">
                <a:solidFill>
                  <a:srgbClr val="000000"/>
                </a:solidFill>
                <a:latin typeface="Assistant"/>
              </a:rPr>
              <a:t> Model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2448">
            <a:off x="-496814" y="8326321"/>
            <a:ext cx="18966276" cy="6333097"/>
            <a:chOff x="0" y="0"/>
            <a:chExt cx="4995233" cy="16679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667976"/>
            </a:xfrm>
            <a:custGeom>
              <a:avLst/>
              <a:gdLst/>
              <a:ahLst/>
              <a:cxnLst/>
              <a:rect l="l" t="t" r="r" b="b"/>
              <a:pathLst>
                <a:path w="4995233" h="1667976">
                  <a:moveTo>
                    <a:pt x="0" y="0"/>
                  </a:moveTo>
                  <a:lnTo>
                    <a:pt x="4995233" y="0"/>
                  </a:lnTo>
                  <a:lnTo>
                    <a:pt x="4995233" y="1667976"/>
                  </a:lnTo>
                  <a:lnTo>
                    <a:pt x="0" y="1667976"/>
                  </a:lnTo>
                  <a:close/>
                </a:path>
              </a:pathLst>
            </a:custGeom>
            <a:solidFill>
              <a:srgbClr val="F6F4E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7315" y="2162748"/>
            <a:ext cx="5658010" cy="5961505"/>
          </a:xfrm>
          <a:custGeom>
            <a:avLst/>
            <a:gdLst/>
            <a:ahLst/>
            <a:cxnLst/>
            <a:rect l="l" t="t" r="r" b="b"/>
            <a:pathLst>
              <a:path w="5658010" h="5961505">
                <a:moveTo>
                  <a:pt x="0" y="0"/>
                </a:moveTo>
                <a:lnTo>
                  <a:pt x="5658011" y="0"/>
                </a:lnTo>
                <a:lnTo>
                  <a:pt x="5658011" y="5961504"/>
                </a:lnTo>
                <a:lnTo>
                  <a:pt x="0" y="59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239713"/>
            <a:ext cx="12524333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BD7D49"/>
                </a:solidFill>
                <a:latin typeface="Martel Heavy"/>
              </a:rPr>
              <a:t>01</a:t>
            </a:r>
            <a:r>
              <a:rPr lang="en-US" sz="6500">
                <a:solidFill>
                  <a:srgbClr val="000000"/>
                </a:solidFill>
                <a:latin typeface="Martel Heavy"/>
              </a:rPr>
              <a:t> Intro &amp; Business 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752725"/>
            <a:ext cx="9940055" cy="447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>
                <a:solidFill>
                  <a:srgbClr val="000000"/>
                </a:solidFill>
                <a:latin typeface="Assistant Bold"/>
              </a:rPr>
              <a:t>Objective: </a:t>
            </a:r>
          </a:p>
          <a:p>
            <a:pPr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Assistant"/>
              </a:rPr>
              <a:t>Analyze YouTube video clicks to determine which videos to advertise for, thereby increasing potential users and sales, and increasing revenue.</a:t>
            </a:r>
          </a:p>
          <a:p>
            <a:pPr>
              <a:lnSpc>
                <a:spcPts val="7000"/>
              </a:lnSpc>
            </a:pPr>
            <a:endParaRPr lang="en-US" sz="3500" dirty="0">
              <a:solidFill>
                <a:srgbClr val="000000"/>
              </a:solidFill>
              <a:latin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3209">
            <a:off x="377039" y="9019355"/>
            <a:ext cx="21881704" cy="10065584"/>
          </a:xfrm>
          <a:custGeom>
            <a:avLst/>
            <a:gdLst/>
            <a:ahLst/>
            <a:cxnLst/>
            <a:rect l="l" t="t" r="r" b="b"/>
            <a:pathLst>
              <a:path w="21881704" h="10065584">
                <a:moveTo>
                  <a:pt x="0" y="0"/>
                </a:moveTo>
                <a:lnTo>
                  <a:pt x="21881704" y="0"/>
                </a:lnTo>
                <a:lnTo>
                  <a:pt x="21881704" y="10065584"/>
                </a:lnTo>
                <a:lnTo>
                  <a:pt x="0" y="10065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28700" y="2373041"/>
            <a:ext cx="8032469" cy="6445809"/>
          </a:xfrm>
          <a:custGeom>
            <a:avLst/>
            <a:gdLst/>
            <a:ahLst/>
            <a:cxnLst/>
            <a:rect l="l" t="t" r="r" b="b"/>
            <a:pathLst>
              <a:path w="8032469" h="6445809">
                <a:moveTo>
                  <a:pt x="0" y="0"/>
                </a:moveTo>
                <a:lnTo>
                  <a:pt x="8032469" y="0"/>
                </a:lnTo>
                <a:lnTo>
                  <a:pt x="8032469" y="6445809"/>
                </a:lnTo>
                <a:lnTo>
                  <a:pt x="0" y="6445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39713"/>
            <a:ext cx="3453929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BD7D49"/>
                </a:solidFill>
                <a:latin typeface="Martel Heavy"/>
              </a:rPr>
              <a:t>02</a:t>
            </a:r>
            <a:r>
              <a:rPr lang="en-US" sz="6500">
                <a:solidFill>
                  <a:srgbClr val="000000"/>
                </a:solidFill>
                <a:latin typeface="Martel Heavy"/>
              </a:rPr>
              <a:t> EDA: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40968" y="515938"/>
            <a:ext cx="616684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BD7D49"/>
                </a:solidFill>
                <a:latin typeface="Martel Bold"/>
              </a:rPr>
              <a:t>Total Views for Each Videos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3282950"/>
            <a:ext cx="8115300" cy="345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ssistant"/>
              </a:rPr>
              <a:t>GB videos get the </a:t>
            </a:r>
            <a:r>
              <a:rPr lang="en-US" sz="3500">
                <a:solidFill>
                  <a:srgbClr val="A66735"/>
                </a:solidFill>
                <a:latin typeface="Assistant Bold"/>
              </a:rPr>
              <a:t>highest</a:t>
            </a:r>
            <a:r>
              <a:rPr lang="en-US" sz="3500">
                <a:solidFill>
                  <a:srgbClr val="000000"/>
                </a:solidFill>
                <a:latin typeface="Assistant"/>
              </a:rPr>
              <a:t> views.</a:t>
            </a:r>
            <a:r>
              <a:rPr lang="en-US" sz="3500">
                <a:solidFill>
                  <a:srgbClr val="000000"/>
                </a:solidFill>
                <a:latin typeface="Assistant Semi-Bold"/>
              </a:rPr>
              <a:t> </a:t>
            </a:r>
          </a:p>
          <a:p>
            <a:pPr marL="755651" lvl="1" indent="-377825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ssistant"/>
              </a:rPr>
              <a:t>The higher the views, the more potential customers will see our products -&gt; </a:t>
            </a:r>
            <a:r>
              <a:rPr lang="en-US" sz="3500">
                <a:solidFill>
                  <a:srgbClr val="A66735"/>
                </a:solidFill>
                <a:latin typeface="Assistant Bold"/>
              </a:rPr>
              <a:t>higher profits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3209">
            <a:off x="377039" y="9019355"/>
            <a:ext cx="21881704" cy="10065584"/>
          </a:xfrm>
          <a:custGeom>
            <a:avLst/>
            <a:gdLst/>
            <a:ahLst/>
            <a:cxnLst/>
            <a:rect l="l" t="t" r="r" b="b"/>
            <a:pathLst>
              <a:path w="21881704" h="10065584">
                <a:moveTo>
                  <a:pt x="0" y="0"/>
                </a:moveTo>
                <a:lnTo>
                  <a:pt x="21881704" y="0"/>
                </a:lnTo>
                <a:lnTo>
                  <a:pt x="21881704" y="10065584"/>
                </a:lnTo>
                <a:lnTo>
                  <a:pt x="0" y="10065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700" y="1331912"/>
          <a:ext cx="7406439" cy="8810622"/>
        </p:xfrm>
        <a:graphic>
          <a:graphicData uri="http://schemas.openxmlformats.org/drawingml/2006/table">
            <a:tbl>
              <a:tblPr/>
              <a:tblGrid>
                <a:gridCol w="246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895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ssistant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ssistant Bold"/>
                        </a:rPr>
                        <a:t>Month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ssistant Bold"/>
                        </a:rPr>
                        <a:t>Views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5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2017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29380703627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5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2017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62170362364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95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50926682582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95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92758978148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895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145268141031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895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108011482194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895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ssistant Bold"/>
                        </a:rPr>
                        <a:t>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ssistant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ssistant Bold"/>
                        </a:rPr>
                        <a:t>168840478255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895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2018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ssistant Bold"/>
                        </a:rPr>
                        <a:t>66047626878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 rot="1642883">
            <a:off x="8989713" y="6705788"/>
            <a:ext cx="1464781" cy="2768487"/>
          </a:xfrm>
          <a:custGeom>
            <a:avLst/>
            <a:gdLst/>
            <a:ahLst/>
            <a:cxnLst/>
            <a:rect l="l" t="t" r="r" b="b"/>
            <a:pathLst>
              <a:path w="1464781" h="2768487">
                <a:moveTo>
                  <a:pt x="0" y="0"/>
                </a:moveTo>
                <a:lnTo>
                  <a:pt x="1464781" y="0"/>
                </a:lnTo>
                <a:lnTo>
                  <a:pt x="1464781" y="2768486"/>
                </a:lnTo>
                <a:lnTo>
                  <a:pt x="0" y="276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239713"/>
            <a:ext cx="3453929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BD7D49"/>
                </a:solidFill>
                <a:latin typeface="Martel Heavy"/>
              </a:rPr>
              <a:t>02</a:t>
            </a:r>
            <a:r>
              <a:rPr lang="en-US" sz="6500">
                <a:solidFill>
                  <a:srgbClr val="000000"/>
                </a:solidFill>
                <a:latin typeface="Martel Heavy"/>
              </a:rPr>
              <a:t> EDA: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63282" y="515938"/>
            <a:ext cx="694335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BD7D49"/>
                </a:solidFill>
                <a:latin typeface="Martel Bold"/>
              </a:rPr>
              <a:t>Total Views By Year and Month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906" y="5323203"/>
            <a:ext cx="8533894" cy="1682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Assistant"/>
              </a:rPr>
              <a:t>May is the month with the </a:t>
            </a:r>
            <a:r>
              <a:rPr lang="en-US" sz="3500" dirty="0">
                <a:solidFill>
                  <a:srgbClr val="A66735"/>
                </a:solidFill>
                <a:latin typeface="Assistant Bold"/>
              </a:rPr>
              <a:t>highest</a:t>
            </a:r>
            <a:r>
              <a:rPr lang="en-US" sz="3500" dirty="0">
                <a:solidFill>
                  <a:srgbClr val="000000"/>
                </a:solidFill>
                <a:latin typeface="Assistant"/>
              </a:rPr>
              <a:t> number of views -&gt; we should put advertisement on May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自定义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Assistant</vt:lpstr>
      <vt:lpstr>Martel Bold</vt:lpstr>
      <vt:lpstr>Calibri</vt:lpstr>
      <vt:lpstr>Arial</vt:lpstr>
      <vt:lpstr>Martel Heavy</vt:lpstr>
      <vt:lpstr>Assistant Bold</vt:lpstr>
      <vt:lpstr>Assistant Semi-Bold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Brown Minimal Organic Creative Project Presentation</dc:title>
  <cp:lastModifiedBy>a53024</cp:lastModifiedBy>
  <cp:revision>2</cp:revision>
  <dcterms:created xsi:type="dcterms:W3CDTF">2006-08-16T00:00:00Z</dcterms:created>
  <dcterms:modified xsi:type="dcterms:W3CDTF">2023-09-19T23:16:03Z</dcterms:modified>
  <dc:identifier>DAFu7e3MfkA</dc:identifier>
</cp:coreProperties>
</file>