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91" r:id="rId18"/>
    <p:sldId id="290" r:id="rId19"/>
    <p:sldId id="289" r:id="rId20"/>
    <p:sldId id="288" r:id="rId21"/>
    <p:sldId id="287" r:id="rId22"/>
    <p:sldId id="272" r:id="rId23"/>
    <p:sldId id="273" r:id="rId24"/>
    <p:sldId id="283" r:id="rId25"/>
    <p:sldId id="282" r:id="rId26"/>
    <p:sldId id="281" r:id="rId27"/>
    <p:sldId id="280" r:id="rId28"/>
    <p:sldId id="279" r:id="rId29"/>
    <p:sldId id="278" r:id="rId30"/>
    <p:sldId id="274" r:id="rId31"/>
    <p:sldId id="277" r:id="rId32"/>
    <p:sldId id="276" r:id="rId33"/>
    <p:sldId id="285" r:id="rId34"/>
    <p:sldId id="284" r:id="rId35"/>
    <p:sldId id="286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34C03-DB23-426E-A8B8-950601754600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E5D2-FCCD-4CC0-A19D-BF37713CBA4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34C03-DB23-426E-A8B8-950601754600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E5D2-FCCD-4CC0-A19D-BF37713CBA4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34C03-DB23-426E-A8B8-950601754600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E5D2-FCCD-4CC0-A19D-BF37713CBA4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34C03-DB23-426E-A8B8-950601754600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E5D2-FCCD-4CC0-A19D-BF37713CBA4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34C03-DB23-426E-A8B8-950601754600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E5D2-FCCD-4CC0-A19D-BF37713CBA4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34C03-DB23-426E-A8B8-950601754600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E5D2-FCCD-4CC0-A19D-BF37713CBA4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34C03-DB23-426E-A8B8-950601754600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E5D2-FCCD-4CC0-A19D-BF37713CBA4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34C03-DB23-426E-A8B8-950601754600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E5D2-FCCD-4CC0-A19D-BF37713CBA4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34C03-DB23-426E-A8B8-950601754600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E5D2-FCCD-4CC0-A19D-BF37713CBA4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34C03-DB23-426E-A8B8-950601754600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E5D2-FCCD-4CC0-A19D-BF37713CBA4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34C03-DB23-426E-A8B8-950601754600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1E5D2-FCCD-4CC0-A19D-BF37713CBA4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34C03-DB23-426E-A8B8-950601754600}" type="datetimeFigureOut">
              <a:rPr lang="en-US" smtClean="0"/>
              <a:pPr/>
              <a:t>12/7/2016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1E5D2-FCCD-4CC0-A19D-BF37713CBA4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anospappas.gr/LIGHT34.jpg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11560" y="476672"/>
            <a:ext cx="7772400" cy="1470025"/>
          </a:xfrm>
        </p:spPr>
        <p:txBody>
          <a:bodyPr/>
          <a:lstStyle/>
          <a:p>
            <a:r>
              <a:rPr lang="nl-NL" dirty="0" smtClean="0"/>
              <a:t>Statistiek</a:t>
            </a:r>
            <a:endParaRPr lang="en-US" dirty="0"/>
          </a:p>
        </p:txBody>
      </p:sp>
      <p:pic>
        <p:nvPicPr>
          <p:cNvPr id="4" name="Afbeelding 3" descr="TrumpClinton_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14500" y="1804987"/>
            <a:ext cx="5715000" cy="3248025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2627784" y="5229200"/>
            <a:ext cx="60486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 smtClean="0"/>
              <a:t>Bron: </a:t>
            </a:r>
            <a:r>
              <a:rPr lang="nl-NL" sz="1000" dirty="0" smtClean="0"/>
              <a:t>http://www.zerohedge.com/sites/default/files/images/user92183/imageroot/2016/02/27/TrumpClinton_0.png </a:t>
            </a:r>
            <a:r>
              <a:rPr lang="nl-NL" sz="1000" dirty="0" smtClean="0"/>
              <a:t/>
            </a:r>
            <a:br>
              <a:rPr lang="nl-NL" sz="1000" dirty="0" smtClean="0"/>
            </a:br>
            <a:r>
              <a:rPr lang="nl-NL" sz="1000" dirty="0" smtClean="0"/>
              <a:t>geraadpleegd op 9-11-2016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Voorbeeld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Geneest bliksem dus doofheid? </a:t>
            </a:r>
          </a:p>
          <a:p>
            <a:r>
              <a:rPr lang="nl-NL" dirty="0" smtClean="0"/>
              <a:t>Hoe zou je dat onderzoeken?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Voorbeeld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Geneest bliksem dus doofheid? </a:t>
            </a:r>
          </a:p>
          <a:p>
            <a:r>
              <a:rPr lang="nl-NL" dirty="0" smtClean="0"/>
              <a:t>Hoe zou je dat onderzoeken?</a:t>
            </a:r>
          </a:p>
          <a:p>
            <a:r>
              <a:rPr lang="nl-NL" dirty="0" smtClean="0"/>
              <a:t>Patroonherkenning!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Patroon zoeken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Observeren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Patroon zoeken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Observeren</a:t>
            </a:r>
          </a:p>
          <a:p>
            <a:pPr lvl="1"/>
            <a:r>
              <a:rPr lang="nl-NL" dirty="0" smtClean="0"/>
              <a:t>Onderwerp van observatie niet beïnvloeden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Patroon zoeken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Observeren</a:t>
            </a:r>
          </a:p>
          <a:p>
            <a:pPr lvl="1"/>
            <a:r>
              <a:rPr lang="nl-NL" dirty="0" smtClean="0"/>
              <a:t>Onderwerp van observatie niet beïnvloeden</a:t>
            </a:r>
          </a:p>
          <a:p>
            <a:pPr lvl="1"/>
            <a:r>
              <a:rPr lang="nl-NL" dirty="0" smtClean="0"/>
              <a:t>Zie geen andere verklarende variabelen over het hoofd: houd een brede blik, blijf kritisch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Patroon zoeken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Observeren</a:t>
            </a:r>
          </a:p>
          <a:p>
            <a:pPr lvl="1"/>
            <a:r>
              <a:rPr lang="nl-NL" dirty="0" smtClean="0"/>
              <a:t>Onderwerp van observatie niet beïnvloeden</a:t>
            </a:r>
          </a:p>
          <a:p>
            <a:pPr lvl="1"/>
            <a:r>
              <a:rPr lang="nl-NL" dirty="0" smtClean="0"/>
              <a:t>Zie geen andere verklarende variabelen over het hoofd: houd een brede blik, blijf kritisch</a:t>
            </a:r>
          </a:p>
          <a:p>
            <a:pPr lvl="1"/>
            <a:r>
              <a:rPr lang="nl-NL" dirty="0" smtClean="0"/>
              <a:t>Panel bias voorkomen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Patroon zoeken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Experimenteren</a:t>
            </a:r>
          </a:p>
          <a:p>
            <a:pPr lvl="1"/>
            <a:endParaRPr lang="nl-N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Patroon zoeken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Experimenteren</a:t>
            </a:r>
          </a:p>
          <a:p>
            <a:pPr lvl="1"/>
            <a:r>
              <a:rPr lang="nl-NL" dirty="0" smtClean="0"/>
              <a:t>Placebo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Patroon zoeken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Experimenteren</a:t>
            </a:r>
          </a:p>
          <a:p>
            <a:pPr lvl="1"/>
            <a:r>
              <a:rPr lang="nl-NL" dirty="0" smtClean="0"/>
              <a:t>Placebo</a:t>
            </a:r>
          </a:p>
          <a:p>
            <a:pPr lvl="1"/>
            <a:r>
              <a:rPr lang="nl-NL" dirty="0" smtClean="0"/>
              <a:t>Blind experiment</a:t>
            </a:r>
          </a:p>
          <a:p>
            <a:pPr lvl="1"/>
            <a:endParaRPr lang="nl-N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Patroon zoeken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Experimenteren</a:t>
            </a:r>
          </a:p>
          <a:p>
            <a:pPr lvl="1"/>
            <a:r>
              <a:rPr lang="nl-NL" dirty="0" smtClean="0"/>
              <a:t>Placebo</a:t>
            </a:r>
          </a:p>
          <a:p>
            <a:pPr lvl="1"/>
            <a:r>
              <a:rPr lang="nl-NL" dirty="0" smtClean="0"/>
              <a:t>Blind experiment</a:t>
            </a:r>
          </a:p>
          <a:p>
            <a:pPr lvl="1"/>
            <a:r>
              <a:rPr lang="nl-NL" dirty="0" smtClean="0"/>
              <a:t>Dubbel blind experiment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Organisatie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Boek ‘</a:t>
            </a:r>
            <a:r>
              <a:rPr lang="nl-NL" dirty="0" err="1" smtClean="0"/>
              <a:t>Statistics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the Life Sciences’</a:t>
            </a:r>
          </a:p>
          <a:p>
            <a:r>
              <a:rPr lang="nl-NL" dirty="0" err="1" smtClean="0"/>
              <a:t>Onderwijsonline</a:t>
            </a:r>
            <a:r>
              <a:rPr lang="nl-NL" dirty="0" smtClean="0"/>
              <a:t> voor o.a.</a:t>
            </a:r>
          </a:p>
          <a:p>
            <a:pPr lvl="1"/>
            <a:r>
              <a:rPr lang="nl-NL" dirty="0" smtClean="0"/>
              <a:t>Oefentoetsen</a:t>
            </a:r>
          </a:p>
          <a:p>
            <a:pPr lvl="1"/>
            <a:r>
              <a:rPr lang="nl-NL" dirty="0" smtClean="0"/>
              <a:t>Planning</a:t>
            </a:r>
          </a:p>
          <a:p>
            <a:pPr lvl="1"/>
            <a:r>
              <a:rPr lang="nl-NL" dirty="0" smtClean="0"/>
              <a:t>Antwoorden opgaven</a:t>
            </a:r>
          </a:p>
          <a:p>
            <a:pPr lvl="1"/>
            <a:r>
              <a:rPr lang="nl-NL" dirty="0" smtClean="0"/>
              <a:t>Ondersteunende documenten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Patroon zoeken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Experimenteren</a:t>
            </a:r>
          </a:p>
          <a:p>
            <a:pPr lvl="1"/>
            <a:r>
              <a:rPr lang="nl-NL" dirty="0" smtClean="0"/>
              <a:t>Placebo</a:t>
            </a:r>
          </a:p>
          <a:p>
            <a:pPr lvl="1"/>
            <a:r>
              <a:rPr lang="nl-NL" dirty="0" smtClean="0"/>
              <a:t>Blind experiment</a:t>
            </a:r>
          </a:p>
          <a:p>
            <a:pPr lvl="1"/>
            <a:r>
              <a:rPr lang="nl-NL" dirty="0" smtClean="0"/>
              <a:t>Dubbel blind experiment</a:t>
            </a:r>
          </a:p>
          <a:p>
            <a:pPr lvl="1"/>
            <a:r>
              <a:rPr lang="nl-NL" dirty="0" smtClean="0"/>
              <a:t>Case </a:t>
            </a:r>
            <a:r>
              <a:rPr lang="nl-NL" dirty="0" err="1" smtClean="0"/>
              <a:t>control</a:t>
            </a:r>
            <a:endParaRPr lang="nl-N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Patroon zoeken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Experimenteren</a:t>
            </a:r>
          </a:p>
          <a:p>
            <a:pPr lvl="1"/>
            <a:r>
              <a:rPr lang="nl-NL" dirty="0" smtClean="0"/>
              <a:t>Placebo</a:t>
            </a:r>
          </a:p>
          <a:p>
            <a:pPr lvl="1"/>
            <a:r>
              <a:rPr lang="nl-NL" dirty="0" smtClean="0"/>
              <a:t>Blind experiment</a:t>
            </a:r>
          </a:p>
          <a:p>
            <a:pPr lvl="1"/>
            <a:r>
              <a:rPr lang="nl-NL" dirty="0" smtClean="0"/>
              <a:t>Dubbel blind experiment</a:t>
            </a:r>
          </a:p>
          <a:p>
            <a:pPr lvl="1"/>
            <a:r>
              <a:rPr lang="nl-NL" dirty="0" smtClean="0"/>
              <a:t>Case </a:t>
            </a:r>
            <a:r>
              <a:rPr lang="nl-NL" dirty="0" err="1" smtClean="0"/>
              <a:t>control</a:t>
            </a:r>
            <a:endParaRPr lang="nl-NL" dirty="0" smtClean="0"/>
          </a:p>
          <a:p>
            <a:pPr lvl="1"/>
            <a:r>
              <a:rPr lang="nl-NL" dirty="0" smtClean="0"/>
              <a:t>Historische gegevens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Aan het werk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Maak opgave 1.2.8 en 1.2.9.</a:t>
            </a:r>
          </a:p>
          <a:p>
            <a:pPr lvl="1"/>
            <a:r>
              <a:rPr lang="nl-NL" dirty="0" smtClean="0"/>
              <a:t>Blz. 26</a:t>
            </a:r>
          </a:p>
          <a:p>
            <a:pPr lvl="1"/>
            <a:r>
              <a:rPr lang="nl-NL" dirty="0" smtClean="0"/>
              <a:t>Antwoorden controleren? </a:t>
            </a:r>
            <a:r>
              <a:rPr lang="nl-NL" dirty="0" err="1" smtClean="0"/>
              <a:t>Onderwijsonline</a:t>
            </a:r>
            <a:r>
              <a:rPr lang="nl-NL" dirty="0" smtClean="0"/>
              <a:t>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Steekproeven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nl-NL" sz="2400" dirty="0" smtClean="0"/>
              <a:t>Populatie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Steekproeven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nl-NL" sz="2400" dirty="0" smtClean="0"/>
              <a:t>Populatie</a:t>
            </a:r>
          </a:p>
          <a:p>
            <a:r>
              <a:rPr lang="nl-NL" sz="2400" dirty="0" smtClean="0"/>
              <a:t>Steekproef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Steekproeven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nl-NL" sz="2400" dirty="0" smtClean="0"/>
              <a:t>Populatie</a:t>
            </a:r>
          </a:p>
          <a:p>
            <a:r>
              <a:rPr lang="nl-NL" sz="2400" dirty="0" smtClean="0"/>
              <a:t>Steekproef</a:t>
            </a:r>
          </a:p>
          <a:p>
            <a:pPr lvl="1"/>
            <a:r>
              <a:rPr lang="nl-NL" sz="2000" dirty="0" smtClean="0"/>
              <a:t>Aselecte steekproef: </a:t>
            </a:r>
            <a:r>
              <a:rPr lang="nl-NL" sz="2000" dirty="0" err="1" smtClean="0"/>
              <a:t>example</a:t>
            </a:r>
            <a:r>
              <a:rPr lang="nl-NL" sz="2000" dirty="0" smtClean="0"/>
              <a:t> 1.3.1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Steekproeven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nl-NL" sz="2400" dirty="0" smtClean="0"/>
              <a:t>Populatie</a:t>
            </a:r>
          </a:p>
          <a:p>
            <a:r>
              <a:rPr lang="nl-NL" sz="2400" dirty="0" smtClean="0"/>
              <a:t>Steekproef</a:t>
            </a:r>
          </a:p>
          <a:p>
            <a:pPr lvl="1"/>
            <a:r>
              <a:rPr lang="nl-NL" sz="2000" dirty="0" smtClean="0"/>
              <a:t>Aselecte steekproef: </a:t>
            </a:r>
            <a:r>
              <a:rPr lang="nl-NL" sz="2000" dirty="0" err="1" smtClean="0"/>
              <a:t>example</a:t>
            </a:r>
            <a:r>
              <a:rPr lang="nl-NL" sz="2000" dirty="0" smtClean="0"/>
              <a:t> 1.3.1</a:t>
            </a:r>
          </a:p>
          <a:p>
            <a:r>
              <a:rPr lang="nl-NL" sz="2400" dirty="0" err="1" smtClean="0"/>
              <a:t>Custersteekproef</a:t>
            </a:r>
            <a:endParaRPr lang="nl-NL" sz="2400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Steekproeven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nl-NL" sz="2400" dirty="0" smtClean="0"/>
              <a:t>Populatie</a:t>
            </a:r>
          </a:p>
          <a:p>
            <a:r>
              <a:rPr lang="nl-NL" sz="2400" dirty="0" smtClean="0"/>
              <a:t>Steekproef</a:t>
            </a:r>
          </a:p>
          <a:p>
            <a:pPr lvl="1"/>
            <a:r>
              <a:rPr lang="nl-NL" sz="2000" dirty="0" smtClean="0"/>
              <a:t>Aselecte steekproef: </a:t>
            </a:r>
            <a:r>
              <a:rPr lang="nl-NL" sz="2000" dirty="0" err="1" smtClean="0"/>
              <a:t>example</a:t>
            </a:r>
            <a:r>
              <a:rPr lang="nl-NL" sz="2000" dirty="0" smtClean="0"/>
              <a:t> 1.3.1</a:t>
            </a:r>
          </a:p>
          <a:p>
            <a:r>
              <a:rPr lang="nl-NL" sz="2400" dirty="0" err="1" smtClean="0"/>
              <a:t>Custersteekproef</a:t>
            </a:r>
            <a:endParaRPr lang="nl-NL" sz="2400" dirty="0" smtClean="0"/>
          </a:p>
          <a:p>
            <a:pPr lvl="1"/>
            <a:r>
              <a:rPr lang="nl-NL" sz="2000" dirty="0" smtClean="0"/>
              <a:t>Onderzoek </a:t>
            </a:r>
            <a:r>
              <a:rPr lang="nl-NL" sz="2000" u="sng" dirty="0" smtClean="0"/>
              <a:t>elk element </a:t>
            </a:r>
            <a:r>
              <a:rPr lang="nl-NL" sz="2000" dirty="0" smtClean="0"/>
              <a:t>uit de gekozen clusters: </a:t>
            </a:r>
            <a:r>
              <a:rPr lang="nl-NL" sz="2000" dirty="0" err="1" smtClean="0"/>
              <a:t>figure</a:t>
            </a:r>
            <a:r>
              <a:rPr lang="nl-NL" sz="2000" dirty="0" smtClean="0"/>
              <a:t> 1.3.2 en </a:t>
            </a:r>
            <a:r>
              <a:rPr lang="nl-NL" sz="2000" dirty="0" err="1" smtClean="0"/>
              <a:t>example</a:t>
            </a:r>
            <a:r>
              <a:rPr lang="nl-NL" sz="2000" dirty="0" smtClean="0"/>
              <a:t> 1.3.2.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Steekproeven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nl-NL" sz="2400" dirty="0" smtClean="0"/>
              <a:t>Populatie</a:t>
            </a:r>
          </a:p>
          <a:p>
            <a:r>
              <a:rPr lang="nl-NL" sz="2400" dirty="0" smtClean="0"/>
              <a:t>Steekproef</a:t>
            </a:r>
          </a:p>
          <a:p>
            <a:pPr lvl="1"/>
            <a:r>
              <a:rPr lang="nl-NL" sz="2000" dirty="0" smtClean="0"/>
              <a:t>Aselecte steekproef: </a:t>
            </a:r>
            <a:r>
              <a:rPr lang="nl-NL" sz="2000" dirty="0" err="1" smtClean="0"/>
              <a:t>example</a:t>
            </a:r>
            <a:r>
              <a:rPr lang="nl-NL" sz="2000" dirty="0" smtClean="0"/>
              <a:t> 1.3.1</a:t>
            </a:r>
          </a:p>
          <a:p>
            <a:r>
              <a:rPr lang="nl-NL" sz="2400" dirty="0" err="1" smtClean="0"/>
              <a:t>Custersteekproef</a:t>
            </a:r>
            <a:endParaRPr lang="nl-NL" sz="2400" dirty="0" smtClean="0"/>
          </a:p>
          <a:p>
            <a:pPr lvl="1"/>
            <a:r>
              <a:rPr lang="nl-NL" sz="2000" dirty="0" smtClean="0"/>
              <a:t>Onderzoek </a:t>
            </a:r>
            <a:r>
              <a:rPr lang="nl-NL" sz="2000" u="sng" dirty="0" smtClean="0"/>
              <a:t>elk element </a:t>
            </a:r>
            <a:r>
              <a:rPr lang="nl-NL" sz="2000" dirty="0" smtClean="0"/>
              <a:t>uit de gekozen clusters: </a:t>
            </a:r>
            <a:r>
              <a:rPr lang="nl-NL" sz="2000" dirty="0" err="1" smtClean="0"/>
              <a:t>figure</a:t>
            </a:r>
            <a:r>
              <a:rPr lang="nl-NL" sz="2000" dirty="0" smtClean="0"/>
              <a:t> 1.3.2 en </a:t>
            </a:r>
            <a:r>
              <a:rPr lang="nl-NL" sz="2000" dirty="0" err="1" smtClean="0"/>
              <a:t>example</a:t>
            </a:r>
            <a:r>
              <a:rPr lang="nl-NL" sz="2000" dirty="0" smtClean="0"/>
              <a:t> 1.3.2.</a:t>
            </a:r>
          </a:p>
          <a:p>
            <a:r>
              <a:rPr lang="nl-NL" sz="2400" dirty="0" err="1" smtClean="0"/>
              <a:t>Gestratificeerde</a:t>
            </a:r>
            <a:r>
              <a:rPr lang="nl-NL" sz="2400" dirty="0" smtClean="0"/>
              <a:t>/Gelaagde steekproef: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Steekproeven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nl-NL" sz="2400" dirty="0" smtClean="0"/>
              <a:t>Populatie</a:t>
            </a:r>
          </a:p>
          <a:p>
            <a:r>
              <a:rPr lang="nl-NL" sz="2400" dirty="0" smtClean="0"/>
              <a:t>Steekproef</a:t>
            </a:r>
          </a:p>
          <a:p>
            <a:pPr lvl="1"/>
            <a:r>
              <a:rPr lang="nl-NL" sz="2000" dirty="0" smtClean="0"/>
              <a:t>Aselecte steekproef: </a:t>
            </a:r>
            <a:r>
              <a:rPr lang="nl-NL" sz="2000" dirty="0" err="1" smtClean="0"/>
              <a:t>example</a:t>
            </a:r>
            <a:r>
              <a:rPr lang="nl-NL" sz="2000" dirty="0" smtClean="0"/>
              <a:t> 1.3.1</a:t>
            </a:r>
          </a:p>
          <a:p>
            <a:r>
              <a:rPr lang="nl-NL" sz="2400" dirty="0" err="1" smtClean="0"/>
              <a:t>Custersteekproef</a:t>
            </a:r>
            <a:endParaRPr lang="nl-NL" sz="2400" dirty="0" smtClean="0"/>
          </a:p>
          <a:p>
            <a:pPr lvl="1"/>
            <a:r>
              <a:rPr lang="nl-NL" sz="2000" dirty="0" smtClean="0"/>
              <a:t>Onderzoek </a:t>
            </a:r>
            <a:r>
              <a:rPr lang="nl-NL" sz="2000" u="sng" dirty="0" smtClean="0"/>
              <a:t>elk element </a:t>
            </a:r>
            <a:r>
              <a:rPr lang="nl-NL" sz="2000" dirty="0" smtClean="0"/>
              <a:t>uit de gekozen clusters: </a:t>
            </a:r>
            <a:r>
              <a:rPr lang="nl-NL" sz="2000" dirty="0" err="1" smtClean="0"/>
              <a:t>figure</a:t>
            </a:r>
            <a:r>
              <a:rPr lang="nl-NL" sz="2000" dirty="0" smtClean="0"/>
              <a:t> 1.3.2 en </a:t>
            </a:r>
            <a:r>
              <a:rPr lang="nl-NL" sz="2000" dirty="0" err="1" smtClean="0"/>
              <a:t>example</a:t>
            </a:r>
            <a:r>
              <a:rPr lang="nl-NL" sz="2000" dirty="0" smtClean="0"/>
              <a:t> 1.3.2.</a:t>
            </a:r>
          </a:p>
          <a:p>
            <a:r>
              <a:rPr lang="nl-NL" sz="2400" dirty="0" err="1" smtClean="0"/>
              <a:t>Gestratificeerde</a:t>
            </a:r>
            <a:r>
              <a:rPr lang="nl-NL" sz="2400" dirty="0" smtClean="0"/>
              <a:t>/Gelaagde steekproef:</a:t>
            </a:r>
          </a:p>
          <a:p>
            <a:pPr lvl="1"/>
            <a:r>
              <a:rPr lang="nl-NL" sz="2000" dirty="0" smtClean="0"/>
              <a:t>Neem een steekproef uit </a:t>
            </a:r>
            <a:r>
              <a:rPr lang="nl-NL" sz="2000" u="sng" dirty="0" smtClean="0"/>
              <a:t>elke klasse</a:t>
            </a:r>
            <a:r>
              <a:rPr lang="nl-NL" sz="2000" dirty="0" smtClean="0"/>
              <a:t>: </a:t>
            </a:r>
            <a:r>
              <a:rPr lang="nl-NL" sz="2000" dirty="0" err="1" smtClean="0"/>
              <a:t>figure</a:t>
            </a:r>
            <a:r>
              <a:rPr lang="nl-NL" sz="2000" dirty="0" smtClean="0"/>
              <a:t> 1.3.3 en </a:t>
            </a:r>
            <a:r>
              <a:rPr lang="nl-NL" sz="2000" dirty="0" err="1" smtClean="0"/>
              <a:t>example</a:t>
            </a:r>
            <a:r>
              <a:rPr lang="nl-NL" sz="2000" dirty="0" smtClean="0"/>
              <a:t> 1.3.3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Achtergrond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Heeft meer te maken met wiskunde A dan wiskunde 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Steekproeven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nl-NL" sz="2400" dirty="0" smtClean="0"/>
              <a:t>Populatie</a:t>
            </a:r>
          </a:p>
          <a:p>
            <a:r>
              <a:rPr lang="nl-NL" sz="2400" dirty="0" smtClean="0"/>
              <a:t>Steekproef</a:t>
            </a:r>
          </a:p>
          <a:p>
            <a:pPr lvl="1"/>
            <a:r>
              <a:rPr lang="nl-NL" sz="2000" dirty="0" smtClean="0"/>
              <a:t>Aselecte steekproef: </a:t>
            </a:r>
            <a:r>
              <a:rPr lang="nl-NL" sz="2000" dirty="0" err="1" smtClean="0"/>
              <a:t>example</a:t>
            </a:r>
            <a:r>
              <a:rPr lang="nl-NL" sz="2000" dirty="0" smtClean="0"/>
              <a:t> 1.3.1</a:t>
            </a:r>
          </a:p>
          <a:p>
            <a:r>
              <a:rPr lang="nl-NL" sz="2400" dirty="0" err="1" smtClean="0"/>
              <a:t>Custersteekproef</a:t>
            </a:r>
            <a:endParaRPr lang="nl-NL" sz="2400" dirty="0" smtClean="0"/>
          </a:p>
          <a:p>
            <a:pPr lvl="1"/>
            <a:r>
              <a:rPr lang="nl-NL" sz="2000" dirty="0" smtClean="0"/>
              <a:t>Onderzoek </a:t>
            </a:r>
            <a:r>
              <a:rPr lang="nl-NL" sz="2000" u="sng" dirty="0" smtClean="0"/>
              <a:t>elk element </a:t>
            </a:r>
            <a:r>
              <a:rPr lang="nl-NL" sz="2000" dirty="0" smtClean="0"/>
              <a:t>uit de gekozen clusters: </a:t>
            </a:r>
            <a:r>
              <a:rPr lang="nl-NL" sz="2000" dirty="0" err="1" smtClean="0"/>
              <a:t>figure</a:t>
            </a:r>
            <a:r>
              <a:rPr lang="nl-NL" sz="2000" dirty="0" smtClean="0"/>
              <a:t> 1.3.2 en </a:t>
            </a:r>
            <a:r>
              <a:rPr lang="nl-NL" sz="2000" dirty="0" err="1" smtClean="0"/>
              <a:t>example</a:t>
            </a:r>
            <a:r>
              <a:rPr lang="nl-NL" sz="2000" dirty="0" smtClean="0"/>
              <a:t> 1.3.2.</a:t>
            </a:r>
          </a:p>
          <a:p>
            <a:r>
              <a:rPr lang="nl-NL" sz="2400" dirty="0" err="1" smtClean="0"/>
              <a:t>Gestratificeerde</a:t>
            </a:r>
            <a:r>
              <a:rPr lang="nl-NL" sz="2400" dirty="0" smtClean="0"/>
              <a:t>/Gelaagde steekproef:</a:t>
            </a:r>
          </a:p>
          <a:p>
            <a:pPr lvl="1"/>
            <a:r>
              <a:rPr lang="nl-NL" sz="2000" dirty="0" smtClean="0"/>
              <a:t>Neem een steekproef uit </a:t>
            </a:r>
            <a:r>
              <a:rPr lang="nl-NL" sz="2000" u="sng" dirty="0" smtClean="0"/>
              <a:t>elke klasse</a:t>
            </a:r>
            <a:r>
              <a:rPr lang="nl-NL" sz="2000" dirty="0" smtClean="0"/>
              <a:t>: </a:t>
            </a:r>
            <a:r>
              <a:rPr lang="nl-NL" sz="2000" dirty="0" err="1" smtClean="0"/>
              <a:t>figure</a:t>
            </a:r>
            <a:r>
              <a:rPr lang="nl-NL" sz="2000" dirty="0" smtClean="0"/>
              <a:t> 1.3.3 en </a:t>
            </a:r>
            <a:r>
              <a:rPr lang="nl-NL" sz="2000" dirty="0" err="1" smtClean="0"/>
              <a:t>example</a:t>
            </a:r>
            <a:r>
              <a:rPr lang="nl-NL" sz="2000" dirty="0" smtClean="0"/>
              <a:t> 1.3.3</a:t>
            </a:r>
          </a:p>
          <a:p>
            <a:r>
              <a:rPr lang="nl-NL" sz="2400" dirty="0" smtClean="0"/>
              <a:t>Steekproeffout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Steekproeven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nl-NL" sz="2400" dirty="0" smtClean="0"/>
              <a:t>Populatie</a:t>
            </a:r>
          </a:p>
          <a:p>
            <a:r>
              <a:rPr lang="nl-NL" sz="2400" dirty="0" smtClean="0"/>
              <a:t>Steekproef</a:t>
            </a:r>
          </a:p>
          <a:p>
            <a:pPr lvl="1"/>
            <a:r>
              <a:rPr lang="nl-NL" sz="2000" dirty="0" smtClean="0"/>
              <a:t>Aselecte steekproef: </a:t>
            </a:r>
            <a:r>
              <a:rPr lang="nl-NL" sz="2000" dirty="0" err="1" smtClean="0"/>
              <a:t>example</a:t>
            </a:r>
            <a:r>
              <a:rPr lang="nl-NL" sz="2000" dirty="0" smtClean="0"/>
              <a:t> 1.3.1</a:t>
            </a:r>
          </a:p>
          <a:p>
            <a:r>
              <a:rPr lang="nl-NL" sz="2400" dirty="0" err="1" smtClean="0"/>
              <a:t>Custersteekproef</a:t>
            </a:r>
            <a:endParaRPr lang="nl-NL" sz="2400" dirty="0" smtClean="0"/>
          </a:p>
          <a:p>
            <a:pPr lvl="1"/>
            <a:r>
              <a:rPr lang="nl-NL" sz="2000" dirty="0" smtClean="0"/>
              <a:t>Onderzoek </a:t>
            </a:r>
            <a:r>
              <a:rPr lang="nl-NL" sz="2000" u="sng" dirty="0" smtClean="0"/>
              <a:t>elk element </a:t>
            </a:r>
            <a:r>
              <a:rPr lang="nl-NL" sz="2000" dirty="0" smtClean="0"/>
              <a:t>uit de gekozen clusters: </a:t>
            </a:r>
            <a:r>
              <a:rPr lang="nl-NL" sz="2000" dirty="0" err="1" smtClean="0"/>
              <a:t>figure</a:t>
            </a:r>
            <a:r>
              <a:rPr lang="nl-NL" sz="2000" dirty="0" smtClean="0"/>
              <a:t> 1.3.2 en </a:t>
            </a:r>
            <a:r>
              <a:rPr lang="nl-NL" sz="2000" dirty="0" err="1" smtClean="0"/>
              <a:t>example</a:t>
            </a:r>
            <a:r>
              <a:rPr lang="nl-NL" sz="2000" dirty="0" smtClean="0"/>
              <a:t> 1.3.2.</a:t>
            </a:r>
          </a:p>
          <a:p>
            <a:r>
              <a:rPr lang="nl-NL" sz="2400" dirty="0" err="1" smtClean="0"/>
              <a:t>Gestratificeerde</a:t>
            </a:r>
            <a:r>
              <a:rPr lang="nl-NL" sz="2400" dirty="0" smtClean="0"/>
              <a:t>/Gelaagde steekproef:</a:t>
            </a:r>
          </a:p>
          <a:p>
            <a:pPr lvl="1"/>
            <a:r>
              <a:rPr lang="nl-NL" sz="2000" dirty="0" smtClean="0"/>
              <a:t>Neem een steekproef uit </a:t>
            </a:r>
            <a:r>
              <a:rPr lang="nl-NL" sz="2000" u="sng" dirty="0" smtClean="0"/>
              <a:t>elke klasse</a:t>
            </a:r>
            <a:r>
              <a:rPr lang="nl-NL" sz="2000" dirty="0" smtClean="0"/>
              <a:t>: </a:t>
            </a:r>
            <a:r>
              <a:rPr lang="nl-NL" sz="2000" dirty="0" err="1" smtClean="0"/>
              <a:t>figure</a:t>
            </a:r>
            <a:r>
              <a:rPr lang="nl-NL" sz="2000" dirty="0" smtClean="0"/>
              <a:t> 1.3.3 en </a:t>
            </a:r>
            <a:r>
              <a:rPr lang="nl-NL" sz="2000" dirty="0" err="1" smtClean="0"/>
              <a:t>example</a:t>
            </a:r>
            <a:r>
              <a:rPr lang="nl-NL" sz="2000" dirty="0" smtClean="0"/>
              <a:t> 1.3.3</a:t>
            </a:r>
          </a:p>
          <a:p>
            <a:r>
              <a:rPr lang="nl-NL" sz="2400" dirty="0" smtClean="0"/>
              <a:t>Steekproeffout</a:t>
            </a:r>
          </a:p>
          <a:p>
            <a:pPr lvl="1"/>
            <a:r>
              <a:rPr lang="nl-NL" sz="2000" dirty="0" smtClean="0"/>
              <a:t>Schattingen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Steekproeven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nl-NL" sz="2400" dirty="0" smtClean="0"/>
              <a:t>Populatie</a:t>
            </a:r>
          </a:p>
          <a:p>
            <a:r>
              <a:rPr lang="nl-NL" sz="2400" dirty="0" smtClean="0"/>
              <a:t>Steekproef</a:t>
            </a:r>
          </a:p>
          <a:p>
            <a:pPr lvl="1"/>
            <a:r>
              <a:rPr lang="nl-NL" sz="2000" dirty="0" smtClean="0"/>
              <a:t>Aselecte steekproef: </a:t>
            </a:r>
            <a:r>
              <a:rPr lang="nl-NL" sz="2000" dirty="0" err="1" smtClean="0"/>
              <a:t>example</a:t>
            </a:r>
            <a:r>
              <a:rPr lang="nl-NL" sz="2000" dirty="0" smtClean="0"/>
              <a:t> 1.3.1</a:t>
            </a:r>
          </a:p>
          <a:p>
            <a:r>
              <a:rPr lang="nl-NL" sz="2400" dirty="0" err="1" smtClean="0"/>
              <a:t>Custersteekproef</a:t>
            </a:r>
            <a:endParaRPr lang="nl-NL" sz="2400" dirty="0" smtClean="0"/>
          </a:p>
          <a:p>
            <a:pPr lvl="1"/>
            <a:r>
              <a:rPr lang="nl-NL" sz="2000" dirty="0" smtClean="0"/>
              <a:t>Onderzoek </a:t>
            </a:r>
            <a:r>
              <a:rPr lang="nl-NL" sz="2000" u="sng" dirty="0" smtClean="0"/>
              <a:t>elk element </a:t>
            </a:r>
            <a:r>
              <a:rPr lang="nl-NL" sz="2000" dirty="0" smtClean="0"/>
              <a:t>uit de gekozen clusters: </a:t>
            </a:r>
            <a:r>
              <a:rPr lang="nl-NL" sz="2000" dirty="0" err="1" smtClean="0"/>
              <a:t>figure</a:t>
            </a:r>
            <a:r>
              <a:rPr lang="nl-NL" sz="2000" dirty="0" smtClean="0"/>
              <a:t> 1.3.2 en </a:t>
            </a:r>
            <a:r>
              <a:rPr lang="nl-NL" sz="2000" dirty="0" err="1" smtClean="0"/>
              <a:t>example</a:t>
            </a:r>
            <a:r>
              <a:rPr lang="nl-NL" sz="2000" dirty="0" smtClean="0"/>
              <a:t> 1.3.2.</a:t>
            </a:r>
          </a:p>
          <a:p>
            <a:r>
              <a:rPr lang="nl-NL" sz="2400" dirty="0" err="1" smtClean="0"/>
              <a:t>Gestratificeerde</a:t>
            </a:r>
            <a:r>
              <a:rPr lang="nl-NL" sz="2400" dirty="0" smtClean="0"/>
              <a:t>/Gelaagde steekproef:</a:t>
            </a:r>
          </a:p>
          <a:p>
            <a:pPr lvl="1"/>
            <a:r>
              <a:rPr lang="nl-NL" sz="2000" dirty="0" smtClean="0"/>
              <a:t>Neem een steekproef uit </a:t>
            </a:r>
            <a:r>
              <a:rPr lang="nl-NL" sz="2000" u="sng" dirty="0" smtClean="0"/>
              <a:t>elke klasse</a:t>
            </a:r>
            <a:r>
              <a:rPr lang="nl-NL" sz="2000" dirty="0" smtClean="0"/>
              <a:t>: </a:t>
            </a:r>
            <a:r>
              <a:rPr lang="nl-NL" sz="2000" dirty="0" err="1" smtClean="0"/>
              <a:t>figure</a:t>
            </a:r>
            <a:r>
              <a:rPr lang="nl-NL" sz="2000" dirty="0" smtClean="0"/>
              <a:t> 1.3.3 en </a:t>
            </a:r>
            <a:r>
              <a:rPr lang="nl-NL" sz="2000" dirty="0" err="1" smtClean="0"/>
              <a:t>example</a:t>
            </a:r>
            <a:r>
              <a:rPr lang="nl-NL" sz="2000" dirty="0" smtClean="0"/>
              <a:t> 1.3.3</a:t>
            </a:r>
          </a:p>
          <a:p>
            <a:r>
              <a:rPr lang="nl-NL" sz="2400" dirty="0" smtClean="0"/>
              <a:t>Steekproeffout</a:t>
            </a:r>
          </a:p>
          <a:p>
            <a:pPr lvl="1"/>
            <a:r>
              <a:rPr lang="nl-NL" sz="2000" dirty="0" smtClean="0"/>
              <a:t>Schattingen</a:t>
            </a:r>
          </a:p>
          <a:p>
            <a:pPr lvl="1"/>
            <a:r>
              <a:rPr lang="nl-NL" sz="2000" dirty="0" smtClean="0"/>
              <a:t>Vooroordelen/bias, bijv. non response bias</a:t>
            </a:r>
            <a:endParaRPr lang="en-US" sz="20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Steekproeven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nl-NL" sz="2400" dirty="0" smtClean="0"/>
              <a:t>Populatie</a:t>
            </a:r>
          </a:p>
          <a:p>
            <a:r>
              <a:rPr lang="nl-NL" sz="2400" dirty="0" smtClean="0"/>
              <a:t>Steekproef</a:t>
            </a:r>
          </a:p>
          <a:p>
            <a:pPr lvl="1"/>
            <a:r>
              <a:rPr lang="nl-NL" sz="2000" dirty="0" smtClean="0"/>
              <a:t>Aselecte steekproef: </a:t>
            </a:r>
            <a:r>
              <a:rPr lang="nl-NL" sz="2000" dirty="0" err="1" smtClean="0"/>
              <a:t>example</a:t>
            </a:r>
            <a:r>
              <a:rPr lang="nl-NL" sz="2000" dirty="0" smtClean="0"/>
              <a:t> 1.3.1</a:t>
            </a:r>
          </a:p>
          <a:p>
            <a:r>
              <a:rPr lang="nl-NL" sz="2400" dirty="0" err="1" smtClean="0"/>
              <a:t>Custersteekproef</a:t>
            </a:r>
            <a:endParaRPr lang="nl-NL" sz="2400" dirty="0" smtClean="0"/>
          </a:p>
          <a:p>
            <a:pPr lvl="1"/>
            <a:r>
              <a:rPr lang="nl-NL" sz="2000" dirty="0" smtClean="0"/>
              <a:t>Onderzoek </a:t>
            </a:r>
            <a:r>
              <a:rPr lang="nl-NL" sz="2000" u="sng" dirty="0" smtClean="0"/>
              <a:t>elk element </a:t>
            </a:r>
            <a:r>
              <a:rPr lang="nl-NL" sz="2000" dirty="0" smtClean="0"/>
              <a:t>uit de gekozen clusters: </a:t>
            </a:r>
            <a:r>
              <a:rPr lang="nl-NL" sz="2000" dirty="0" err="1" smtClean="0"/>
              <a:t>figure</a:t>
            </a:r>
            <a:r>
              <a:rPr lang="nl-NL" sz="2000" dirty="0" smtClean="0"/>
              <a:t> 1.3.2 en </a:t>
            </a:r>
            <a:r>
              <a:rPr lang="nl-NL" sz="2000" dirty="0" err="1" smtClean="0"/>
              <a:t>example</a:t>
            </a:r>
            <a:r>
              <a:rPr lang="nl-NL" sz="2000" dirty="0" smtClean="0"/>
              <a:t> 1.3.2.</a:t>
            </a:r>
          </a:p>
          <a:p>
            <a:r>
              <a:rPr lang="nl-NL" sz="2400" dirty="0" err="1" smtClean="0"/>
              <a:t>Gestratificeerde</a:t>
            </a:r>
            <a:r>
              <a:rPr lang="nl-NL" sz="2400" dirty="0" smtClean="0"/>
              <a:t>/Gelaagde steekproef:</a:t>
            </a:r>
          </a:p>
          <a:p>
            <a:pPr lvl="1"/>
            <a:r>
              <a:rPr lang="nl-NL" sz="2000" dirty="0" smtClean="0"/>
              <a:t>Neem een steekproef uit </a:t>
            </a:r>
            <a:r>
              <a:rPr lang="nl-NL" sz="2000" u="sng" dirty="0" smtClean="0"/>
              <a:t>elke klasse</a:t>
            </a:r>
            <a:r>
              <a:rPr lang="nl-NL" sz="2000" dirty="0" smtClean="0"/>
              <a:t>: </a:t>
            </a:r>
            <a:r>
              <a:rPr lang="nl-NL" sz="2000" dirty="0" err="1" smtClean="0"/>
              <a:t>figure</a:t>
            </a:r>
            <a:r>
              <a:rPr lang="nl-NL" sz="2000" dirty="0" smtClean="0"/>
              <a:t> 1.3.3 en </a:t>
            </a:r>
            <a:r>
              <a:rPr lang="nl-NL" sz="2000" dirty="0" err="1" smtClean="0"/>
              <a:t>example</a:t>
            </a:r>
            <a:r>
              <a:rPr lang="nl-NL" sz="2000" dirty="0" smtClean="0"/>
              <a:t> 1.3.3</a:t>
            </a:r>
          </a:p>
          <a:p>
            <a:r>
              <a:rPr lang="nl-NL" sz="2400" dirty="0" smtClean="0"/>
              <a:t>Steekproeffout</a:t>
            </a:r>
          </a:p>
          <a:p>
            <a:pPr lvl="1"/>
            <a:r>
              <a:rPr lang="nl-NL" sz="2000" dirty="0" smtClean="0"/>
              <a:t>Schattingen</a:t>
            </a:r>
          </a:p>
          <a:p>
            <a:pPr lvl="1"/>
            <a:r>
              <a:rPr lang="nl-NL" sz="2000" dirty="0" smtClean="0"/>
              <a:t>Vooroordelen/bias, bijv. non response bias</a:t>
            </a:r>
            <a:endParaRPr lang="en-US" sz="2000" dirty="0"/>
          </a:p>
          <a:p>
            <a:pPr lvl="1"/>
            <a:r>
              <a:rPr lang="nl-NL" sz="2000" dirty="0" err="1" smtClean="0"/>
              <a:t>Example</a:t>
            </a:r>
            <a:r>
              <a:rPr lang="nl-NL" sz="2000" dirty="0" smtClean="0"/>
              <a:t> 1.3.4.</a:t>
            </a:r>
            <a:endParaRPr lang="en-US" sz="20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Aan de slag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Maak opgaven 1.3.1 en 1.3.2. op blz. 34/35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Huiswerk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Leer: 1.2 en 1.3</a:t>
            </a:r>
          </a:p>
          <a:p>
            <a:r>
              <a:rPr lang="nl-NL" dirty="0" smtClean="0"/>
              <a:t>Maak: 1.2.8</a:t>
            </a:r>
            <a:r>
              <a:rPr lang="nl-NL" smtClean="0"/>
              <a:t>, 1.2.9, </a:t>
            </a:r>
            <a:r>
              <a:rPr lang="nl-NL" dirty="0" smtClean="0"/>
              <a:t>1.3.1, 1.3.2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Tentamens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50% Python en 50% statistiek</a:t>
            </a:r>
          </a:p>
          <a:p>
            <a:r>
              <a:rPr lang="nl-NL" dirty="0" smtClean="0"/>
              <a:t>Multiple </a:t>
            </a:r>
            <a:r>
              <a:rPr lang="nl-NL" dirty="0" err="1" smtClean="0"/>
              <a:t>choice</a:t>
            </a:r>
            <a:endParaRPr lang="nl-NL" dirty="0" smtClean="0"/>
          </a:p>
          <a:p>
            <a:r>
              <a:rPr lang="nl-NL" dirty="0" smtClean="0"/>
              <a:t>(Niet grafische) rekenmachine toegestaan</a:t>
            </a:r>
          </a:p>
          <a:p>
            <a:r>
              <a:rPr lang="nl-NL" dirty="0" smtClean="0"/>
              <a:t>Bonustoets: </a:t>
            </a:r>
          </a:p>
          <a:p>
            <a:pPr lvl="1"/>
            <a:r>
              <a:rPr lang="nl-NL" dirty="0" smtClean="0"/>
              <a:t>15 vragen statistiek</a:t>
            </a:r>
          </a:p>
          <a:p>
            <a:pPr lvl="1"/>
            <a:r>
              <a:rPr lang="nl-NL" dirty="0" smtClean="0"/>
              <a:t>Bij voldoende 1 punt extra op eindtoets</a:t>
            </a:r>
          </a:p>
          <a:p>
            <a:r>
              <a:rPr lang="nl-NL" dirty="0" smtClean="0"/>
              <a:t>Eindtoets:</a:t>
            </a:r>
          </a:p>
          <a:p>
            <a:pPr lvl="1"/>
            <a:r>
              <a:rPr lang="nl-NL" dirty="0" smtClean="0"/>
              <a:t>20 vragen statistiek</a:t>
            </a:r>
          </a:p>
          <a:p>
            <a:pPr lvl="1">
              <a:buNone/>
            </a:pPr>
            <a:endParaRPr lang="nl-NL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Praktisch nut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Datamining</a:t>
            </a:r>
            <a:endParaRPr lang="nl-NL" dirty="0" smtClean="0"/>
          </a:p>
          <a:p>
            <a:r>
              <a:rPr lang="nl-NL" dirty="0" smtClean="0"/>
              <a:t>Stage- en afstudeeronderzoek</a:t>
            </a:r>
          </a:p>
          <a:p>
            <a:r>
              <a:rPr lang="nl-NL" dirty="0" smtClean="0"/>
              <a:t>Professionele literatuur kunnen bestuderen:</a:t>
            </a:r>
          </a:p>
          <a:p>
            <a:pPr lvl="1"/>
            <a:r>
              <a:rPr lang="nl-NL" dirty="0" smtClean="0"/>
              <a:t>Snappen </a:t>
            </a:r>
            <a:r>
              <a:rPr lang="nl-NL" u="sng" dirty="0" smtClean="0"/>
              <a:t>wat</a:t>
            </a:r>
            <a:r>
              <a:rPr lang="nl-NL" dirty="0" smtClean="0"/>
              <a:t> je leest</a:t>
            </a:r>
          </a:p>
          <a:p>
            <a:pPr lvl="1"/>
            <a:r>
              <a:rPr lang="nl-NL" u="sng" dirty="0" smtClean="0"/>
              <a:t>Kritisch</a:t>
            </a:r>
            <a:r>
              <a:rPr lang="nl-NL" dirty="0" smtClean="0"/>
              <a:t> zijn op wat je leest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Kritisch kijken</a:t>
            </a:r>
            <a:endParaRPr lang="en-US" dirty="0"/>
          </a:p>
        </p:txBody>
      </p:sp>
      <p:pic>
        <p:nvPicPr>
          <p:cNvPr id="4" name="Afbeelding 3" descr="ice cream murders.jpg"/>
          <p:cNvPicPr>
            <a:picLocks noChangeAspect="1"/>
          </p:cNvPicPr>
          <p:nvPr/>
        </p:nvPicPr>
        <p:blipFill>
          <a:blip r:embed="rId2" cstate="print"/>
          <a:srcRect b="8360"/>
          <a:stretch>
            <a:fillRect/>
          </a:stretch>
        </p:blipFill>
        <p:spPr>
          <a:xfrm>
            <a:off x="683568" y="1988840"/>
            <a:ext cx="7669345" cy="4104456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3275856" y="6309320"/>
            <a:ext cx="56166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dirty="0" smtClean="0"/>
              <a:t>Bron: </a:t>
            </a:r>
            <a:r>
              <a:rPr lang="nl-NL" sz="800" dirty="0" smtClean="0"/>
              <a:t>http://68.media.tumblr.com/</a:t>
            </a:r>
            <a:r>
              <a:rPr lang="nl-NL" sz="800" dirty="0" err="1" smtClean="0"/>
              <a:t>tumblr</a:t>
            </a:r>
            <a:r>
              <a:rPr lang="nl-NL" sz="800" dirty="0" smtClean="0"/>
              <a:t>_mdtoqzo85P1rng1o3.jpg, </a:t>
            </a:r>
            <a:r>
              <a:rPr lang="nl-NL" sz="800" dirty="0" smtClean="0"/>
              <a:t>geraadpleegd op 9-11-2016</a:t>
            </a:r>
            <a:endParaRPr 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Kritisch kijken</a:t>
            </a:r>
            <a:endParaRPr lang="en-US" dirty="0"/>
          </a:p>
        </p:txBody>
      </p:sp>
      <p:pic>
        <p:nvPicPr>
          <p:cNvPr id="4" name="Afbeelding 3" descr="ice cream murder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1988840"/>
            <a:ext cx="7669345" cy="4478898"/>
          </a:xfrm>
          <a:prstGeom prst="rect">
            <a:avLst/>
          </a:prstGeom>
        </p:spPr>
      </p:pic>
      <p:sp>
        <p:nvSpPr>
          <p:cNvPr id="6" name="Tekstvak 5"/>
          <p:cNvSpPr txBox="1"/>
          <p:nvPr/>
        </p:nvSpPr>
        <p:spPr>
          <a:xfrm>
            <a:off x="3275856" y="6453336"/>
            <a:ext cx="56166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dirty="0" smtClean="0"/>
              <a:t>Bron: </a:t>
            </a:r>
            <a:r>
              <a:rPr lang="nl-NL" sz="800" dirty="0" smtClean="0"/>
              <a:t>http://68.media.tumblr.com/</a:t>
            </a:r>
            <a:r>
              <a:rPr lang="nl-NL" sz="800" dirty="0" err="1" smtClean="0"/>
              <a:t>tumblr</a:t>
            </a:r>
            <a:r>
              <a:rPr lang="nl-NL" sz="800" dirty="0" smtClean="0"/>
              <a:t>_mdtoqzo85P1rng1o3.jpg, </a:t>
            </a:r>
            <a:r>
              <a:rPr lang="nl-NL" sz="800" dirty="0" smtClean="0"/>
              <a:t>geraadpleegd op 9-11-2016</a:t>
            </a:r>
            <a:endParaRPr 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Kritisch kijken</a:t>
            </a:r>
            <a:endParaRPr lang="en-US" dirty="0"/>
          </a:p>
        </p:txBody>
      </p:sp>
      <p:pic>
        <p:nvPicPr>
          <p:cNvPr id="5" name="Afbeelding 4" descr="Icecrea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3002" y="1521109"/>
            <a:ext cx="6637996" cy="3815781"/>
          </a:xfrm>
          <a:prstGeom prst="rect">
            <a:avLst/>
          </a:prstGeom>
        </p:spPr>
      </p:pic>
      <p:sp>
        <p:nvSpPr>
          <p:cNvPr id="6" name="Tekstvak 5"/>
          <p:cNvSpPr txBox="1"/>
          <p:nvPr/>
        </p:nvSpPr>
        <p:spPr>
          <a:xfrm>
            <a:off x="3491880" y="5949280"/>
            <a:ext cx="51796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800" dirty="0" smtClean="0"/>
              <a:t>Bron: </a:t>
            </a:r>
            <a:r>
              <a:rPr lang="nl-NL" sz="800" dirty="0" smtClean="0"/>
              <a:t>http://icbseverywhere.com/blog/wp-content/media/2014/10/Icecream-600x344.png </a:t>
            </a:r>
            <a:r>
              <a:rPr lang="nl-NL" sz="800" dirty="0" smtClean="0"/>
              <a:t>, geraadpleegd </a:t>
            </a:r>
            <a:r>
              <a:rPr lang="nl-NL" sz="800" dirty="0" smtClean="0"/>
              <a:t>op 9-11-2016</a:t>
            </a:r>
            <a:endParaRPr 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Voorbeeld</a:t>
            </a:r>
            <a:endParaRPr lang="en-US" dirty="0"/>
          </a:p>
        </p:txBody>
      </p:sp>
      <p:pic>
        <p:nvPicPr>
          <p:cNvPr id="4" name="Afbeelding 3" descr="bliksem geneest doofhei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39752" y="1052736"/>
            <a:ext cx="4570645" cy="5412214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6444208" y="5589240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dirty="0" smtClean="0"/>
              <a:t>Bron: </a:t>
            </a:r>
            <a:r>
              <a:rPr lang="nl-NL" sz="800" dirty="0" smtClean="0">
                <a:hlinkClick r:id="rId3"/>
              </a:rPr>
              <a:t>http://</a:t>
            </a:r>
            <a:r>
              <a:rPr lang="nl-NL" sz="800" dirty="0" smtClean="0">
                <a:hlinkClick r:id="rId3"/>
              </a:rPr>
              <a:t>www.panospappas.gr/LIGHT34.jpg</a:t>
            </a:r>
            <a:r>
              <a:rPr lang="nl-NL" sz="800" dirty="0" smtClean="0"/>
              <a:t>, geraadpleegd op 7-12-2016</a:t>
            </a:r>
            <a:endParaRPr 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597</Words>
  <Application>Microsoft Office PowerPoint</Application>
  <PresentationFormat>Diavoorstelling (4:3)</PresentationFormat>
  <Paragraphs>168</Paragraphs>
  <Slides>35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35</vt:i4>
      </vt:variant>
    </vt:vector>
  </HeadingPairs>
  <TitlesOfParts>
    <vt:vector size="36" baseType="lpstr">
      <vt:lpstr>Office-thema</vt:lpstr>
      <vt:lpstr>Statistiek</vt:lpstr>
      <vt:lpstr>Organisatie</vt:lpstr>
      <vt:lpstr>Achtergrond</vt:lpstr>
      <vt:lpstr>Tentamens</vt:lpstr>
      <vt:lpstr>Praktisch nut</vt:lpstr>
      <vt:lpstr>Kritisch kijken</vt:lpstr>
      <vt:lpstr>Kritisch kijken</vt:lpstr>
      <vt:lpstr>Kritisch kijken</vt:lpstr>
      <vt:lpstr>Voorbeeld</vt:lpstr>
      <vt:lpstr>Voorbeeld</vt:lpstr>
      <vt:lpstr>Voorbeeld</vt:lpstr>
      <vt:lpstr>Patroon zoeken</vt:lpstr>
      <vt:lpstr>Patroon zoeken</vt:lpstr>
      <vt:lpstr>Patroon zoeken</vt:lpstr>
      <vt:lpstr>Patroon zoeken</vt:lpstr>
      <vt:lpstr>Patroon zoeken</vt:lpstr>
      <vt:lpstr>Patroon zoeken</vt:lpstr>
      <vt:lpstr>Patroon zoeken</vt:lpstr>
      <vt:lpstr>Patroon zoeken</vt:lpstr>
      <vt:lpstr>Patroon zoeken</vt:lpstr>
      <vt:lpstr>Patroon zoeken</vt:lpstr>
      <vt:lpstr>Aan het werk</vt:lpstr>
      <vt:lpstr>Steekproeven</vt:lpstr>
      <vt:lpstr>Steekproeven</vt:lpstr>
      <vt:lpstr>Steekproeven</vt:lpstr>
      <vt:lpstr>Steekproeven</vt:lpstr>
      <vt:lpstr>Steekproeven</vt:lpstr>
      <vt:lpstr>Steekproeven</vt:lpstr>
      <vt:lpstr>Steekproeven</vt:lpstr>
      <vt:lpstr>Steekproeven</vt:lpstr>
      <vt:lpstr>Steekproeven</vt:lpstr>
      <vt:lpstr>Steekproeven</vt:lpstr>
      <vt:lpstr>Steekproeven</vt:lpstr>
      <vt:lpstr>Aan de slag</vt:lpstr>
      <vt:lpstr>Huiswerk</vt:lpstr>
    </vt:vector>
  </TitlesOfParts>
  <Company>Hogeschool van Arnhem en Nijmegen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Statistiek</dc:title>
  <dc:creator>nb</dc:creator>
  <cp:lastModifiedBy>nb</cp:lastModifiedBy>
  <cp:revision>12</cp:revision>
  <dcterms:created xsi:type="dcterms:W3CDTF">2016-11-09T14:22:44Z</dcterms:created>
  <dcterms:modified xsi:type="dcterms:W3CDTF">2016-12-07T10:42:20Z</dcterms:modified>
</cp:coreProperties>
</file>