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3" r:id="rId3"/>
    <p:sldId id="258" r:id="rId4"/>
    <p:sldId id="269" r:id="rId5"/>
    <p:sldId id="267" r:id="rId6"/>
    <p:sldId id="266" r:id="rId7"/>
    <p:sldId id="265" r:id="rId8"/>
    <p:sldId id="264" r:id="rId9"/>
    <p:sldId id="259" r:id="rId10"/>
    <p:sldId id="273" r:id="rId11"/>
    <p:sldId id="272" r:id="rId12"/>
    <p:sldId id="271" r:id="rId13"/>
    <p:sldId id="270" r:id="rId14"/>
    <p:sldId id="260" r:id="rId15"/>
    <p:sldId id="278" r:id="rId16"/>
    <p:sldId id="277" r:id="rId17"/>
    <p:sldId id="276" r:id="rId18"/>
    <p:sldId id="275" r:id="rId19"/>
    <p:sldId id="261" r:id="rId20"/>
    <p:sldId id="282" r:id="rId21"/>
    <p:sldId id="281" r:id="rId22"/>
    <p:sldId id="285" r:id="rId23"/>
    <p:sldId id="284" r:id="rId24"/>
    <p:sldId id="280" r:id="rId25"/>
    <p:sldId id="279" r:id="rId26"/>
    <p:sldId id="26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696C-9A96-417B-960B-A681992A1260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CD62-7F1C-4A40-8419-F252AC0BC43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696C-9A96-417B-960B-A681992A1260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CD62-7F1C-4A40-8419-F252AC0BC43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696C-9A96-417B-960B-A681992A1260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CD62-7F1C-4A40-8419-F252AC0BC43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696C-9A96-417B-960B-A681992A1260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CD62-7F1C-4A40-8419-F252AC0BC43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696C-9A96-417B-960B-A681992A1260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CD62-7F1C-4A40-8419-F252AC0BC43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696C-9A96-417B-960B-A681992A1260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CD62-7F1C-4A40-8419-F252AC0BC43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696C-9A96-417B-960B-A681992A1260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CD62-7F1C-4A40-8419-F252AC0BC43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696C-9A96-417B-960B-A681992A1260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CD62-7F1C-4A40-8419-F252AC0BC43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696C-9A96-417B-960B-A681992A1260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CD62-7F1C-4A40-8419-F252AC0BC43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696C-9A96-417B-960B-A681992A1260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CD62-7F1C-4A40-8419-F252AC0BC43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696C-9A96-417B-960B-A681992A1260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CD62-7F1C-4A40-8419-F252AC0BC43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E696C-9A96-417B-960B-A681992A1260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1CD62-7F1C-4A40-8419-F252AC0BC43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jpeg"/><Relationship Id="rId4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1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Herhaling week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Frequentieverdeling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Als tabel of grafiek: (figuur en voorbeeld 2.2.1)</a:t>
            </a:r>
          </a:p>
          <a:p>
            <a:r>
              <a:rPr lang="nl-NL" dirty="0" smtClean="0"/>
              <a:t>Als </a:t>
            </a:r>
            <a:r>
              <a:rPr lang="nl-NL" dirty="0" err="1" smtClean="0"/>
              <a:t>dotplot</a:t>
            </a:r>
            <a:r>
              <a:rPr lang="nl-NL" dirty="0" smtClean="0"/>
              <a:t>: (figuur en voorbeeld 2.2.4)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Frequentieverdeling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Als tabel of grafiek: (figuur en voorbeeld 2.2.1)</a:t>
            </a:r>
          </a:p>
          <a:p>
            <a:r>
              <a:rPr lang="nl-NL" dirty="0" smtClean="0"/>
              <a:t>Als </a:t>
            </a:r>
            <a:r>
              <a:rPr lang="nl-NL" dirty="0" err="1" smtClean="0"/>
              <a:t>dotplot</a:t>
            </a:r>
            <a:r>
              <a:rPr lang="nl-NL" dirty="0" smtClean="0"/>
              <a:t>: (figuur en voorbeeld 2.2.4)</a:t>
            </a:r>
          </a:p>
          <a:p>
            <a:r>
              <a:rPr lang="nl-NL" dirty="0" smtClean="0"/>
              <a:t>Relatieve frequentie: (voorbeeld 2.2.5 en figuur 2.2.6)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Frequentieverdeling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Als tabel of grafiek: (figuur en voorbeeld 2.2.1)</a:t>
            </a:r>
          </a:p>
          <a:p>
            <a:r>
              <a:rPr lang="nl-NL" dirty="0" smtClean="0"/>
              <a:t>Als </a:t>
            </a:r>
            <a:r>
              <a:rPr lang="nl-NL" dirty="0" err="1" smtClean="0"/>
              <a:t>dotplot</a:t>
            </a:r>
            <a:r>
              <a:rPr lang="nl-NL" dirty="0" smtClean="0"/>
              <a:t>: (figuur en voorbeeld 2.2.4)</a:t>
            </a:r>
          </a:p>
          <a:p>
            <a:r>
              <a:rPr lang="nl-NL" dirty="0" smtClean="0"/>
              <a:t>Relatieve frequentie: (voorbeeld 2.2.5 en figuur 2.2.6)</a:t>
            </a:r>
          </a:p>
          <a:p>
            <a:r>
              <a:rPr lang="nl-NL" dirty="0" err="1" smtClean="0"/>
              <a:t>Klasseverdeling</a:t>
            </a:r>
            <a:r>
              <a:rPr lang="nl-NL" dirty="0" smtClean="0"/>
              <a:t> (tabel 2.2.6 en 2.2.7, figuur 2.2.7)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Frequentieverdeling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Als tabel of grafiek: (figuur en voorbeeld 2.2.1)</a:t>
            </a:r>
          </a:p>
          <a:p>
            <a:r>
              <a:rPr lang="nl-NL" dirty="0" smtClean="0"/>
              <a:t>Als </a:t>
            </a:r>
            <a:r>
              <a:rPr lang="nl-NL" dirty="0" err="1" smtClean="0"/>
              <a:t>dotplot</a:t>
            </a:r>
            <a:r>
              <a:rPr lang="nl-NL" dirty="0" smtClean="0"/>
              <a:t>: (figuur en voorbeeld 2.2.4)</a:t>
            </a:r>
          </a:p>
          <a:p>
            <a:r>
              <a:rPr lang="nl-NL" dirty="0" smtClean="0"/>
              <a:t>Relatieve frequentie: (voorbeeld 2.2.5 en figuur 2.2.6)</a:t>
            </a:r>
          </a:p>
          <a:p>
            <a:r>
              <a:rPr lang="nl-NL" dirty="0" err="1" smtClean="0"/>
              <a:t>Klasseverdeling</a:t>
            </a:r>
            <a:r>
              <a:rPr lang="nl-NL" dirty="0" smtClean="0"/>
              <a:t> (tabel 2.2.6 en 2.2.7, figuur 2.2.7)</a:t>
            </a:r>
          </a:p>
          <a:p>
            <a:pPr lvl="1"/>
            <a:r>
              <a:rPr lang="nl-NL" dirty="0" smtClean="0"/>
              <a:t>Grootte klassen: niet te groot, niet te klein (figuur 2.2.9, 10, 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Frequentieverdeling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Modus (figuur 2.2.8.)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Frequentieverdeling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Modus (figuur 2.2.8.)</a:t>
            </a:r>
          </a:p>
          <a:p>
            <a:pPr lvl="1"/>
            <a:r>
              <a:rPr lang="nl-NL" dirty="0" err="1" smtClean="0"/>
              <a:t>Unimodaal</a:t>
            </a:r>
            <a:r>
              <a:rPr lang="nl-NL" dirty="0" smtClean="0"/>
              <a:t> (figuur 2.2.9)</a:t>
            </a:r>
          </a:p>
          <a:p>
            <a:pPr lvl="1"/>
            <a:r>
              <a:rPr lang="nl-NL" dirty="0" err="1" smtClean="0"/>
              <a:t>Bimodaal</a:t>
            </a:r>
            <a:r>
              <a:rPr lang="nl-NL" dirty="0" smtClean="0"/>
              <a:t> (figuur 2.2.10)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Frequentieverdeling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Modus (figuur 2.2.8.)</a:t>
            </a:r>
          </a:p>
          <a:p>
            <a:pPr lvl="1"/>
            <a:r>
              <a:rPr lang="nl-NL" dirty="0" err="1" smtClean="0"/>
              <a:t>Unimodaal</a:t>
            </a:r>
            <a:r>
              <a:rPr lang="nl-NL" dirty="0" smtClean="0"/>
              <a:t> (figuur 2.2.9)</a:t>
            </a:r>
          </a:p>
          <a:p>
            <a:pPr lvl="1"/>
            <a:r>
              <a:rPr lang="nl-NL" dirty="0" err="1" smtClean="0"/>
              <a:t>Bimodaal</a:t>
            </a:r>
            <a:r>
              <a:rPr lang="nl-NL" dirty="0" smtClean="0"/>
              <a:t> (figuur 2.2.10)</a:t>
            </a:r>
          </a:p>
          <a:p>
            <a:r>
              <a:rPr lang="nl-NL" dirty="0" smtClean="0"/>
              <a:t>Staart (figuur 2.2.8)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Frequentieverdeling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Modus (figuur 2.2.8.)</a:t>
            </a:r>
          </a:p>
          <a:p>
            <a:pPr lvl="1"/>
            <a:r>
              <a:rPr lang="nl-NL" dirty="0" err="1" smtClean="0"/>
              <a:t>Unimodaal</a:t>
            </a:r>
            <a:r>
              <a:rPr lang="nl-NL" dirty="0" smtClean="0"/>
              <a:t> (figuur 2.2.9)</a:t>
            </a:r>
          </a:p>
          <a:p>
            <a:pPr lvl="1"/>
            <a:r>
              <a:rPr lang="nl-NL" dirty="0" err="1" smtClean="0"/>
              <a:t>Bimodaal</a:t>
            </a:r>
            <a:r>
              <a:rPr lang="nl-NL" dirty="0" smtClean="0"/>
              <a:t> (figuur 2.2.10)</a:t>
            </a:r>
          </a:p>
          <a:p>
            <a:r>
              <a:rPr lang="nl-NL" dirty="0" smtClean="0"/>
              <a:t>Staart (figuur 2.2.8)</a:t>
            </a:r>
          </a:p>
          <a:p>
            <a:pPr lvl="1"/>
            <a:r>
              <a:rPr lang="nl-NL" dirty="0" smtClean="0"/>
              <a:t>Scheve verdeling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Frequentieverdeling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Modus (figuur 2.2.8.)</a:t>
            </a:r>
          </a:p>
          <a:p>
            <a:pPr lvl="1"/>
            <a:r>
              <a:rPr lang="nl-NL" dirty="0" err="1" smtClean="0"/>
              <a:t>Unimodaal</a:t>
            </a:r>
            <a:r>
              <a:rPr lang="nl-NL" dirty="0" smtClean="0"/>
              <a:t> (figuur 2.2.9)</a:t>
            </a:r>
          </a:p>
          <a:p>
            <a:pPr lvl="1"/>
            <a:r>
              <a:rPr lang="nl-NL" dirty="0" err="1" smtClean="0"/>
              <a:t>Bimodaal</a:t>
            </a:r>
            <a:r>
              <a:rPr lang="nl-NL" dirty="0" smtClean="0"/>
              <a:t> (figuur 2.2.10)</a:t>
            </a:r>
          </a:p>
          <a:p>
            <a:r>
              <a:rPr lang="nl-NL" dirty="0" smtClean="0"/>
              <a:t>Staart (figuur 2.2.8)</a:t>
            </a:r>
          </a:p>
          <a:p>
            <a:pPr lvl="1"/>
            <a:r>
              <a:rPr lang="nl-NL" dirty="0" smtClean="0"/>
              <a:t>Scheve verdeling</a:t>
            </a:r>
          </a:p>
          <a:p>
            <a:r>
              <a:rPr lang="nl-NL" dirty="0" smtClean="0"/>
              <a:t>Benaderen met curve (figuur 2.2.13, 14)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Centrummaten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Modus</a:t>
            </a:r>
          </a:p>
          <a:p>
            <a:pPr lvl="1"/>
            <a:r>
              <a:rPr lang="nl-NL" dirty="0" smtClean="0"/>
              <a:t>Meting die het meest voorkomt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Herhaling week 1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Observeren vs. experimenteren</a:t>
            </a:r>
          </a:p>
          <a:p>
            <a:r>
              <a:rPr lang="nl-NL" dirty="0" smtClean="0"/>
              <a:t>Blind/dubbel blind experiment</a:t>
            </a:r>
          </a:p>
          <a:p>
            <a:r>
              <a:rPr lang="nl-NL" dirty="0" smtClean="0"/>
              <a:t>Populatie, (aselecte) steekproef</a:t>
            </a:r>
          </a:p>
          <a:p>
            <a:r>
              <a:rPr lang="nl-NL" dirty="0" smtClean="0"/>
              <a:t>Clustersteekproef, gelaagde steekproef</a:t>
            </a:r>
          </a:p>
          <a:p>
            <a:r>
              <a:rPr lang="nl-NL" dirty="0" smtClean="0"/>
              <a:t>Steekproeffouten: schatting, non respons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Centrummaten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Modus</a:t>
            </a:r>
          </a:p>
          <a:p>
            <a:r>
              <a:rPr lang="nl-NL" dirty="0" smtClean="0"/>
              <a:t>Mediaan</a:t>
            </a:r>
          </a:p>
          <a:p>
            <a:pPr lvl="1"/>
            <a:r>
              <a:rPr lang="nl-NL" dirty="0" smtClean="0"/>
              <a:t>Zet metingen op volgorde</a:t>
            </a:r>
          </a:p>
          <a:p>
            <a:pPr lvl="1"/>
            <a:r>
              <a:rPr lang="nl-NL" dirty="0" smtClean="0"/>
              <a:t>Pak middelste meting (bij oneven aantal metingen) of het gemiddelde van de middelste twee metingen (bij even aantal metingen)</a:t>
            </a:r>
          </a:p>
          <a:p>
            <a:pPr lvl="1"/>
            <a:r>
              <a:rPr lang="nl-NL" dirty="0" smtClean="0"/>
              <a:t>Zie </a:t>
            </a:r>
            <a:r>
              <a:rPr lang="nl-NL" dirty="0" err="1" smtClean="0"/>
              <a:t>example</a:t>
            </a:r>
            <a:r>
              <a:rPr lang="nl-NL" dirty="0" smtClean="0"/>
              <a:t> 2.3.2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11760" y="2132856"/>
          <a:ext cx="576064" cy="706978"/>
        </p:xfrm>
        <a:graphic>
          <a:graphicData uri="http://schemas.openxmlformats.org/presentationml/2006/ole">
            <p:oleObj spid="_x0000_s5122" name="Formel" r:id="rId3" imgW="13968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Centrummaten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Modus</a:t>
            </a:r>
          </a:p>
          <a:p>
            <a:r>
              <a:rPr lang="nl-NL" dirty="0" smtClean="0"/>
              <a:t>Mediaan</a:t>
            </a:r>
          </a:p>
          <a:p>
            <a:r>
              <a:rPr lang="nl-NL" dirty="0" smtClean="0"/>
              <a:t>Gemiddelde</a:t>
            </a:r>
          </a:p>
          <a:p>
            <a:pPr lvl="1"/>
            <a:r>
              <a:rPr lang="nl-NL" dirty="0" smtClean="0"/>
              <a:t>Tel alle metingen bij elkaar op, en deel die uitkomst door het aantal metingen</a:t>
            </a:r>
          </a:p>
          <a:p>
            <a:pPr lvl="1"/>
            <a:r>
              <a:rPr lang="nl-NL" dirty="0" smtClean="0"/>
              <a:t>Zie </a:t>
            </a:r>
            <a:r>
              <a:rPr lang="nl-NL" dirty="0" err="1" smtClean="0"/>
              <a:t>example</a:t>
            </a:r>
            <a:r>
              <a:rPr lang="nl-NL" dirty="0" smtClean="0"/>
              <a:t> 2.3.3.</a:t>
            </a:r>
          </a:p>
          <a:p>
            <a:pPr lvl="1">
              <a:buNone/>
            </a:pPr>
            <a:endParaRPr lang="nl-NL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11760" y="2132856"/>
          <a:ext cx="576064" cy="706978"/>
        </p:xfrm>
        <a:graphic>
          <a:graphicData uri="http://schemas.openxmlformats.org/presentationml/2006/ole">
            <p:oleObj spid="_x0000_s4098" name="Formel" r:id="rId3" imgW="139680" imgH="20304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987824" y="2708920"/>
          <a:ext cx="576262" cy="661987"/>
        </p:xfrm>
        <a:graphic>
          <a:graphicData uri="http://schemas.openxmlformats.org/presentationml/2006/ole">
            <p:oleObj spid="_x0000_s4099" name="Formel" r:id="rId4" imgW="139680" imgH="190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Centrummaten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Modus</a:t>
            </a:r>
          </a:p>
          <a:p>
            <a:r>
              <a:rPr lang="nl-NL" dirty="0" smtClean="0"/>
              <a:t>Mediaan</a:t>
            </a:r>
          </a:p>
          <a:p>
            <a:r>
              <a:rPr lang="nl-NL" dirty="0" smtClean="0"/>
              <a:t>Gemiddelde</a:t>
            </a:r>
          </a:p>
          <a:p>
            <a:pPr lvl="1"/>
            <a:endParaRPr lang="nl-NL" dirty="0" smtClean="0"/>
          </a:p>
          <a:p>
            <a:pPr lvl="1">
              <a:buNone/>
            </a:pPr>
            <a:endParaRPr lang="nl-NL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11760" y="2132856"/>
          <a:ext cx="576064" cy="706978"/>
        </p:xfrm>
        <a:graphic>
          <a:graphicData uri="http://schemas.openxmlformats.org/presentationml/2006/ole">
            <p:oleObj spid="_x0000_s38914" name="Formel" r:id="rId3" imgW="139680" imgH="20304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987824" y="2708920"/>
          <a:ext cx="576262" cy="661987"/>
        </p:xfrm>
        <a:graphic>
          <a:graphicData uri="http://schemas.openxmlformats.org/presentationml/2006/ole">
            <p:oleObj spid="_x0000_s38915" name="Formel" r:id="rId4" imgW="139680" imgH="190440" progId="Equation.3">
              <p:embed/>
            </p:oleObj>
          </a:graphicData>
        </a:graphic>
      </p:graphicFrame>
      <p:pic>
        <p:nvPicPr>
          <p:cNvPr id="7" name="Afbeelding 6" descr="slide_8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63888" y="2672916"/>
            <a:ext cx="5580112" cy="4185084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0" y="6150114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dirty="0" smtClean="0"/>
              <a:t>Bron: </a:t>
            </a:r>
            <a:r>
              <a:rPr lang="nl-NL" sz="800" dirty="0" smtClean="0"/>
              <a:t>https://encrypted-tbn3.gstatic.com/images?q=tbn:ANd9GcQz9uqE05dTZF4FO3yzLvqfmKkA4qzGSr7pBvWthapoZJHjm3cb3Q, </a:t>
            </a:r>
            <a:r>
              <a:rPr lang="nl-NL" sz="800" dirty="0" smtClean="0"/>
              <a:t>geraadpleegd op 10-11-2016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Centrummaten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11760" y="2132856"/>
          <a:ext cx="576064" cy="706978"/>
        </p:xfrm>
        <a:graphic>
          <a:graphicData uri="http://schemas.openxmlformats.org/presentationml/2006/ole">
            <p:oleObj spid="_x0000_s37890" name="Formel" r:id="rId3" imgW="139680" imgH="20304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987824" y="2708920"/>
          <a:ext cx="576262" cy="661987"/>
        </p:xfrm>
        <a:graphic>
          <a:graphicData uri="http://schemas.openxmlformats.org/presentationml/2006/ole">
            <p:oleObj spid="_x0000_s37891" name="Formel" r:id="rId4" imgW="139680" imgH="190440" progId="Equation.3">
              <p:embed/>
            </p:oleObj>
          </a:graphicData>
        </a:graphic>
      </p:graphicFrame>
      <p:pic>
        <p:nvPicPr>
          <p:cNvPr id="6" name="Afbeelding 5" descr="skew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03648" y="1484784"/>
            <a:ext cx="6057143" cy="4533334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1619672" y="6453336"/>
            <a:ext cx="47500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dirty="0" smtClean="0"/>
              <a:t>Bron: </a:t>
            </a:r>
            <a:r>
              <a:rPr lang="nl-NL" sz="800" dirty="0" smtClean="0"/>
              <a:t>http://www.math.fsu.edu/~blackw/mgf1107/6Apost_files/image007.png, </a:t>
            </a:r>
            <a:r>
              <a:rPr lang="nl-NL" sz="800" dirty="0" smtClean="0"/>
              <a:t>geraadpleegd op 10-11-2016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Centrummaten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Modus</a:t>
            </a:r>
          </a:p>
          <a:p>
            <a:r>
              <a:rPr lang="nl-NL" dirty="0" smtClean="0"/>
              <a:t>Mediaan</a:t>
            </a:r>
          </a:p>
          <a:p>
            <a:r>
              <a:rPr lang="nl-NL" dirty="0" smtClean="0"/>
              <a:t>Gemiddelde</a:t>
            </a:r>
          </a:p>
          <a:p>
            <a:r>
              <a:rPr lang="nl-NL" dirty="0" smtClean="0"/>
              <a:t>Mediaan is robuuster (minder gevoelig voor uitschieters) dan gemiddelde</a:t>
            </a:r>
            <a:endParaRPr lang="nl-NL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11760" y="2132856"/>
          <a:ext cx="576064" cy="706978"/>
        </p:xfrm>
        <a:graphic>
          <a:graphicData uri="http://schemas.openxmlformats.org/presentationml/2006/ole">
            <p:oleObj spid="_x0000_s3074" name="Formel" r:id="rId3" imgW="139680" imgH="20304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987824" y="2708920"/>
          <a:ext cx="576262" cy="661987"/>
        </p:xfrm>
        <a:graphic>
          <a:graphicData uri="http://schemas.openxmlformats.org/presentationml/2006/ole">
            <p:oleObj spid="_x0000_s3075" name="Formel" r:id="rId4" imgW="139680" imgH="190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Centrummaten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Modus</a:t>
            </a:r>
          </a:p>
          <a:p>
            <a:r>
              <a:rPr lang="nl-NL" dirty="0" smtClean="0"/>
              <a:t>Mediaan</a:t>
            </a:r>
          </a:p>
          <a:p>
            <a:r>
              <a:rPr lang="nl-NL" dirty="0" smtClean="0"/>
              <a:t>Gemiddelde</a:t>
            </a:r>
          </a:p>
          <a:p>
            <a:r>
              <a:rPr lang="nl-NL" dirty="0" smtClean="0"/>
              <a:t>Mediaan is robuuster (minder gevoelig voor uitschieters) dan gemiddelde</a:t>
            </a:r>
            <a:endParaRPr lang="nl-NL" dirty="0"/>
          </a:p>
          <a:p>
            <a:r>
              <a:rPr lang="nl-NL" dirty="0" smtClean="0"/>
              <a:t>Maak 2.3.3, 5, 6, 11, 12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11760" y="2132856"/>
          <a:ext cx="576064" cy="706978"/>
        </p:xfrm>
        <a:graphic>
          <a:graphicData uri="http://schemas.openxmlformats.org/presentationml/2006/ole">
            <p:oleObj spid="_x0000_s2050" name="Formel" r:id="rId3" imgW="139680" imgH="20304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987824" y="2708920"/>
          <a:ext cx="576262" cy="661987"/>
        </p:xfrm>
        <a:graphic>
          <a:graphicData uri="http://schemas.openxmlformats.org/presentationml/2006/ole">
            <p:oleObj spid="_x0000_s2051" name="Formel" r:id="rId4" imgW="139680" imgH="190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Huiswerk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Leer 2: 1, 2, 3</a:t>
            </a:r>
          </a:p>
          <a:p>
            <a:r>
              <a:rPr lang="nl-NL" dirty="0" smtClean="0"/>
              <a:t>Maak:</a:t>
            </a:r>
          </a:p>
          <a:p>
            <a:pPr lvl="1"/>
            <a:r>
              <a:rPr lang="nl-NL" dirty="0" smtClean="0"/>
              <a:t>2.1: 1, 2, 3</a:t>
            </a:r>
          </a:p>
          <a:p>
            <a:pPr lvl="1"/>
            <a:r>
              <a:rPr lang="nl-NL" dirty="0" smtClean="0"/>
              <a:t>2.3: 3, 5, 6, 11, 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nl-NL" dirty="0" err="1" smtClean="0"/>
              <a:t>Observational</a:t>
            </a:r>
            <a:r>
              <a:rPr lang="nl-NL" dirty="0" smtClean="0"/>
              <a:t> unit</a:t>
            </a:r>
          </a:p>
        </p:txBody>
      </p:sp>
      <p:pic>
        <p:nvPicPr>
          <p:cNvPr id="4" name="Afbeelding 3" descr="meting bab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1124744"/>
            <a:ext cx="3243546" cy="216024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611560" y="6165304"/>
            <a:ext cx="8586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dirty="0" smtClean="0"/>
              <a:t>Bronnen:</a:t>
            </a:r>
          </a:p>
          <a:p>
            <a:r>
              <a:rPr lang="en-US" sz="800" dirty="0" smtClean="0"/>
              <a:t>http://media.gettyimages.com/photos/human-hands-measuring-baby-boys-head-picture-id558984179?s=170667a </a:t>
            </a:r>
            <a:r>
              <a:rPr lang="en-US" sz="800" dirty="0" smtClean="0"/>
              <a:t>, </a:t>
            </a:r>
            <a:r>
              <a:rPr lang="en-US" sz="800" dirty="0" err="1" smtClean="0"/>
              <a:t>geraadpleegd</a:t>
            </a:r>
            <a:r>
              <a:rPr lang="en-US" sz="800" dirty="0" smtClean="0"/>
              <a:t> </a:t>
            </a:r>
            <a:r>
              <a:rPr lang="en-US" sz="800" dirty="0" smtClean="0"/>
              <a:t>op 10-11-2016</a:t>
            </a:r>
          </a:p>
          <a:p>
            <a:r>
              <a:rPr lang="en-US" sz="800" dirty="0" smtClean="0"/>
              <a:t>https://ae01.alicdn.com/kf/HTB1cC3wNVXXXXaXXXXXq6xXFXXXD/Precision-180KG-0-1KG-Personal-Scales-Electronic-Bathroom-font-b-Human-b-font-Body-Floor-Scale.jpg, </a:t>
            </a:r>
            <a:r>
              <a:rPr lang="en-US" sz="800" dirty="0" err="1" smtClean="0"/>
              <a:t>geraadpleegd</a:t>
            </a:r>
            <a:r>
              <a:rPr lang="en-US" sz="800" dirty="0" smtClean="0"/>
              <a:t> op  10-11-2016</a:t>
            </a:r>
          </a:p>
          <a:p>
            <a:r>
              <a:rPr lang="en-US" sz="800" dirty="0" smtClean="0"/>
              <a:t>https://upload.wikimedia.org/wikipedia/commons/thumb/f/fb/IFL_integrated_fluorometer.jpg/220px-IFL_integrated_fluorometer.jpg, </a:t>
            </a:r>
            <a:r>
              <a:rPr lang="en-US" sz="800" dirty="0" err="1" smtClean="0"/>
              <a:t>geraadpleegd</a:t>
            </a:r>
            <a:r>
              <a:rPr lang="en-US" sz="800" dirty="0" smtClean="0"/>
              <a:t> op 10-11-2016</a:t>
            </a:r>
            <a:endParaRPr lang="en-US" sz="800" dirty="0"/>
          </a:p>
        </p:txBody>
      </p:sp>
      <p:pic>
        <p:nvPicPr>
          <p:cNvPr id="6" name="Afbeelding 5" descr="Precision-180KG-0-1KG-Personal-Scales-Electronic-Bathroom-font-b-Human-b-font-Body-Floor-Sca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31840" y="3356992"/>
            <a:ext cx="2365251" cy="2312884"/>
          </a:xfrm>
          <a:prstGeom prst="rect">
            <a:avLst/>
          </a:prstGeom>
        </p:spPr>
      </p:pic>
      <p:pic>
        <p:nvPicPr>
          <p:cNvPr id="8" name="Afbeelding 7" descr="IFL_integrated_fluoromet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20072" y="1052736"/>
            <a:ext cx="2794000" cy="271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nl-NL" dirty="0" err="1" smtClean="0"/>
              <a:t>Observational</a:t>
            </a:r>
            <a:r>
              <a:rPr lang="nl-NL" dirty="0" smtClean="0"/>
              <a:t> unit</a:t>
            </a:r>
          </a:p>
          <a:p>
            <a:pPr lvl="1"/>
            <a:r>
              <a:rPr lang="nl-NL" dirty="0" smtClean="0"/>
              <a:t>Variabele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nl-NL" dirty="0" err="1" smtClean="0"/>
              <a:t>Observational</a:t>
            </a:r>
            <a:r>
              <a:rPr lang="nl-NL" dirty="0" smtClean="0"/>
              <a:t> unit</a:t>
            </a:r>
          </a:p>
          <a:p>
            <a:pPr lvl="1"/>
            <a:r>
              <a:rPr lang="nl-NL" dirty="0" smtClean="0"/>
              <a:t>Variabele</a:t>
            </a:r>
          </a:p>
          <a:p>
            <a:pPr lvl="2"/>
            <a:r>
              <a:rPr lang="nl-NL" dirty="0" smtClean="0"/>
              <a:t>Categorisch</a:t>
            </a:r>
          </a:p>
          <a:p>
            <a:pPr lvl="2"/>
            <a:r>
              <a:rPr lang="nl-NL" dirty="0" smtClean="0"/>
              <a:t>Numeriek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nl-NL" dirty="0" err="1" smtClean="0"/>
              <a:t>Observational</a:t>
            </a:r>
            <a:r>
              <a:rPr lang="nl-NL" dirty="0" smtClean="0"/>
              <a:t> unit</a:t>
            </a:r>
          </a:p>
          <a:p>
            <a:pPr lvl="1"/>
            <a:r>
              <a:rPr lang="nl-NL" dirty="0" smtClean="0"/>
              <a:t>Variabele</a:t>
            </a:r>
          </a:p>
          <a:p>
            <a:pPr lvl="2"/>
            <a:r>
              <a:rPr lang="nl-NL" dirty="0" smtClean="0"/>
              <a:t>Categorisch</a:t>
            </a:r>
          </a:p>
          <a:p>
            <a:pPr lvl="2"/>
            <a:r>
              <a:rPr lang="nl-NL" dirty="0" smtClean="0"/>
              <a:t>Numeriek</a:t>
            </a:r>
          </a:p>
          <a:p>
            <a:pPr lvl="3"/>
            <a:r>
              <a:rPr lang="nl-NL" dirty="0" smtClean="0"/>
              <a:t>Continu</a:t>
            </a:r>
          </a:p>
          <a:p>
            <a:pPr lvl="3"/>
            <a:r>
              <a:rPr lang="nl-NL" dirty="0" smtClean="0"/>
              <a:t>Discreet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nl-NL" dirty="0" err="1" smtClean="0"/>
              <a:t>Observational</a:t>
            </a:r>
            <a:r>
              <a:rPr lang="nl-NL" dirty="0" smtClean="0"/>
              <a:t> unit</a:t>
            </a:r>
          </a:p>
          <a:p>
            <a:pPr lvl="1"/>
            <a:r>
              <a:rPr lang="nl-NL" dirty="0" smtClean="0"/>
              <a:t>Variabele</a:t>
            </a:r>
          </a:p>
          <a:p>
            <a:pPr lvl="2"/>
            <a:r>
              <a:rPr lang="nl-NL" dirty="0" smtClean="0"/>
              <a:t>Categorisch</a:t>
            </a:r>
          </a:p>
          <a:p>
            <a:pPr lvl="2"/>
            <a:r>
              <a:rPr lang="nl-NL" dirty="0" smtClean="0"/>
              <a:t>Numeriek</a:t>
            </a:r>
          </a:p>
          <a:p>
            <a:pPr lvl="3"/>
            <a:r>
              <a:rPr lang="nl-NL" dirty="0" smtClean="0"/>
              <a:t>Continu</a:t>
            </a:r>
          </a:p>
          <a:p>
            <a:pPr lvl="3"/>
            <a:r>
              <a:rPr lang="nl-NL" dirty="0" smtClean="0"/>
              <a:t>Discreet</a:t>
            </a:r>
            <a:endParaRPr lang="en-US" dirty="0" smtClean="0"/>
          </a:p>
          <a:p>
            <a:r>
              <a:rPr lang="nl-NL" dirty="0" smtClean="0"/>
              <a:t>Voorbeeld: omkaderd stuk blz. 38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nl-NL" dirty="0" err="1" smtClean="0"/>
              <a:t>Observational</a:t>
            </a:r>
            <a:r>
              <a:rPr lang="nl-NL" dirty="0" smtClean="0"/>
              <a:t> unit</a:t>
            </a:r>
          </a:p>
          <a:p>
            <a:pPr lvl="1"/>
            <a:r>
              <a:rPr lang="nl-NL" dirty="0" smtClean="0"/>
              <a:t>Variabele</a:t>
            </a:r>
          </a:p>
          <a:p>
            <a:pPr lvl="2"/>
            <a:r>
              <a:rPr lang="nl-NL" dirty="0" smtClean="0"/>
              <a:t>Categorisch</a:t>
            </a:r>
          </a:p>
          <a:p>
            <a:pPr lvl="2"/>
            <a:r>
              <a:rPr lang="nl-NL" dirty="0" smtClean="0"/>
              <a:t>Numeriek</a:t>
            </a:r>
          </a:p>
          <a:p>
            <a:pPr lvl="3"/>
            <a:r>
              <a:rPr lang="nl-NL" dirty="0" smtClean="0"/>
              <a:t>Continu</a:t>
            </a:r>
          </a:p>
          <a:p>
            <a:pPr lvl="3"/>
            <a:r>
              <a:rPr lang="nl-NL" dirty="0" smtClean="0"/>
              <a:t>Discreet</a:t>
            </a:r>
            <a:endParaRPr lang="en-US" dirty="0" smtClean="0"/>
          </a:p>
          <a:p>
            <a:r>
              <a:rPr lang="nl-NL" dirty="0" smtClean="0"/>
              <a:t>Voorbeeld: omkaderd stuk blz. 38</a:t>
            </a:r>
          </a:p>
          <a:p>
            <a:r>
              <a:rPr lang="nl-NL" dirty="0" smtClean="0"/>
              <a:t>Maak opgaven 2.1: 1, 2,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Frequentieverdeling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Als tabel of grafiek: (figuur en voorbeeld 2.2.1)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</Words>
  <Application>Microsoft Office PowerPoint</Application>
  <PresentationFormat>Diavoorstelling (4:3)</PresentationFormat>
  <Paragraphs>121</Paragraphs>
  <Slides>26</Slides>
  <Notes>0</Notes>
  <HiddenSlides>0</HiddenSlides>
  <MMClips>0</MMClips>
  <ScaleCrop>false</ScaleCrop>
  <HeadingPairs>
    <vt:vector size="6" baseType="variant"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28" baseType="lpstr">
      <vt:lpstr>Office-thema</vt:lpstr>
      <vt:lpstr>Formel</vt:lpstr>
      <vt:lpstr>Herhaling week 1</vt:lpstr>
      <vt:lpstr>Herhaling week 1</vt:lpstr>
      <vt:lpstr>Dia 3</vt:lpstr>
      <vt:lpstr>Dia 4</vt:lpstr>
      <vt:lpstr>Dia 5</vt:lpstr>
      <vt:lpstr>Dia 6</vt:lpstr>
      <vt:lpstr>Dia 7</vt:lpstr>
      <vt:lpstr>Dia 8</vt:lpstr>
      <vt:lpstr>Frequentieverdeling</vt:lpstr>
      <vt:lpstr>Frequentieverdeling</vt:lpstr>
      <vt:lpstr>Frequentieverdeling</vt:lpstr>
      <vt:lpstr>Frequentieverdeling</vt:lpstr>
      <vt:lpstr>Frequentieverdeling</vt:lpstr>
      <vt:lpstr>Frequentieverdeling</vt:lpstr>
      <vt:lpstr>Frequentieverdeling</vt:lpstr>
      <vt:lpstr>Frequentieverdeling</vt:lpstr>
      <vt:lpstr>Frequentieverdeling</vt:lpstr>
      <vt:lpstr>Frequentieverdeling</vt:lpstr>
      <vt:lpstr>Centrummaten</vt:lpstr>
      <vt:lpstr>Centrummaten</vt:lpstr>
      <vt:lpstr>Centrummaten</vt:lpstr>
      <vt:lpstr>Centrummaten</vt:lpstr>
      <vt:lpstr>Centrummaten</vt:lpstr>
      <vt:lpstr>Centrummaten</vt:lpstr>
      <vt:lpstr>Centrummaten</vt:lpstr>
      <vt:lpstr>Huiswerk</vt:lpstr>
    </vt:vector>
  </TitlesOfParts>
  <Company>Hogeschool van Arnhem en Nijmegen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Herhaling week 1</dc:title>
  <dc:creator>nb</dc:creator>
  <cp:lastModifiedBy>nb</cp:lastModifiedBy>
  <cp:revision>17</cp:revision>
  <dcterms:created xsi:type="dcterms:W3CDTF">2016-11-09T15:37:15Z</dcterms:created>
  <dcterms:modified xsi:type="dcterms:W3CDTF">2016-12-07T10:48:30Z</dcterms:modified>
</cp:coreProperties>
</file>