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6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81" r:id="rId19"/>
    <p:sldId id="280" r:id="rId20"/>
    <p:sldId id="282" r:id="rId21"/>
    <p:sldId id="283" r:id="rId22"/>
    <p:sldId id="279" r:id="rId23"/>
    <p:sldId id="276" r:id="rId24"/>
    <p:sldId id="284" r:id="rId25"/>
    <p:sldId id="289" r:id="rId26"/>
    <p:sldId id="290" r:id="rId27"/>
    <p:sldId id="292" r:id="rId28"/>
    <p:sldId id="291" r:id="rId29"/>
    <p:sldId id="275" r:id="rId30"/>
    <p:sldId id="274" r:id="rId31"/>
    <p:sldId id="293" r:id="rId32"/>
    <p:sldId id="294" r:id="rId33"/>
    <p:sldId id="295" r:id="rId34"/>
    <p:sldId id="296" r:id="rId35"/>
    <p:sldId id="309" r:id="rId36"/>
    <p:sldId id="310" r:id="rId37"/>
    <p:sldId id="311" r:id="rId38"/>
    <p:sldId id="315" r:id="rId39"/>
    <p:sldId id="312" r:id="rId40"/>
    <p:sldId id="316" r:id="rId41"/>
    <p:sldId id="317" r:id="rId42"/>
    <p:sldId id="313" r:id="rId43"/>
    <p:sldId id="314" r:id="rId44"/>
    <p:sldId id="299" r:id="rId45"/>
    <p:sldId id="300" r:id="rId46"/>
    <p:sldId id="301" r:id="rId47"/>
    <p:sldId id="308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A283-C0A4-4F08-A99C-A1EE7D8F0F74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666-3E86-4FCB-A574-45C9DA0BF43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A283-C0A4-4F08-A99C-A1EE7D8F0F74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666-3E86-4FCB-A574-45C9DA0BF43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A283-C0A4-4F08-A99C-A1EE7D8F0F74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666-3E86-4FCB-A574-45C9DA0BF43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A283-C0A4-4F08-A99C-A1EE7D8F0F74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666-3E86-4FCB-A574-45C9DA0BF43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A283-C0A4-4F08-A99C-A1EE7D8F0F74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666-3E86-4FCB-A574-45C9DA0BF43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A283-C0A4-4F08-A99C-A1EE7D8F0F74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666-3E86-4FCB-A574-45C9DA0BF43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A283-C0A4-4F08-A99C-A1EE7D8F0F74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666-3E86-4FCB-A574-45C9DA0BF43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A283-C0A4-4F08-A99C-A1EE7D8F0F74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666-3E86-4FCB-A574-45C9DA0BF43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A283-C0A4-4F08-A99C-A1EE7D8F0F74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666-3E86-4FCB-A574-45C9DA0BF43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A283-C0A4-4F08-A99C-A1EE7D8F0F74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666-3E86-4FCB-A574-45C9DA0BF43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A283-C0A4-4F08-A99C-A1EE7D8F0F74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666-3E86-4FCB-A574-45C9DA0BF43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5A283-C0A4-4F08-A99C-A1EE7D8F0F74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9D666-3E86-4FCB-A574-45C9DA0BF43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sfaq.be/bestanden/q50img2.gif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sfaq.be/bestanden/q50img2.gif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sfaq.be/bestanden/q50img2.gif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sfaq.be/bestanden/q50img2.gif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sfaq.be/bestanden/q50img2.gif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sfaq.be/bestanden/q50img2.gif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mmelt.com/OR/algemeen_boxplot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mmelt.com/OR/algemeen_boxplot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lleswinkel.info/img/normaleverdeling/vuistregelsnormaleverdeling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lleswinkel.info/img/normaleverdeling/vuistregelsnormaleverdeling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lleswinkel.info/img/normaleverdeling/vuistregelsnormaleverdeling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mmelt.com/OR/algemeen_boxplot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Herhaling week 2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Uitbijter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Vaak genoteerde grenzen:</a:t>
            </a:r>
          </a:p>
          <a:p>
            <a:pPr lvl="1"/>
            <a:r>
              <a:rPr lang="nl-NL" dirty="0" smtClean="0"/>
              <a:t>Links:	Q</a:t>
            </a:r>
            <a:r>
              <a:rPr lang="nl-NL" baseline="-25000" dirty="0" smtClean="0"/>
              <a:t>1</a:t>
            </a:r>
            <a:r>
              <a:rPr lang="nl-NL" dirty="0" smtClean="0"/>
              <a:t> - 1,5 ∙ </a:t>
            </a:r>
            <a:r>
              <a:rPr lang="nl-NL" dirty="0" err="1" smtClean="0"/>
              <a:t>interkwartielafstand</a:t>
            </a:r>
            <a:r>
              <a:rPr lang="nl-NL" dirty="0" smtClean="0"/>
              <a:t> =</a:t>
            </a:r>
            <a:br>
              <a:rPr lang="nl-NL" dirty="0" smtClean="0"/>
            </a:br>
            <a:r>
              <a:rPr lang="nl-NL" dirty="0" smtClean="0"/>
              <a:t>		Q</a:t>
            </a:r>
            <a:r>
              <a:rPr lang="nl-NL" baseline="-25000" dirty="0" smtClean="0"/>
              <a:t>1</a:t>
            </a:r>
            <a:r>
              <a:rPr lang="nl-NL" dirty="0" smtClean="0"/>
              <a:t> – 1,5 ∙ (Q</a:t>
            </a:r>
            <a:r>
              <a:rPr lang="nl-NL" baseline="-25000" dirty="0" smtClean="0"/>
              <a:t>3</a:t>
            </a:r>
            <a:r>
              <a:rPr lang="nl-NL" dirty="0" smtClean="0"/>
              <a:t> – Q</a:t>
            </a:r>
            <a:r>
              <a:rPr lang="nl-NL" baseline="-25000" dirty="0" smtClean="0"/>
              <a:t>1</a:t>
            </a:r>
            <a:r>
              <a:rPr lang="nl-NL" dirty="0" smtClean="0"/>
              <a:t>)</a:t>
            </a:r>
            <a:br>
              <a:rPr lang="nl-NL" dirty="0" smtClean="0"/>
            </a:br>
            <a:r>
              <a:rPr lang="nl-NL" dirty="0" smtClean="0"/>
              <a:t>		Lagere waardes zijn uitbijters</a:t>
            </a:r>
          </a:p>
          <a:p>
            <a:pPr lvl="1"/>
            <a:r>
              <a:rPr lang="nl-NL" dirty="0" smtClean="0"/>
              <a:t>Rechts:	Q</a:t>
            </a:r>
            <a:r>
              <a:rPr lang="nl-NL" baseline="-25000" dirty="0" smtClean="0"/>
              <a:t>3</a:t>
            </a:r>
            <a:r>
              <a:rPr lang="nl-NL" dirty="0" smtClean="0"/>
              <a:t> + 1,5 ∙ </a:t>
            </a:r>
            <a:r>
              <a:rPr lang="nl-NL" dirty="0" err="1" smtClean="0"/>
              <a:t>interkwartielafstand</a:t>
            </a:r>
            <a:r>
              <a:rPr lang="nl-NL" dirty="0" smtClean="0"/>
              <a:t> =</a:t>
            </a:r>
            <a:br>
              <a:rPr lang="nl-NL" dirty="0" smtClean="0"/>
            </a:br>
            <a:r>
              <a:rPr lang="nl-NL" dirty="0" smtClean="0"/>
              <a:t>		Q</a:t>
            </a:r>
            <a:r>
              <a:rPr lang="nl-NL" baseline="-25000" dirty="0" smtClean="0"/>
              <a:t>3</a:t>
            </a:r>
            <a:r>
              <a:rPr lang="nl-NL" dirty="0" smtClean="0"/>
              <a:t> + 1,5 ∙ (Q</a:t>
            </a:r>
            <a:r>
              <a:rPr lang="nl-NL" baseline="-25000" dirty="0" smtClean="0"/>
              <a:t>3</a:t>
            </a:r>
            <a:r>
              <a:rPr lang="nl-NL" dirty="0" smtClean="0"/>
              <a:t> – Q</a:t>
            </a:r>
            <a:r>
              <a:rPr lang="nl-NL" baseline="-25000" dirty="0" smtClean="0"/>
              <a:t>1</a:t>
            </a:r>
            <a:r>
              <a:rPr lang="nl-NL" dirty="0" smtClean="0"/>
              <a:t>)</a:t>
            </a:r>
            <a:br>
              <a:rPr lang="nl-NL" dirty="0" smtClean="0"/>
            </a:br>
            <a:r>
              <a:rPr lang="nl-NL" dirty="0" smtClean="0"/>
              <a:t>		Hogere waardes zijn uitbijters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Uitbijter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Vaak genoteerde grenzen:</a:t>
            </a:r>
          </a:p>
          <a:p>
            <a:pPr lvl="1"/>
            <a:r>
              <a:rPr lang="nl-NL" dirty="0" smtClean="0"/>
              <a:t>Links:	Q</a:t>
            </a:r>
            <a:r>
              <a:rPr lang="nl-NL" baseline="-25000" dirty="0" smtClean="0"/>
              <a:t>1</a:t>
            </a:r>
            <a:r>
              <a:rPr lang="nl-NL" dirty="0" smtClean="0"/>
              <a:t> - 1,5 ∙ </a:t>
            </a:r>
            <a:r>
              <a:rPr lang="nl-NL" dirty="0" err="1" smtClean="0"/>
              <a:t>interkwartielafstand</a:t>
            </a:r>
            <a:r>
              <a:rPr lang="nl-NL" dirty="0" smtClean="0"/>
              <a:t> =</a:t>
            </a:r>
            <a:br>
              <a:rPr lang="nl-NL" dirty="0" smtClean="0"/>
            </a:br>
            <a:r>
              <a:rPr lang="nl-NL" dirty="0" smtClean="0"/>
              <a:t>		Q</a:t>
            </a:r>
            <a:r>
              <a:rPr lang="nl-NL" baseline="-25000" dirty="0" smtClean="0"/>
              <a:t>1</a:t>
            </a:r>
            <a:r>
              <a:rPr lang="nl-NL" dirty="0" smtClean="0"/>
              <a:t> – 1,5 ∙ (Q</a:t>
            </a:r>
            <a:r>
              <a:rPr lang="nl-NL" baseline="-25000" dirty="0" smtClean="0"/>
              <a:t>3</a:t>
            </a:r>
            <a:r>
              <a:rPr lang="nl-NL" dirty="0" smtClean="0"/>
              <a:t> – Q</a:t>
            </a:r>
            <a:r>
              <a:rPr lang="nl-NL" baseline="-25000" dirty="0" smtClean="0"/>
              <a:t>1</a:t>
            </a:r>
            <a:r>
              <a:rPr lang="nl-NL" dirty="0" smtClean="0"/>
              <a:t>)</a:t>
            </a:r>
            <a:br>
              <a:rPr lang="nl-NL" dirty="0" smtClean="0"/>
            </a:br>
            <a:r>
              <a:rPr lang="nl-NL" dirty="0" smtClean="0"/>
              <a:t>		Lagere waardes zijn uitbijters</a:t>
            </a:r>
          </a:p>
          <a:p>
            <a:pPr lvl="1"/>
            <a:r>
              <a:rPr lang="nl-NL" dirty="0" smtClean="0"/>
              <a:t>Rechts:	Q</a:t>
            </a:r>
            <a:r>
              <a:rPr lang="nl-NL" baseline="-25000" dirty="0" smtClean="0"/>
              <a:t>3</a:t>
            </a:r>
            <a:r>
              <a:rPr lang="nl-NL" dirty="0" smtClean="0"/>
              <a:t> + 1,5 ∙ </a:t>
            </a:r>
            <a:r>
              <a:rPr lang="nl-NL" dirty="0" err="1" smtClean="0"/>
              <a:t>interkwartielafstand</a:t>
            </a:r>
            <a:r>
              <a:rPr lang="nl-NL" dirty="0" smtClean="0"/>
              <a:t> =</a:t>
            </a:r>
            <a:br>
              <a:rPr lang="nl-NL" dirty="0" smtClean="0"/>
            </a:br>
            <a:r>
              <a:rPr lang="nl-NL" dirty="0" smtClean="0"/>
              <a:t>		Q</a:t>
            </a:r>
            <a:r>
              <a:rPr lang="nl-NL" baseline="-25000" dirty="0" smtClean="0"/>
              <a:t>3</a:t>
            </a:r>
            <a:r>
              <a:rPr lang="nl-NL" dirty="0" smtClean="0"/>
              <a:t> + 1,5 ∙ (Q</a:t>
            </a:r>
            <a:r>
              <a:rPr lang="nl-NL" baseline="-25000" dirty="0" smtClean="0"/>
              <a:t>3</a:t>
            </a:r>
            <a:r>
              <a:rPr lang="nl-NL" dirty="0" smtClean="0"/>
              <a:t> – Q</a:t>
            </a:r>
            <a:r>
              <a:rPr lang="nl-NL" baseline="-25000" dirty="0" smtClean="0"/>
              <a:t>1</a:t>
            </a:r>
            <a:r>
              <a:rPr lang="nl-NL" dirty="0" smtClean="0"/>
              <a:t>)</a:t>
            </a:r>
            <a:br>
              <a:rPr lang="nl-NL" dirty="0" smtClean="0"/>
            </a:br>
            <a:r>
              <a:rPr lang="nl-NL" dirty="0" smtClean="0"/>
              <a:t>		Hogere waardes zijn uitbijters</a:t>
            </a:r>
          </a:p>
          <a:p>
            <a:pPr lvl="1"/>
            <a:r>
              <a:rPr lang="nl-NL" dirty="0" smtClean="0"/>
              <a:t>Lees </a:t>
            </a:r>
            <a:r>
              <a:rPr lang="nl-NL" dirty="0" err="1" smtClean="0"/>
              <a:t>example</a:t>
            </a:r>
            <a:r>
              <a:rPr lang="nl-NL" dirty="0" smtClean="0"/>
              <a:t> 2.4.4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Hoe teken je een </a:t>
            </a:r>
            <a:r>
              <a:rPr lang="nl-NL" dirty="0" err="1" smtClean="0"/>
              <a:t>boxplot</a:t>
            </a:r>
            <a:r>
              <a:rPr lang="nl-NL" dirty="0" smtClean="0"/>
              <a:t> met uitbijters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Lees blz. 60/61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Aan de slag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Opgave 2.4: 2,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Spreidingsmaten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Interkwartielafstand</a:t>
            </a:r>
            <a:r>
              <a:rPr lang="nl-NL" dirty="0" smtClean="0"/>
              <a:t> (al behandeld)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Spreidingsmaten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Interkwartielafstand</a:t>
            </a:r>
            <a:endParaRPr lang="nl-NL" dirty="0" smtClean="0"/>
          </a:p>
          <a:p>
            <a:r>
              <a:rPr lang="nl-NL" dirty="0" smtClean="0"/>
              <a:t>Variatiebreedte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Spreidingsmaten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Interkwartielafstand</a:t>
            </a:r>
            <a:endParaRPr lang="nl-NL" dirty="0" smtClean="0"/>
          </a:p>
          <a:p>
            <a:r>
              <a:rPr lang="nl-NL" dirty="0" smtClean="0"/>
              <a:t>Variatiebreedte</a:t>
            </a:r>
          </a:p>
          <a:p>
            <a:pPr lvl="1"/>
            <a:r>
              <a:rPr lang="nl-NL" sz="2000" dirty="0" smtClean="0"/>
              <a:t>Hoogste meetwaarde (maximum) – kleinste meetwaarde (minimum)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Spreidingsmaten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Interkwartielafstand</a:t>
            </a:r>
            <a:endParaRPr lang="nl-NL" dirty="0" smtClean="0"/>
          </a:p>
          <a:p>
            <a:r>
              <a:rPr lang="nl-NL" dirty="0" smtClean="0"/>
              <a:t>Variatiebreedte</a:t>
            </a:r>
          </a:p>
          <a:p>
            <a:r>
              <a:rPr lang="nl-NL" dirty="0" smtClean="0"/>
              <a:t>Standaarddeviatie</a:t>
            </a:r>
          </a:p>
          <a:p>
            <a:pPr lvl="1"/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Spreidingsmaten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Interkwartielafstand</a:t>
            </a:r>
            <a:endParaRPr lang="nl-NL" dirty="0" smtClean="0"/>
          </a:p>
          <a:p>
            <a:r>
              <a:rPr lang="nl-NL" dirty="0" smtClean="0"/>
              <a:t>Variatiebreedte</a:t>
            </a:r>
          </a:p>
          <a:p>
            <a:r>
              <a:rPr lang="nl-NL" dirty="0" smtClean="0"/>
              <a:t>Standaarddeviatie</a:t>
            </a:r>
          </a:p>
          <a:p>
            <a:pPr lvl="1"/>
            <a:r>
              <a:rPr lang="nl-NL" dirty="0" smtClean="0"/>
              <a:t>Neem van elke meetwaarde (</a:t>
            </a:r>
            <a:r>
              <a:rPr lang="nl-NL" dirty="0" err="1" smtClean="0"/>
              <a:t>x</a:t>
            </a:r>
            <a:r>
              <a:rPr lang="nl-NL" baseline="-25000" dirty="0" err="1" smtClean="0"/>
              <a:t>i</a:t>
            </a:r>
            <a:r>
              <a:rPr lang="nl-NL" dirty="0" smtClean="0"/>
              <a:t>) de afwijking met het gemiddelde        , ofwel: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635896" y="3789040"/>
          <a:ext cx="630238" cy="531812"/>
        </p:xfrm>
        <a:graphic>
          <a:graphicData uri="http://schemas.openxmlformats.org/presentationml/2006/ole">
            <p:oleObj spid="_x0000_s6146" name="Formel" r:id="rId3" imgW="241200" imgH="2030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292080" y="3717032"/>
          <a:ext cx="1080120" cy="648072"/>
        </p:xfrm>
        <a:graphic>
          <a:graphicData uri="http://schemas.openxmlformats.org/presentationml/2006/ole">
            <p:oleObj spid="_x0000_s6147" name="Formel" r:id="rId4" imgW="3808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Spreidingsmaten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Interkwartielafstand</a:t>
            </a:r>
            <a:endParaRPr lang="nl-NL" dirty="0" smtClean="0"/>
          </a:p>
          <a:p>
            <a:r>
              <a:rPr lang="nl-NL" dirty="0" smtClean="0"/>
              <a:t>Variatiebreedte</a:t>
            </a:r>
          </a:p>
          <a:p>
            <a:r>
              <a:rPr lang="nl-NL" dirty="0" smtClean="0"/>
              <a:t>Standaarddeviatie</a:t>
            </a:r>
          </a:p>
          <a:p>
            <a:pPr lvl="1"/>
            <a:r>
              <a:rPr lang="nl-NL" dirty="0" smtClean="0"/>
              <a:t>Neem van elke meetwaarde (</a:t>
            </a:r>
            <a:r>
              <a:rPr lang="nl-NL" dirty="0" err="1" smtClean="0"/>
              <a:t>x</a:t>
            </a:r>
            <a:r>
              <a:rPr lang="nl-NL" baseline="-25000" dirty="0" err="1" smtClean="0"/>
              <a:t>i</a:t>
            </a:r>
            <a:r>
              <a:rPr lang="nl-NL" dirty="0" smtClean="0"/>
              <a:t>) de afwijking met het gemiddelde        , ofwel:</a:t>
            </a:r>
          </a:p>
          <a:p>
            <a:pPr lvl="1"/>
            <a:r>
              <a:rPr lang="nl-NL" dirty="0" smtClean="0"/>
              <a:t>Neem van elk van die uitkomsten het kwadraat</a:t>
            </a:r>
          </a:p>
          <a:p>
            <a:pPr lvl="1"/>
            <a:endParaRPr lang="nl-NL" dirty="0" smtClean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635896" y="3789040"/>
          <a:ext cx="630238" cy="531812"/>
        </p:xfrm>
        <a:graphic>
          <a:graphicData uri="http://schemas.openxmlformats.org/presentationml/2006/ole">
            <p:oleObj spid="_x0000_s5122" name="Formel" r:id="rId3" imgW="241200" imgH="2030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364088" y="3717032"/>
          <a:ext cx="1080120" cy="648072"/>
        </p:xfrm>
        <a:graphic>
          <a:graphicData uri="http://schemas.openxmlformats.org/presentationml/2006/ole">
            <p:oleObj spid="_x0000_s5123" name="Formel" r:id="rId4" imgW="3808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Herhaling week 2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 smtClean="0"/>
              <a:t>Observational</a:t>
            </a:r>
            <a:r>
              <a:rPr lang="nl-NL" dirty="0" smtClean="0"/>
              <a:t> unit</a:t>
            </a:r>
          </a:p>
          <a:p>
            <a:pPr lvl="1"/>
            <a:r>
              <a:rPr lang="nl-NL" dirty="0" smtClean="0"/>
              <a:t>Variabele</a:t>
            </a:r>
          </a:p>
          <a:p>
            <a:pPr lvl="2"/>
            <a:r>
              <a:rPr lang="nl-NL" dirty="0" smtClean="0"/>
              <a:t>Categorisch</a:t>
            </a:r>
          </a:p>
          <a:p>
            <a:pPr lvl="2"/>
            <a:r>
              <a:rPr lang="nl-NL" dirty="0" smtClean="0"/>
              <a:t>Numeriek</a:t>
            </a:r>
          </a:p>
          <a:p>
            <a:pPr lvl="3"/>
            <a:r>
              <a:rPr lang="nl-NL" dirty="0" smtClean="0"/>
              <a:t>Continu</a:t>
            </a:r>
          </a:p>
          <a:p>
            <a:pPr lvl="3"/>
            <a:r>
              <a:rPr lang="nl-NL" dirty="0" smtClean="0"/>
              <a:t>Discreet</a:t>
            </a:r>
          </a:p>
          <a:p>
            <a:r>
              <a:rPr lang="nl-NL" dirty="0" smtClean="0"/>
              <a:t>(Relatieve) frequentie</a:t>
            </a:r>
          </a:p>
          <a:p>
            <a:r>
              <a:rPr lang="nl-NL" dirty="0" smtClean="0"/>
              <a:t>Frequentieverdeling</a:t>
            </a:r>
          </a:p>
          <a:p>
            <a:pPr lvl="1"/>
            <a:r>
              <a:rPr lang="nl-NL" dirty="0" smtClean="0"/>
              <a:t>Modus</a:t>
            </a:r>
          </a:p>
          <a:p>
            <a:pPr lvl="1"/>
            <a:r>
              <a:rPr lang="nl-NL" dirty="0" smtClean="0"/>
              <a:t>Mediaan</a:t>
            </a:r>
          </a:p>
          <a:p>
            <a:pPr lvl="1"/>
            <a:r>
              <a:rPr lang="nl-NL" dirty="0" smtClean="0"/>
              <a:t>Gemiddelde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Spreidingsmaten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Interkwartielafstand</a:t>
            </a:r>
            <a:endParaRPr lang="nl-NL" dirty="0" smtClean="0"/>
          </a:p>
          <a:p>
            <a:r>
              <a:rPr lang="nl-NL" dirty="0" smtClean="0"/>
              <a:t>Variatiebreedte</a:t>
            </a:r>
          </a:p>
          <a:p>
            <a:r>
              <a:rPr lang="nl-NL" dirty="0" smtClean="0"/>
              <a:t>Standaarddeviatie</a:t>
            </a:r>
          </a:p>
          <a:p>
            <a:pPr lvl="1"/>
            <a:r>
              <a:rPr lang="nl-NL" dirty="0" smtClean="0"/>
              <a:t>Neem van elke meetwaarde (</a:t>
            </a:r>
            <a:r>
              <a:rPr lang="nl-NL" dirty="0" err="1" smtClean="0"/>
              <a:t>x</a:t>
            </a:r>
            <a:r>
              <a:rPr lang="nl-NL" baseline="-25000" dirty="0" err="1" smtClean="0"/>
              <a:t>i</a:t>
            </a:r>
            <a:r>
              <a:rPr lang="nl-NL" dirty="0" smtClean="0"/>
              <a:t>) de afwijking met het gemiddelde        , ofwel:</a:t>
            </a:r>
          </a:p>
          <a:p>
            <a:pPr lvl="1"/>
            <a:r>
              <a:rPr lang="nl-NL" dirty="0" smtClean="0"/>
              <a:t>Neem van elk van die uitkomsten het kwadraat</a:t>
            </a:r>
          </a:p>
          <a:p>
            <a:pPr lvl="1"/>
            <a:r>
              <a:rPr lang="nl-NL" dirty="0" smtClean="0"/>
              <a:t>Tel alles bij elkaar op</a:t>
            </a:r>
          </a:p>
          <a:p>
            <a:pPr lvl="1"/>
            <a:endParaRPr lang="nl-NL" dirty="0" smtClean="0"/>
          </a:p>
          <a:p>
            <a:pPr lvl="1"/>
            <a:endParaRPr lang="nl-NL" dirty="0" smtClean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635896" y="3789040"/>
          <a:ext cx="630238" cy="531812"/>
        </p:xfrm>
        <a:graphic>
          <a:graphicData uri="http://schemas.openxmlformats.org/presentationml/2006/ole">
            <p:oleObj spid="_x0000_s7170" name="Formel" r:id="rId3" imgW="241200" imgH="2030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364088" y="3717032"/>
          <a:ext cx="1080120" cy="648072"/>
        </p:xfrm>
        <a:graphic>
          <a:graphicData uri="http://schemas.openxmlformats.org/presentationml/2006/ole">
            <p:oleObj spid="_x0000_s7171" name="Formel" r:id="rId4" imgW="3808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Spreidingsmaten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Interkwartielafstand</a:t>
            </a:r>
            <a:endParaRPr lang="nl-NL" dirty="0" smtClean="0"/>
          </a:p>
          <a:p>
            <a:r>
              <a:rPr lang="nl-NL" dirty="0" smtClean="0"/>
              <a:t>Variatiebreedte</a:t>
            </a:r>
          </a:p>
          <a:p>
            <a:r>
              <a:rPr lang="nl-NL" dirty="0" smtClean="0"/>
              <a:t>Standaarddeviatie</a:t>
            </a:r>
          </a:p>
          <a:p>
            <a:pPr lvl="1"/>
            <a:r>
              <a:rPr lang="nl-NL" dirty="0" smtClean="0"/>
              <a:t>Neem van elke meetwaarde (</a:t>
            </a:r>
            <a:r>
              <a:rPr lang="nl-NL" dirty="0" err="1" smtClean="0"/>
              <a:t>x</a:t>
            </a:r>
            <a:r>
              <a:rPr lang="nl-NL" baseline="-25000" dirty="0" err="1" smtClean="0"/>
              <a:t>i</a:t>
            </a:r>
            <a:r>
              <a:rPr lang="nl-NL" dirty="0" smtClean="0"/>
              <a:t>) de afwijking met het gemiddelde        , ofwel:</a:t>
            </a:r>
          </a:p>
          <a:p>
            <a:pPr lvl="1"/>
            <a:r>
              <a:rPr lang="nl-NL" dirty="0" smtClean="0"/>
              <a:t>Neem van elk van die uitkomsten het kwadraat</a:t>
            </a:r>
          </a:p>
          <a:p>
            <a:pPr lvl="1"/>
            <a:r>
              <a:rPr lang="nl-NL" dirty="0" smtClean="0"/>
              <a:t>Tel alles bij elkaar op</a:t>
            </a:r>
          </a:p>
          <a:p>
            <a:pPr lvl="1"/>
            <a:r>
              <a:rPr lang="nl-NL" dirty="0" smtClean="0"/>
              <a:t>Deel door n-1</a:t>
            </a:r>
          </a:p>
          <a:p>
            <a:pPr lvl="1"/>
            <a:endParaRPr lang="nl-NL" dirty="0" smtClean="0"/>
          </a:p>
          <a:p>
            <a:pPr lvl="1"/>
            <a:endParaRPr lang="nl-NL" dirty="0" smtClean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635896" y="3789040"/>
          <a:ext cx="630238" cy="531812"/>
        </p:xfrm>
        <a:graphic>
          <a:graphicData uri="http://schemas.openxmlformats.org/presentationml/2006/ole">
            <p:oleObj spid="_x0000_s8194" name="Formel" r:id="rId3" imgW="241200" imgH="2030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364088" y="3717032"/>
          <a:ext cx="1080120" cy="648072"/>
        </p:xfrm>
        <a:graphic>
          <a:graphicData uri="http://schemas.openxmlformats.org/presentationml/2006/ole">
            <p:oleObj spid="_x0000_s8195" name="Formel" r:id="rId4" imgW="3808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Spreidingsmaten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Interkwartielafstand</a:t>
            </a:r>
            <a:endParaRPr lang="nl-NL" dirty="0" smtClean="0"/>
          </a:p>
          <a:p>
            <a:r>
              <a:rPr lang="nl-NL" dirty="0" smtClean="0"/>
              <a:t>Variatiebreedte</a:t>
            </a:r>
          </a:p>
          <a:p>
            <a:r>
              <a:rPr lang="nl-NL" dirty="0" smtClean="0"/>
              <a:t>Standaarddeviatie</a:t>
            </a:r>
          </a:p>
          <a:p>
            <a:pPr lvl="1"/>
            <a:r>
              <a:rPr lang="nl-NL" dirty="0" smtClean="0"/>
              <a:t>Neem van elke meetwaarde (</a:t>
            </a:r>
            <a:r>
              <a:rPr lang="nl-NL" dirty="0" err="1" smtClean="0"/>
              <a:t>x</a:t>
            </a:r>
            <a:r>
              <a:rPr lang="nl-NL" baseline="-25000" dirty="0" err="1" smtClean="0"/>
              <a:t>i</a:t>
            </a:r>
            <a:r>
              <a:rPr lang="nl-NL" dirty="0" smtClean="0"/>
              <a:t>) de afwijking met het gemiddelde        , ofwel:</a:t>
            </a:r>
          </a:p>
          <a:p>
            <a:pPr lvl="1"/>
            <a:r>
              <a:rPr lang="nl-NL" dirty="0" smtClean="0"/>
              <a:t>Neem van elk van die uitkomsten het kwadraat</a:t>
            </a:r>
          </a:p>
          <a:p>
            <a:pPr lvl="1"/>
            <a:r>
              <a:rPr lang="nl-NL" dirty="0" smtClean="0"/>
              <a:t>Tel alles bij elkaar op</a:t>
            </a:r>
          </a:p>
          <a:p>
            <a:pPr lvl="1"/>
            <a:r>
              <a:rPr lang="nl-NL" dirty="0" smtClean="0"/>
              <a:t>Deel door n-1</a:t>
            </a:r>
          </a:p>
          <a:p>
            <a:pPr lvl="1"/>
            <a:r>
              <a:rPr lang="nl-NL" dirty="0" smtClean="0"/>
              <a:t>Trek de wortel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635896" y="3573016"/>
          <a:ext cx="630238" cy="531812"/>
        </p:xfrm>
        <a:graphic>
          <a:graphicData uri="http://schemas.openxmlformats.org/presentationml/2006/ole">
            <p:oleObj spid="_x0000_s4098" name="Formel" r:id="rId3" imgW="241200" imgH="2030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364088" y="3501008"/>
          <a:ext cx="1080120" cy="648072"/>
        </p:xfrm>
        <a:graphic>
          <a:graphicData uri="http://schemas.openxmlformats.org/presentationml/2006/ole">
            <p:oleObj spid="_x0000_s4099" name="Formel" r:id="rId4" imgW="3808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Spreidingsmaten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Interkwartielafstand</a:t>
            </a:r>
            <a:endParaRPr lang="nl-NL" dirty="0" smtClean="0"/>
          </a:p>
          <a:p>
            <a:r>
              <a:rPr lang="nl-NL" dirty="0" smtClean="0"/>
              <a:t>Variatiebreedte</a:t>
            </a:r>
          </a:p>
          <a:p>
            <a:r>
              <a:rPr lang="nl-NL" dirty="0" smtClean="0"/>
              <a:t>Standaarddeviatie</a:t>
            </a:r>
          </a:p>
        </p:txBody>
      </p:sp>
      <p:pic>
        <p:nvPicPr>
          <p:cNvPr id="4" name="Afbeelding 3" descr="S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3501008"/>
            <a:ext cx="3456384" cy="2034329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6228184" y="5589240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smtClean="0"/>
              <a:t>Bron: </a:t>
            </a:r>
            <a:r>
              <a:rPr lang="nl-NL" sz="800" dirty="0" smtClean="0">
                <a:hlinkClick r:id="rId3"/>
              </a:rPr>
              <a:t>http://www.wisfaq.be/bestanden/q50img2.gif</a:t>
            </a:r>
            <a:r>
              <a:rPr lang="nl-NL" sz="800" dirty="0" smtClean="0"/>
              <a:t>, geraadpleegd op 7-12-2016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Spreidingsmaten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Interkwartielafstand</a:t>
            </a:r>
            <a:endParaRPr lang="nl-NL" dirty="0" smtClean="0"/>
          </a:p>
          <a:p>
            <a:r>
              <a:rPr lang="nl-NL" dirty="0" smtClean="0"/>
              <a:t>Variatiebreedte</a:t>
            </a:r>
          </a:p>
          <a:p>
            <a:r>
              <a:rPr lang="nl-NL" dirty="0" smtClean="0"/>
              <a:t>Standaarddeviatie</a:t>
            </a:r>
          </a:p>
        </p:txBody>
      </p:sp>
      <p:pic>
        <p:nvPicPr>
          <p:cNvPr id="4" name="Afbeelding 3" descr="S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3501008"/>
            <a:ext cx="3456384" cy="2034329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635896" y="5733256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Neem van elke meetwaarde (</a:t>
            </a:r>
            <a:r>
              <a:rPr lang="nl-NL" dirty="0" err="1" smtClean="0"/>
              <a:t>x</a:t>
            </a:r>
            <a:r>
              <a:rPr lang="nl-NL" baseline="-25000" dirty="0" err="1" smtClean="0"/>
              <a:t>i</a:t>
            </a:r>
            <a:r>
              <a:rPr lang="nl-NL" dirty="0" smtClean="0"/>
              <a:t>) de afwijking met het gemiddelde</a:t>
            </a:r>
            <a:endParaRPr lang="en-US" dirty="0"/>
          </a:p>
        </p:txBody>
      </p:sp>
      <p:cxnSp>
        <p:nvCxnSpPr>
          <p:cNvPr id="7" name="Rechte verbindingslijn met pijl 6"/>
          <p:cNvCxnSpPr>
            <a:stCxn id="5" idx="0"/>
          </p:cNvCxnSpPr>
          <p:nvPr/>
        </p:nvCxnSpPr>
        <p:spPr>
          <a:xfrm flipH="1" flipV="1">
            <a:off x="4860032" y="4581128"/>
            <a:ext cx="133214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6623720" y="494116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smtClean="0"/>
              <a:t>Bron: </a:t>
            </a:r>
            <a:r>
              <a:rPr lang="nl-NL" sz="800" dirty="0" smtClean="0">
                <a:hlinkClick r:id="rId3"/>
              </a:rPr>
              <a:t>http://www.wisfaq.be/bestanden/q50img2.gif</a:t>
            </a:r>
            <a:r>
              <a:rPr lang="nl-NL" sz="800" dirty="0" smtClean="0"/>
              <a:t>, geraadpleegd op 7-12-2016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Spreidingsmaten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Interkwartielafstand</a:t>
            </a:r>
            <a:endParaRPr lang="nl-NL" dirty="0" smtClean="0"/>
          </a:p>
          <a:p>
            <a:r>
              <a:rPr lang="nl-NL" dirty="0" smtClean="0"/>
              <a:t>Variatiebreedte</a:t>
            </a:r>
          </a:p>
          <a:p>
            <a:r>
              <a:rPr lang="nl-NL" dirty="0" smtClean="0"/>
              <a:t>Standaarddeviatie</a:t>
            </a:r>
          </a:p>
        </p:txBody>
      </p:sp>
      <p:pic>
        <p:nvPicPr>
          <p:cNvPr id="4" name="Afbeelding 3" descr="S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3501008"/>
            <a:ext cx="3456384" cy="2034329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5220072" y="242088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nl-NL" dirty="0" smtClean="0"/>
              <a:t>Neem van elk van die uitkomsten het kwadraat</a:t>
            </a:r>
          </a:p>
          <a:p>
            <a:endParaRPr lang="en-US" dirty="0"/>
          </a:p>
        </p:txBody>
      </p:sp>
      <p:cxnSp>
        <p:nvCxnSpPr>
          <p:cNvPr id="10" name="Rechte verbindingslijn met pijl 9"/>
          <p:cNvCxnSpPr/>
          <p:nvPr/>
        </p:nvCxnSpPr>
        <p:spPr>
          <a:xfrm flipH="1">
            <a:off x="5796136" y="2996952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/>
          <p:cNvSpPr txBox="1"/>
          <p:nvPr/>
        </p:nvSpPr>
        <p:spPr>
          <a:xfrm>
            <a:off x="6623720" y="494116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smtClean="0"/>
              <a:t>Bron: </a:t>
            </a:r>
            <a:r>
              <a:rPr lang="nl-NL" sz="800" dirty="0" smtClean="0">
                <a:hlinkClick r:id="rId3"/>
              </a:rPr>
              <a:t>http://www.wisfaq.be/bestanden/q50img2.gif</a:t>
            </a:r>
            <a:r>
              <a:rPr lang="nl-NL" sz="800" dirty="0" smtClean="0"/>
              <a:t>, geraadpleegd op 7-12-2016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Spreidingsmaten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Interkwartielafstand</a:t>
            </a:r>
            <a:endParaRPr lang="nl-NL" dirty="0" smtClean="0"/>
          </a:p>
          <a:p>
            <a:r>
              <a:rPr lang="nl-NL" dirty="0" smtClean="0"/>
              <a:t>Variatiebreedte</a:t>
            </a:r>
          </a:p>
          <a:p>
            <a:r>
              <a:rPr lang="nl-NL" dirty="0" smtClean="0"/>
              <a:t>Standaarddeviatie</a:t>
            </a:r>
          </a:p>
        </p:txBody>
      </p:sp>
      <p:pic>
        <p:nvPicPr>
          <p:cNvPr id="4" name="Afbeelding 3" descr="S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3501008"/>
            <a:ext cx="3456384" cy="2034329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1403648" y="3429000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l-NL" dirty="0" smtClean="0"/>
              <a:t>3: tel alles bij elkaar op</a:t>
            </a: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2987824" y="3933056"/>
            <a:ext cx="64807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/>
          <p:cNvSpPr txBox="1"/>
          <p:nvPr/>
        </p:nvSpPr>
        <p:spPr>
          <a:xfrm>
            <a:off x="6623720" y="494116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smtClean="0"/>
              <a:t>Bron: </a:t>
            </a:r>
            <a:r>
              <a:rPr lang="nl-NL" sz="800" dirty="0" smtClean="0">
                <a:hlinkClick r:id="rId3"/>
              </a:rPr>
              <a:t>http://www.wisfaq.be/bestanden/q50img2.gif</a:t>
            </a:r>
            <a:r>
              <a:rPr lang="nl-NL" sz="800" dirty="0" smtClean="0"/>
              <a:t>, geraadpleegd op 7-12-2016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Spreidingsmaten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Interkwartielafstand</a:t>
            </a:r>
            <a:endParaRPr lang="nl-NL" dirty="0" smtClean="0"/>
          </a:p>
          <a:p>
            <a:r>
              <a:rPr lang="nl-NL" dirty="0" smtClean="0"/>
              <a:t>Variatiebreedte</a:t>
            </a:r>
          </a:p>
          <a:p>
            <a:r>
              <a:rPr lang="nl-NL" dirty="0" smtClean="0"/>
              <a:t>Standaarddeviatie</a:t>
            </a:r>
          </a:p>
        </p:txBody>
      </p:sp>
      <p:pic>
        <p:nvPicPr>
          <p:cNvPr id="4" name="Afbeelding 3" descr="S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3501008"/>
            <a:ext cx="3456384" cy="2034329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5508104" y="55892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Deel door n-1</a:t>
            </a:r>
            <a:endParaRPr lang="en-US" dirty="0"/>
          </a:p>
        </p:txBody>
      </p:sp>
      <p:cxnSp>
        <p:nvCxnSpPr>
          <p:cNvPr id="7" name="Rechte verbindingslijn met pijl 6"/>
          <p:cNvCxnSpPr/>
          <p:nvPr/>
        </p:nvCxnSpPr>
        <p:spPr>
          <a:xfrm flipH="1" flipV="1">
            <a:off x="5148064" y="5445224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6623720" y="494116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smtClean="0"/>
              <a:t>Bron: </a:t>
            </a:r>
            <a:r>
              <a:rPr lang="nl-NL" sz="800" dirty="0" smtClean="0">
                <a:hlinkClick r:id="rId3"/>
              </a:rPr>
              <a:t>http://www.wisfaq.be/bestanden/q50img2.gif</a:t>
            </a:r>
            <a:r>
              <a:rPr lang="nl-NL" sz="800" dirty="0" smtClean="0"/>
              <a:t>, geraadpleegd op 7-12-2016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Spreidingsmaten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Interkwartielafstand</a:t>
            </a:r>
            <a:endParaRPr lang="nl-NL" dirty="0" smtClean="0"/>
          </a:p>
          <a:p>
            <a:r>
              <a:rPr lang="nl-NL" dirty="0" smtClean="0"/>
              <a:t>Variatiebreedte</a:t>
            </a:r>
          </a:p>
          <a:p>
            <a:r>
              <a:rPr lang="nl-NL" dirty="0" smtClean="0"/>
              <a:t>Standaarddeviatie</a:t>
            </a:r>
          </a:p>
        </p:txBody>
      </p:sp>
      <p:pic>
        <p:nvPicPr>
          <p:cNvPr id="4" name="Afbeelding 3" descr="S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3501008"/>
            <a:ext cx="3456384" cy="2034329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755576" y="587727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Trek de wortel</a:t>
            </a:r>
            <a:endParaRPr lang="en-US" dirty="0"/>
          </a:p>
        </p:txBody>
      </p:sp>
      <p:cxnSp>
        <p:nvCxnSpPr>
          <p:cNvPr id="7" name="Rechte verbindingslijn met pijl 6"/>
          <p:cNvCxnSpPr/>
          <p:nvPr/>
        </p:nvCxnSpPr>
        <p:spPr>
          <a:xfrm flipV="1">
            <a:off x="2267744" y="5229200"/>
            <a:ext cx="100811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6623720" y="494116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smtClean="0"/>
              <a:t>Bron: </a:t>
            </a:r>
            <a:r>
              <a:rPr lang="nl-NL" sz="800" dirty="0" smtClean="0">
                <a:hlinkClick r:id="rId3"/>
              </a:rPr>
              <a:t>http://www.wisfaq.be/bestanden/q50img2.gif</a:t>
            </a:r>
            <a:r>
              <a:rPr lang="nl-NL" sz="800" dirty="0" smtClean="0"/>
              <a:t>, geraadpleegd op 7-12-2016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Spreidingsmaten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Interkwartielafstand</a:t>
            </a:r>
            <a:endParaRPr lang="nl-NL" dirty="0" smtClean="0"/>
          </a:p>
          <a:p>
            <a:r>
              <a:rPr lang="nl-NL" dirty="0" smtClean="0"/>
              <a:t>Variatiebreedte</a:t>
            </a:r>
          </a:p>
          <a:p>
            <a:r>
              <a:rPr lang="nl-NL" dirty="0" smtClean="0"/>
              <a:t>Standaarddeviatie:</a:t>
            </a:r>
          </a:p>
          <a:p>
            <a:pPr lvl="1"/>
            <a:r>
              <a:rPr lang="nl-NL" dirty="0" smtClean="0"/>
              <a:t>Notatie </a:t>
            </a:r>
            <a:r>
              <a:rPr lang="nl-NL" i="1" dirty="0" smtClean="0"/>
              <a:t>s</a:t>
            </a:r>
          </a:p>
          <a:p>
            <a:pPr lvl="1"/>
            <a:r>
              <a:rPr lang="nl-NL" dirty="0" smtClean="0"/>
              <a:t>Afkorting SD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Boxplot</a:t>
            </a:r>
            <a:endParaRPr lang="en-US" dirty="0"/>
          </a:p>
        </p:txBody>
      </p:sp>
      <p:pic>
        <p:nvPicPr>
          <p:cNvPr id="4" name="Tijdelijke aanduiding voor inhoud 3" descr="algemeen_boxpl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660489"/>
            <a:ext cx="8169620" cy="2920639"/>
          </a:xfrm>
        </p:spPr>
      </p:pic>
      <p:sp>
        <p:nvSpPr>
          <p:cNvPr id="5" name="Tekstvak 4"/>
          <p:cNvSpPr txBox="1"/>
          <p:nvPr/>
        </p:nvSpPr>
        <p:spPr>
          <a:xfrm>
            <a:off x="755576" y="5157192"/>
            <a:ext cx="5904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smtClean="0"/>
              <a:t>Bron: </a:t>
            </a:r>
            <a:r>
              <a:rPr lang="nl-NL" sz="800" dirty="0" smtClean="0">
                <a:hlinkClick r:id="rId3"/>
              </a:rPr>
              <a:t>http://www.remmelt.com/OR/algemeen_boxplot.png</a:t>
            </a:r>
            <a:r>
              <a:rPr lang="nl-NL" sz="800" dirty="0" smtClean="0"/>
              <a:t>, geraadpleegd op 7-12-2016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Spreidingsmaten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Interkwartielafstand</a:t>
            </a:r>
            <a:endParaRPr lang="nl-NL" dirty="0" smtClean="0"/>
          </a:p>
          <a:p>
            <a:r>
              <a:rPr lang="nl-NL" dirty="0" smtClean="0"/>
              <a:t>Variatiebreedte</a:t>
            </a:r>
          </a:p>
          <a:p>
            <a:r>
              <a:rPr lang="nl-NL" dirty="0" smtClean="0"/>
              <a:t>Standaarddeviatie</a:t>
            </a:r>
          </a:p>
          <a:p>
            <a:pPr lvl="1"/>
            <a:r>
              <a:rPr lang="nl-NL" dirty="0" smtClean="0"/>
              <a:t>Lees </a:t>
            </a:r>
            <a:r>
              <a:rPr lang="nl-NL" dirty="0" err="1" smtClean="0"/>
              <a:t>example</a:t>
            </a:r>
            <a:r>
              <a:rPr lang="nl-NL" dirty="0" smtClean="0"/>
              <a:t> 2.6.2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Spreidingsmaten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Interkwartielafstand</a:t>
            </a:r>
            <a:endParaRPr lang="nl-NL" dirty="0" smtClean="0"/>
          </a:p>
          <a:p>
            <a:r>
              <a:rPr lang="nl-NL" dirty="0" smtClean="0"/>
              <a:t>Variatiebreedte</a:t>
            </a:r>
          </a:p>
          <a:p>
            <a:r>
              <a:rPr lang="nl-NL" dirty="0" smtClean="0"/>
              <a:t>Standaarddeviatie</a:t>
            </a:r>
          </a:p>
          <a:p>
            <a:r>
              <a:rPr lang="nl-NL" dirty="0" err="1" smtClean="0"/>
              <a:t>Variantie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Spreidingsmaten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Interkwartielafstand</a:t>
            </a:r>
            <a:endParaRPr lang="nl-NL" dirty="0" smtClean="0"/>
          </a:p>
          <a:p>
            <a:r>
              <a:rPr lang="nl-NL" dirty="0" smtClean="0"/>
              <a:t>Variatiebreedte</a:t>
            </a:r>
          </a:p>
          <a:p>
            <a:r>
              <a:rPr lang="nl-NL" dirty="0" smtClean="0"/>
              <a:t>Standaarddeviatie</a:t>
            </a:r>
          </a:p>
          <a:p>
            <a:r>
              <a:rPr lang="nl-NL" dirty="0" err="1" smtClean="0"/>
              <a:t>Variantie</a:t>
            </a:r>
            <a:endParaRPr lang="nl-NL" dirty="0" smtClean="0"/>
          </a:p>
          <a:p>
            <a:pPr lvl="1"/>
            <a:r>
              <a:rPr lang="nl-NL" dirty="0" smtClean="0"/>
              <a:t>S</a:t>
            </a:r>
            <a:r>
              <a:rPr lang="nl-NL" baseline="30000" dirty="0" smtClean="0"/>
              <a:t>2</a:t>
            </a:r>
            <a:endParaRPr lang="nl-NL" dirty="0" smtClean="0"/>
          </a:p>
          <a:p>
            <a:pPr lvl="1"/>
            <a:r>
              <a:rPr lang="nl-NL" dirty="0" smtClean="0"/>
              <a:t>Standaarddeviatie zonder worteltrekken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Interkwartieldeviatie</a:t>
            </a:r>
            <a:r>
              <a:rPr lang="nl-NL" dirty="0" smtClean="0"/>
              <a:t> in frequentieverdeling</a:t>
            </a:r>
            <a:endParaRPr lang="en-US" dirty="0"/>
          </a:p>
        </p:txBody>
      </p:sp>
      <p:pic>
        <p:nvPicPr>
          <p:cNvPr id="4" name="Tijdelijke aanduiding voor inhoud 3" descr="interkwartieldeviati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4600" y="1786731"/>
            <a:ext cx="4114800" cy="4152900"/>
          </a:xfrm>
        </p:spPr>
      </p:pic>
      <p:sp>
        <p:nvSpPr>
          <p:cNvPr id="5" name="Tekstvak 4"/>
          <p:cNvSpPr txBox="1"/>
          <p:nvPr/>
        </p:nvSpPr>
        <p:spPr>
          <a:xfrm>
            <a:off x="3059832" y="6381328"/>
            <a:ext cx="53285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smtClean="0"/>
              <a:t>Bron: http://www.cdc.gov/ophss/csels/dsepd/ss1978/lesson2/images/figure2.7.jpg, geraadpleegd op 10-11-2016 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Interkwartieldeviatie</a:t>
            </a:r>
            <a:r>
              <a:rPr lang="nl-NL" dirty="0" smtClean="0"/>
              <a:t> in frequentieverdeling</a:t>
            </a:r>
            <a:endParaRPr lang="en-US" dirty="0"/>
          </a:p>
        </p:txBody>
      </p:sp>
      <p:pic>
        <p:nvPicPr>
          <p:cNvPr id="4" name="Tijdelijke aanduiding voor inhoud 3" descr="quartiles2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844824"/>
            <a:ext cx="8398320" cy="3821236"/>
          </a:xfrm>
        </p:spPr>
      </p:pic>
      <p:sp>
        <p:nvSpPr>
          <p:cNvPr id="5" name="Tekstvak 4"/>
          <p:cNvSpPr txBox="1"/>
          <p:nvPr/>
        </p:nvSpPr>
        <p:spPr>
          <a:xfrm>
            <a:off x="2339752" y="6165304"/>
            <a:ext cx="64087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smtClean="0"/>
              <a:t>Bron: http://www.brainfuse.com/quizUpload/c_83740/quartiles2.gif, geraadpleegd op 10-11-2016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Maten in populatie versus steekproef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Waarde uit steekproef is slechts </a:t>
            </a:r>
            <a:r>
              <a:rPr lang="nl-NL" u="sng" dirty="0" smtClean="0"/>
              <a:t>schatting</a:t>
            </a:r>
            <a:r>
              <a:rPr lang="nl-NL" dirty="0" smtClean="0"/>
              <a:t> van waarde in populatie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Maten in populatie versus steekproef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Waarde uit steekproef is slechts </a:t>
            </a:r>
            <a:r>
              <a:rPr lang="nl-NL" u="sng" dirty="0" smtClean="0"/>
              <a:t>schatting</a:t>
            </a:r>
            <a:r>
              <a:rPr lang="nl-NL" dirty="0" smtClean="0"/>
              <a:t> van waarde in populatie</a:t>
            </a:r>
          </a:p>
          <a:p>
            <a:pPr lvl="1"/>
            <a:r>
              <a:rPr lang="nl-NL" dirty="0" smtClean="0"/>
              <a:t>Waarde kan zijn: gemiddelde, modus, mediaan, standaarddeviatie enz.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Maten in populatie versus steekproef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Waarde uit steekproef is slechts </a:t>
            </a:r>
            <a:r>
              <a:rPr lang="nl-NL" u="sng" dirty="0" smtClean="0"/>
              <a:t>schatting</a:t>
            </a:r>
            <a:r>
              <a:rPr lang="nl-NL" dirty="0" smtClean="0"/>
              <a:t> van waarde in populatie</a:t>
            </a:r>
          </a:p>
          <a:p>
            <a:pPr lvl="1"/>
            <a:r>
              <a:rPr lang="nl-NL" dirty="0" smtClean="0"/>
              <a:t>Waarde kan zijn: gemiddelde, modus, mediaan, standaarddeviatie enz.</a:t>
            </a:r>
          </a:p>
          <a:p>
            <a:pPr lvl="1"/>
            <a:r>
              <a:rPr lang="nl-NL" dirty="0" smtClean="0"/>
              <a:t>Waardes uit de steekproef heten </a:t>
            </a:r>
            <a:r>
              <a:rPr lang="nl-NL" u="sng" dirty="0" smtClean="0"/>
              <a:t>statistische</a:t>
            </a:r>
            <a:r>
              <a:rPr lang="nl-NL" dirty="0" smtClean="0"/>
              <a:t> uitkomsten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Maten in populatie versus steekproef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Waarde uit steekproef is slechts </a:t>
            </a:r>
            <a:r>
              <a:rPr lang="nl-NL" u="sng" dirty="0" smtClean="0"/>
              <a:t>schatting</a:t>
            </a:r>
            <a:r>
              <a:rPr lang="nl-NL" dirty="0" smtClean="0"/>
              <a:t> van waarde in populatie</a:t>
            </a:r>
          </a:p>
          <a:p>
            <a:pPr lvl="1"/>
            <a:r>
              <a:rPr lang="nl-NL" dirty="0" smtClean="0"/>
              <a:t>Waarde kan zijn: gemiddelde, modus, mediaan, standaarddeviatie enz.</a:t>
            </a:r>
          </a:p>
          <a:p>
            <a:pPr lvl="1"/>
            <a:r>
              <a:rPr lang="nl-NL" dirty="0" smtClean="0"/>
              <a:t>Waardes uit de steekproef heten </a:t>
            </a:r>
            <a:r>
              <a:rPr lang="nl-NL" u="sng" dirty="0" smtClean="0"/>
              <a:t>statistische</a:t>
            </a:r>
            <a:r>
              <a:rPr lang="nl-NL" dirty="0" smtClean="0"/>
              <a:t> uitkomsten</a:t>
            </a:r>
          </a:p>
          <a:p>
            <a:pPr lvl="1"/>
            <a:r>
              <a:rPr lang="nl-NL" dirty="0" smtClean="0"/>
              <a:t>Waardes uit de steekproef kunnen dus behoorlijk fout zijn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Maten in populatie versus steekproef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Waarde uit steekproef is slechts </a:t>
            </a:r>
            <a:r>
              <a:rPr lang="nl-NL" u="sng" dirty="0" smtClean="0"/>
              <a:t>schatting</a:t>
            </a:r>
            <a:r>
              <a:rPr lang="nl-NL" dirty="0" smtClean="0"/>
              <a:t> van waarde in populatie</a:t>
            </a:r>
          </a:p>
          <a:p>
            <a:pPr lvl="1"/>
            <a:r>
              <a:rPr lang="nl-NL" dirty="0" smtClean="0"/>
              <a:t>Waarde kan zijn: gemiddelde, modus, mediaan, standaarddeviatie enz.</a:t>
            </a:r>
          </a:p>
          <a:p>
            <a:pPr lvl="1"/>
            <a:r>
              <a:rPr lang="nl-NL" dirty="0" smtClean="0"/>
              <a:t>Waardes uit de steekproef heten </a:t>
            </a:r>
            <a:r>
              <a:rPr lang="nl-NL" u="sng" dirty="0" smtClean="0"/>
              <a:t>statistische</a:t>
            </a:r>
            <a:r>
              <a:rPr lang="nl-NL" dirty="0" smtClean="0"/>
              <a:t> uitkomsten</a:t>
            </a:r>
          </a:p>
          <a:p>
            <a:pPr lvl="1"/>
            <a:r>
              <a:rPr lang="nl-NL" dirty="0" smtClean="0"/>
              <a:t>Waardes uit de steekproef kunnen dus behoorlijk fout zijn</a:t>
            </a:r>
          </a:p>
          <a:p>
            <a:pPr lvl="2"/>
            <a:r>
              <a:rPr lang="nl-NL" dirty="0" smtClean="0"/>
              <a:t>Polls over </a:t>
            </a:r>
            <a:r>
              <a:rPr lang="nl-NL" dirty="0" err="1" smtClean="0"/>
              <a:t>Trump</a:t>
            </a:r>
            <a:r>
              <a:rPr lang="nl-NL" dirty="0" smtClean="0"/>
              <a:t> vs. Clinton</a:t>
            </a:r>
          </a:p>
          <a:p>
            <a:pPr lvl="2"/>
            <a:r>
              <a:rPr lang="nl-NL" dirty="0" smtClean="0"/>
              <a:t>Polls over </a:t>
            </a:r>
            <a:r>
              <a:rPr lang="nl-NL" dirty="0" err="1" smtClean="0"/>
              <a:t>Brexit</a:t>
            </a:r>
            <a:endParaRPr lang="nl-NL" dirty="0" smtClean="0"/>
          </a:p>
          <a:p>
            <a:pPr lvl="2"/>
            <a:r>
              <a:rPr lang="nl-NL" dirty="0" smtClean="0"/>
              <a:t>Polls over </a:t>
            </a:r>
            <a:r>
              <a:rPr lang="nl-NL" dirty="0" err="1" smtClean="0"/>
              <a:t>Oekraïnereferendum</a:t>
            </a:r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Boxplot</a:t>
            </a:r>
            <a:endParaRPr lang="en-US" dirty="0"/>
          </a:p>
        </p:txBody>
      </p:sp>
      <p:pic>
        <p:nvPicPr>
          <p:cNvPr id="4" name="Tijdelijke aanduiding voor inhoud 3" descr="algemeen_boxpl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196752"/>
            <a:ext cx="8169620" cy="2920639"/>
          </a:xfrm>
        </p:spPr>
      </p:pic>
      <p:sp>
        <p:nvSpPr>
          <p:cNvPr id="5" name="Tekstvak 4"/>
          <p:cNvSpPr txBox="1"/>
          <p:nvPr/>
        </p:nvSpPr>
        <p:spPr>
          <a:xfrm>
            <a:off x="683568" y="4437112"/>
            <a:ext cx="3872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Q</a:t>
            </a:r>
            <a:r>
              <a:rPr lang="nl-NL" sz="2400" baseline="-25000" dirty="0" smtClean="0"/>
              <a:t>1</a:t>
            </a:r>
            <a:r>
              <a:rPr lang="nl-NL" sz="2400" dirty="0" smtClean="0"/>
              <a:t>: eerste </a:t>
            </a:r>
            <a:r>
              <a:rPr lang="nl-NL" sz="2400" dirty="0" err="1" smtClean="0"/>
              <a:t>kwartiel</a:t>
            </a:r>
            <a:endParaRPr lang="nl-NL" sz="2400" dirty="0" smtClean="0"/>
          </a:p>
          <a:p>
            <a:r>
              <a:rPr lang="nl-NL" sz="2400" dirty="0" smtClean="0"/>
              <a:t>Q</a:t>
            </a:r>
            <a:r>
              <a:rPr lang="nl-NL" sz="2400" baseline="-25000" dirty="0" smtClean="0"/>
              <a:t>3</a:t>
            </a:r>
            <a:r>
              <a:rPr lang="nl-NL" sz="2400" dirty="0" smtClean="0"/>
              <a:t>: derde </a:t>
            </a:r>
            <a:r>
              <a:rPr lang="nl-NL" sz="2400" dirty="0" err="1" smtClean="0"/>
              <a:t>kwartiel</a:t>
            </a:r>
            <a:endParaRPr lang="nl-NL" sz="2400" dirty="0" smtClean="0"/>
          </a:p>
          <a:p>
            <a:r>
              <a:rPr lang="nl-NL" sz="2400" dirty="0" smtClean="0"/>
              <a:t>Q</a:t>
            </a:r>
            <a:r>
              <a:rPr lang="nl-NL" sz="2400" baseline="-25000" dirty="0" smtClean="0"/>
              <a:t>3</a:t>
            </a:r>
            <a:r>
              <a:rPr lang="nl-NL" sz="2400" dirty="0" smtClean="0"/>
              <a:t> – Q</a:t>
            </a:r>
            <a:r>
              <a:rPr lang="nl-NL" sz="2400" baseline="-25000" dirty="0" smtClean="0"/>
              <a:t>1</a:t>
            </a:r>
            <a:r>
              <a:rPr lang="nl-NL" sz="2400" dirty="0" smtClean="0"/>
              <a:t>: </a:t>
            </a:r>
            <a:r>
              <a:rPr lang="nl-NL" sz="2400" dirty="0" err="1" smtClean="0"/>
              <a:t>interkwartielafstand</a:t>
            </a:r>
            <a:endParaRPr lang="en-US" sz="2400" dirty="0"/>
          </a:p>
        </p:txBody>
      </p:sp>
      <p:sp>
        <p:nvSpPr>
          <p:cNvPr id="6" name="Tekstvak 5"/>
          <p:cNvSpPr txBox="1"/>
          <p:nvPr/>
        </p:nvSpPr>
        <p:spPr>
          <a:xfrm>
            <a:off x="2987824" y="6093296"/>
            <a:ext cx="5904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smtClean="0"/>
              <a:t>Bron: </a:t>
            </a:r>
            <a:r>
              <a:rPr lang="nl-NL" sz="800" dirty="0" smtClean="0">
                <a:hlinkClick r:id="rId3"/>
              </a:rPr>
              <a:t>http://www.remmelt.com/OR/algemeen_boxplot.png</a:t>
            </a:r>
            <a:r>
              <a:rPr lang="nl-NL" sz="800" dirty="0" smtClean="0"/>
              <a:t>, geraadpleegd op 7-12-2016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Maten in populatie versus steekproef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Waarde uit steekproef is slechts </a:t>
            </a:r>
            <a:r>
              <a:rPr lang="nl-NL" u="sng" dirty="0" smtClean="0"/>
              <a:t>schatting</a:t>
            </a:r>
            <a:r>
              <a:rPr lang="nl-NL" dirty="0" smtClean="0"/>
              <a:t> van waarde in populatie</a:t>
            </a:r>
          </a:p>
          <a:p>
            <a:pPr lvl="1"/>
            <a:r>
              <a:rPr lang="nl-NL" dirty="0" smtClean="0"/>
              <a:t>Waarde kan zijn: gemiddelde, modus, mediaan, standaarddeviatie enz.</a:t>
            </a:r>
          </a:p>
          <a:p>
            <a:pPr lvl="1"/>
            <a:r>
              <a:rPr lang="nl-NL" dirty="0" smtClean="0"/>
              <a:t>Waardes uit de steekproef heten </a:t>
            </a:r>
            <a:r>
              <a:rPr lang="nl-NL" u="sng" dirty="0" smtClean="0"/>
              <a:t>statistische</a:t>
            </a:r>
            <a:r>
              <a:rPr lang="nl-NL" dirty="0" smtClean="0"/>
              <a:t> uitkomsten</a:t>
            </a:r>
          </a:p>
          <a:p>
            <a:pPr lvl="1"/>
            <a:r>
              <a:rPr lang="nl-NL" dirty="0" smtClean="0"/>
              <a:t>Waardes uit de steekproef kunnen dus behoorlijk fout zijn</a:t>
            </a:r>
          </a:p>
          <a:p>
            <a:pPr lvl="2"/>
            <a:r>
              <a:rPr lang="nl-NL" dirty="0" smtClean="0"/>
              <a:t>Hoe goed de schatting is staat of valt met hoe goed je steekproef 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Maten in populatie versus steekproef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Waarde uit steekproef is slechts </a:t>
            </a:r>
            <a:r>
              <a:rPr lang="nl-NL" u="sng" dirty="0" smtClean="0"/>
              <a:t>schatting</a:t>
            </a:r>
            <a:r>
              <a:rPr lang="nl-NL" dirty="0" smtClean="0"/>
              <a:t> van waarde in populatie</a:t>
            </a:r>
          </a:p>
          <a:p>
            <a:pPr lvl="1"/>
            <a:r>
              <a:rPr lang="nl-NL" dirty="0" smtClean="0"/>
              <a:t>Waarde kan zijn: gemiddelde, modus, mediaan, standaarddeviatie enz.</a:t>
            </a:r>
          </a:p>
          <a:p>
            <a:pPr lvl="1"/>
            <a:r>
              <a:rPr lang="nl-NL" dirty="0" smtClean="0"/>
              <a:t>Waardes uit de steekproef heten </a:t>
            </a:r>
            <a:r>
              <a:rPr lang="nl-NL" u="sng" dirty="0" smtClean="0"/>
              <a:t>statistische</a:t>
            </a:r>
            <a:r>
              <a:rPr lang="nl-NL" dirty="0" smtClean="0"/>
              <a:t> uitkomsten</a:t>
            </a:r>
          </a:p>
          <a:p>
            <a:pPr lvl="1"/>
            <a:r>
              <a:rPr lang="nl-NL" dirty="0" smtClean="0"/>
              <a:t>Waardes uit de steekproef kunnen dus behoorlijk fout zijn</a:t>
            </a:r>
          </a:p>
          <a:p>
            <a:pPr lvl="2"/>
            <a:r>
              <a:rPr lang="nl-NL" dirty="0" smtClean="0"/>
              <a:t>Zorg dus o.a. voor een </a:t>
            </a:r>
            <a:r>
              <a:rPr lang="nl-NL" u="sng" dirty="0" smtClean="0"/>
              <a:t>aselecte</a:t>
            </a:r>
            <a:r>
              <a:rPr lang="nl-NL" dirty="0" smtClean="0"/>
              <a:t> steekproef die redelijk </a:t>
            </a:r>
            <a:r>
              <a:rPr lang="nl-NL" u="sng" dirty="0" smtClean="0"/>
              <a:t>groot</a:t>
            </a:r>
            <a:r>
              <a:rPr lang="nl-NL" dirty="0" smtClean="0"/>
              <a:t> 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Maten in populatie versus steekproef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Waarde uit steekproef is slechts </a:t>
            </a:r>
            <a:r>
              <a:rPr lang="nl-NL" u="sng" dirty="0" smtClean="0"/>
              <a:t>schatting</a:t>
            </a:r>
            <a:r>
              <a:rPr lang="nl-NL" dirty="0" smtClean="0"/>
              <a:t> van waarde in populatie</a:t>
            </a:r>
          </a:p>
          <a:p>
            <a:pPr lvl="1"/>
            <a:r>
              <a:rPr lang="nl-NL" dirty="0" smtClean="0"/>
              <a:t>Waarde kan zijn: gemiddelde, modus, mediaan, standaarddeviatie enz.</a:t>
            </a:r>
          </a:p>
          <a:p>
            <a:pPr lvl="1"/>
            <a:r>
              <a:rPr lang="nl-NL" dirty="0" smtClean="0"/>
              <a:t>Waardes uit de steekproef heten </a:t>
            </a:r>
            <a:r>
              <a:rPr lang="nl-NL" u="sng" dirty="0" smtClean="0"/>
              <a:t>statistische</a:t>
            </a:r>
            <a:r>
              <a:rPr lang="nl-NL" dirty="0" smtClean="0"/>
              <a:t> uitkomsten</a:t>
            </a:r>
          </a:p>
          <a:p>
            <a:pPr lvl="1"/>
            <a:r>
              <a:rPr lang="nl-NL" dirty="0" smtClean="0"/>
              <a:t>Waardes uit de populatie heten </a:t>
            </a:r>
            <a:r>
              <a:rPr lang="nl-NL" u="sng" dirty="0" smtClean="0"/>
              <a:t>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Maten in populatie versus steekproef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Waarde uit steekproef is slechts </a:t>
            </a:r>
            <a:r>
              <a:rPr lang="nl-NL" u="sng" dirty="0" smtClean="0"/>
              <a:t>schatting</a:t>
            </a:r>
            <a:r>
              <a:rPr lang="nl-NL" dirty="0" smtClean="0"/>
              <a:t> van waarde in populatie</a:t>
            </a:r>
          </a:p>
          <a:p>
            <a:pPr lvl="1"/>
            <a:r>
              <a:rPr lang="nl-NL" dirty="0" smtClean="0"/>
              <a:t>Waarde kan zijn: gemiddelde, modus, mediaan, standaarddeviatie enz.</a:t>
            </a:r>
          </a:p>
          <a:p>
            <a:pPr lvl="1"/>
            <a:r>
              <a:rPr lang="nl-NL" dirty="0" smtClean="0"/>
              <a:t>Waardes uit de steekproef heten </a:t>
            </a:r>
            <a:r>
              <a:rPr lang="nl-NL" u="sng" dirty="0" smtClean="0"/>
              <a:t>statistische</a:t>
            </a:r>
            <a:r>
              <a:rPr lang="nl-NL" dirty="0" smtClean="0"/>
              <a:t> uitkomsten</a:t>
            </a:r>
          </a:p>
          <a:p>
            <a:pPr lvl="1"/>
            <a:r>
              <a:rPr lang="nl-NL" dirty="0" smtClean="0"/>
              <a:t>Waardes uit de populatie heten </a:t>
            </a:r>
            <a:r>
              <a:rPr lang="nl-NL" u="sng" dirty="0" smtClean="0"/>
              <a:t>parameters</a:t>
            </a:r>
            <a:endParaRPr lang="nl-NL" dirty="0" smtClean="0"/>
          </a:p>
          <a:p>
            <a:pPr lvl="1"/>
            <a:r>
              <a:rPr lang="nl-NL" dirty="0" smtClean="0"/>
              <a:t>Zie </a:t>
            </a:r>
            <a:r>
              <a:rPr lang="nl-NL" dirty="0" err="1" smtClean="0"/>
              <a:t>table</a:t>
            </a:r>
            <a:r>
              <a:rPr lang="nl-NL" dirty="0" smtClean="0"/>
              <a:t> 2.9.1 voor de verschillende symboolnotaties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Standaarddeviatie in frequentiediagram: vuistregels</a:t>
            </a:r>
            <a:endParaRPr lang="en-US" dirty="0"/>
          </a:p>
        </p:txBody>
      </p:sp>
      <p:pic>
        <p:nvPicPr>
          <p:cNvPr id="4" name="Tijdelijke aanduiding voor inhoud 3" descr="vuistregelsnormaleverdel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31946"/>
            <a:ext cx="8229600" cy="2862470"/>
          </a:xfrm>
        </p:spPr>
      </p:pic>
      <p:sp>
        <p:nvSpPr>
          <p:cNvPr id="5" name="Tekstvak 4"/>
          <p:cNvSpPr txBox="1"/>
          <p:nvPr/>
        </p:nvSpPr>
        <p:spPr>
          <a:xfrm>
            <a:off x="467544" y="1844824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μ</a:t>
            </a:r>
            <a:r>
              <a:rPr lang="nl-NL" dirty="0" smtClean="0"/>
              <a:t>: gemiddelde</a:t>
            </a:r>
          </a:p>
          <a:p>
            <a:r>
              <a:rPr lang="el-GR" dirty="0" smtClean="0"/>
              <a:t>σ</a:t>
            </a:r>
            <a:r>
              <a:rPr lang="nl-NL" dirty="0" smtClean="0"/>
              <a:t>: standaarddeviatie</a:t>
            </a:r>
            <a:endParaRPr lang="en-US" dirty="0"/>
          </a:p>
        </p:txBody>
      </p:sp>
      <p:sp>
        <p:nvSpPr>
          <p:cNvPr id="6" name="Rechteraccolade 5"/>
          <p:cNvSpPr/>
          <p:nvPr/>
        </p:nvSpPr>
        <p:spPr>
          <a:xfrm rot="5400000">
            <a:off x="4211960" y="4509120"/>
            <a:ext cx="648072" cy="2232248"/>
          </a:xfrm>
          <a:prstGeom prst="rightBrace">
            <a:avLst>
              <a:gd name="adj1" fmla="val 8333"/>
              <a:gd name="adj2" fmla="val 506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kstvak 6"/>
          <p:cNvSpPr txBox="1"/>
          <p:nvPr/>
        </p:nvSpPr>
        <p:spPr>
          <a:xfrm>
            <a:off x="4283968" y="609329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68%</a:t>
            </a:r>
            <a:endParaRPr lang="en-US" dirty="0"/>
          </a:p>
        </p:txBody>
      </p:sp>
      <p:sp>
        <p:nvSpPr>
          <p:cNvPr id="8" name="Tekstvak 7"/>
          <p:cNvSpPr txBox="1"/>
          <p:nvPr/>
        </p:nvSpPr>
        <p:spPr>
          <a:xfrm>
            <a:off x="5076056" y="5949280"/>
            <a:ext cx="406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Dit zal ook redelijk kloppen voor de steekproef</a:t>
            </a:r>
            <a:endParaRPr lang="en-US" dirty="0"/>
          </a:p>
        </p:txBody>
      </p:sp>
      <p:cxnSp>
        <p:nvCxnSpPr>
          <p:cNvPr id="10" name="Rechte verbindingslijn met pijl 9"/>
          <p:cNvCxnSpPr>
            <a:stCxn id="8" idx="1"/>
          </p:cNvCxnSpPr>
          <p:nvPr/>
        </p:nvCxnSpPr>
        <p:spPr>
          <a:xfrm flipH="1">
            <a:off x="4788024" y="6272446"/>
            <a:ext cx="288032" cy="36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0" y="6396335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smtClean="0"/>
              <a:t>Bron: </a:t>
            </a:r>
            <a:r>
              <a:rPr lang="nl-NL" sz="800" dirty="0" smtClean="0">
                <a:hlinkClick r:id="rId3"/>
              </a:rPr>
              <a:t>http://</a:t>
            </a:r>
            <a:r>
              <a:rPr lang="nl-NL" sz="800" dirty="0" smtClean="0">
                <a:hlinkClick r:id="rId3"/>
              </a:rPr>
              <a:t>www.wolleswinkel.info/img/normaleverdeling/vuistregelsnormaleverdeling.jpg</a:t>
            </a:r>
            <a:r>
              <a:rPr lang="nl-NL" sz="800" dirty="0" smtClean="0"/>
              <a:t>, geraadpleegd op 7-12-2016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Standaarddeviatie in frequentiediagram: vuistregels</a:t>
            </a:r>
            <a:endParaRPr lang="en-US" dirty="0"/>
          </a:p>
        </p:txBody>
      </p:sp>
      <p:pic>
        <p:nvPicPr>
          <p:cNvPr id="4" name="Tijdelijke aanduiding voor inhoud 3" descr="vuistregelsnormaleverdel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31946"/>
            <a:ext cx="8229600" cy="2862470"/>
          </a:xfrm>
        </p:spPr>
      </p:pic>
      <p:sp>
        <p:nvSpPr>
          <p:cNvPr id="5" name="Tekstvak 4"/>
          <p:cNvSpPr txBox="1"/>
          <p:nvPr/>
        </p:nvSpPr>
        <p:spPr>
          <a:xfrm>
            <a:off x="467544" y="1844824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μ</a:t>
            </a:r>
            <a:r>
              <a:rPr lang="nl-NL" dirty="0" smtClean="0"/>
              <a:t>: gemiddelde</a:t>
            </a:r>
          </a:p>
          <a:p>
            <a:r>
              <a:rPr lang="el-GR" dirty="0" smtClean="0"/>
              <a:t>σ</a:t>
            </a:r>
            <a:r>
              <a:rPr lang="nl-NL" dirty="0" smtClean="0"/>
              <a:t>: standaarddeviatie</a:t>
            </a:r>
            <a:endParaRPr lang="en-US" dirty="0"/>
          </a:p>
        </p:txBody>
      </p:sp>
      <p:sp>
        <p:nvSpPr>
          <p:cNvPr id="6" name="Rechteraccolade 5"/>
          <p:cNvSpPr/>
          <p:nvPr/>
        </p:nvSpPr>
        <p:spPr>
          <a:xfrm rot="5400000">
            <a:off x="4211960" y="3429000"/>
            <a:ext cx="648072" cy="4392488"/>
          </a:xfrm>
          <a:prstGeom prst="rightBrace">
            <a:avLst>
              <a:gd name="adj1" fmla="val 8333"/>
              <a:gd name="adj2" fmla="val 506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kstvak 6"/>
          <p:cNvSpPr txBox="1"/>
          <p:nvPr/>
        </p:nvSpPr>
        <p:spPr>
          <a:xfrm>
            <a:off x="4283968" y="609329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95%</a:t>
            </a:r>
            <a:endParaRPr lang="en-US" dirty="0"/>
          </a:p>
        </p:txBody>
      </p:sp>
      <p:sp>
        <p:nvSpPr>
          <p:cNvPr id="8" name="Tekstvak 7"/>
          <p:cNvSpPr txBox="1"/>
          <p:nvPr/>
        </p:nvSpPr>
        <p:spPr>
          <a:xfrm>
            <a:off x="5076056" y="5949280"/>
            <a:ext cx="406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Dit zal ook redelijk kloppen voor de steekproef</a:t>
            </a:r>
            <a:endParaRPr lang="en-US" dirty="0"/>
          </a:p>
        </p:txBody>
      </p:sp>
      <p:cxnSp>
        <p:nvCxnSpPr>
          <p:cNvPr id="10" name="Rechte verbindingslijn met pijl 9"/>
          <p:cNvCxnSpPr>
            <a:stCxn id="8" idx="1"/>
          </p:cNvCxnSpPr>
          <p:nvPr/>
        </p:nvCxnSpPr>
        <p:spPr>
          <a:xfrm flipH="1">
            <a:off x="4860032" y="6272446"/>
            <a:ext cx="216024" cy="36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0" y="6396335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smtClean="0"/>
              <a:t>Bron: </a:t>
            </a:r>
            <a:r>
              <a:rPr lang="nl-NL" sz="800" dirty="0" smtClean="0">
                <a:hlinkClick r:id="rId3"/>
              </a:rPr>
              <a:t>http://</a:t>
            </a:r>
            <a:r>
              <a:rPr lang="nl-NL" sz="800" dirty="0" smtClean="0">
                <a:hlinkClick r:id="rId3"/>
              </a:rPr>
              <a:t>www.wolleswinkel.info/img/normaleverdeling/vuistregelsnormaleverdeling.jpg</a:t>
            </a:r>
            <a:r>
              <a:rPr lang="nl-NL" sz="800" dirty="0" smtClean="0"/>
              <a:t>, geraadpleegd op 7-12-2016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Standaarddeviatie in frequentiediagram: vuistregels</a:t>
            </a:r>
            <a:endParaRPr lang="en-US" dirty="0"/>
          </a:p>
        </p:txBody>
      </p:sp>
      <p:pic>
        <p:nvPicPr>
          <p:cNvPr id="4" name="Tijdelijke aanduiding voor inhoud 3" descr="vuistregelsnormaleverdel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31946"/>
            <a:ext cx="8229600" cy="2862470"/>
          </a:xfrm>
        </p:spPr>
      </p:pic>
      <p:sp>
        <p:nvSpPr>
          <p:cNvPr id="5" name="Tekstvak 4"/>
          <p:cNvSpPr txBox="1"/>
          <p:nvPr/>
        </p:nvSpPr>
        <p:spPr>
          <a:xfrm>
            <a:off x="467544" y="1844824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μ</a:t>
            </a:r>
            <a:r>
              <a:rPr lang="nl-NL" dirty="0" smtClean="0"/>
              <a:t>: gemiddelde</a:t>
            </a:r>
          </a:p>
          <a:p>
            <a:r>
              <a:rPr lang="el-GR" dirty="0" smtClean="0"/>
              <a:t>σ</a:t>
            </a:r>
            <a:r>
              <a:rPr lang="nl-NL" dirty="0" smtClean="0"/>
              <a:t>: standaarddeviatie</a:t>
            </a:r>
            <a:endParaRPr lang="en-US" dirty="0"/>
          </a:p>
        </p:txBody>
      </p:sp>
      <p:sp>
        <p:nvSpPr>
          <p:cNvPr id="6" name="Tekstvak 5"/>
          <p:cNvSpPr txBox="1"/>
          <p:nvPr/>
        </p:nvSpPr>
        <p:spPr>
          <a:xfrm>
            <a:off x="683568" y="5661248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Nb: tussen </a:t>
            </a:r>
            <a:r>
              <a:rPr lang="el-GR" sz="2000" dirty="0" smtClean="0"/>
              <a:t>μ</a:t>
            </a:r>
            <a:r>
              <a:rPr lang="nl-NL" sz="2000" dirty="0" smtClean="0"/>
              <a:t> – 3</a:t>
            </a:r>
            <a:r>
              <a:rPr lang="el-GR" sz="2000" dirty="0" smtClean="0"/>
              <a:t>σ</a:t>
            </a:r>
            <a:r>
              <a:rPr lang="nl-NL" sz="2000" dirty="0" smtClean="0"/>
              <a:t> en </a:t>
            </a:r>
            <a:r>
              <a:rPr lang="el-GR" sz="2000" dirty="0" smtClean="0"/>
              <a:t>μ</a:t>
            </a:r>
            <a:r>
              <a:rPr lang="nl-NL" sz="2000" dirty="0" smtClean="0"/>
              <a:t> + 3</a:t>
            </a:r>
            <a:r>
              <a:rPr lang="el-GR" sz="2000" dirty="0" smtClean="0"/>
              <a:t>σ</a:t>
            </a:r>
            <a:r>
              <a:rPr lang="nl-NL" sz="2000" dirty="0" smtClean="0"/>
              <a:t> ligt meer dan 99% van de waarnemingen (dus ook bij de steekproef zal dit redelijk kloppen) </a:t>
            </a:r>
            <a:endParaRPr lang="en-US" sz="2000" dirty="0"/>
          </a:p>
        </p:txBody>
      </p:sp>
      <p:sp>
        <p:nvSpPr>
          <p:cNvPr id="8" name="Tekstvak 7"/>
          <p:cNvSpPr txBox="1"/>
          <p:nvPr/>
        </p:nvSpPr>
        <p:spPr>
          <a:xfrm>
            <a:off x="0" y="6396335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smtClean="0"/>
              <a:t>Bron: </a:t>
            </a:r>
            <a:r>
              <a:rPr lang="nl-NL" sz="800" dirty="0" smtClean="0">
                <a:hlinkClick r:id="rId3"/>
              </a:rPr>
              <a:t>http://</a:t>
            </a:r>
            <a:r>
              <a:rPr lang="nl-NL" sz="800" dirty="0" smtClean="0">
                <a:hlinkClick r:id="rId3"/>
              </a:rPr>
              <a:t>www.wolleswinkel.info/img/normaleverdeling/vuistregelsnormaleverdeling.jpg</a:t>
            </a:r>
            <a:r>
              <a:rPr lang="nl-NL" sz="800" dirty="0" smtClean="0"/>
              <a:t>, geraadpleegd op 7-12-2016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Aan de slag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Opgave 2.6: 1, 5, 11, 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Boxplot</a:t>
            </a:r>
            <a:endParaRPr lang="en-US" dirty="0"/>
          </a:p>
        </p:txBody>
      </p:sp>
      <p:pic>
        <p:nvPicPr>
          <p:cNvPr id="4" name="Tijdelijke aanduiding voor inhoud 3" descr="algemeen_boxpl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196752"/>
            <a:ext cx="8169620" cy="2920639"/>
          </a:xfrm>
        </p:spPr>
      </p:pic>
      <p:sp>
        <p:nvSpPr>
          <p:cNvPr id="5" name="Tekstvak 4"/>
          <p:cNvSpPr txBox="1"/>
          <p:nvPr/>
        </p:nvSpPr>
        <p:spPr>
          <a:xfrm>
            <a:off x="683568" y="4437112"/>
            <a:ext cx="44575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Q</a:t>
            </a:r>
            <a:r>
              <a:rPr lang="nl-NL" sz="2400" baseline="-25000" dirty="0" smtClean="0"/>
              <a:t>1</a:t>
            </a:r>
            <a:r>
              <a:rPr lang="nl-NL" sz="2400" dirty="0" smtClean="0"/>
              <a:t>: eerste </a:t>
            </a:r>
            <a:r>
              <a:rPr lang="nl-NL" sz="2400" dirty="0" err="1" smtClean="0"/>
              <a:t>kwartiel</a:t>
            </a:r>
            <a:endParaRPr lang="nl-NL" sz="2400" dirty="0" smtClean="0"/>
          </a:p>
          <a:p>
            <a:r>
              <a:rPr lang="nl-NL" sz="2400" dirty="0" smtClean="0"/>
              <a:t>Q</a:t>
            </a:r>
            <a:r>
              <a:rPr lang="nl-NL" sz="2400" baseline="-25000" dirty="0" smtClean="0"/>
              <a:t>3</a:t>
            </a:r>
            <a:r>
              <a:rPr lang="nl-NL" sz="2400" dirty="0" smtClean="0"/>
              <a:t>: derde </a:t>
            </a:r>
            <a:r>
              <a:rPr lang="nl-NL" sz="2400" dirty="0" err="1" smtClean="0"/>
              <a:t>kwartiel</a:t>
            </a:r>
            <a:endParaRPr lang="nl-NL" sz="2400" dirty="0" smtClean="0"/>
          </a:p>
          <a:p>
            <a:r>
              <a:rPr lang="nl-NL" sz="2400" dirty="0" smtClean="0"/>
              <a:t>Q</a:t>
            </a:r>
            <a:r>
              <a:rPr lang="nl-NL" sz="2400" baseline="-25000" dirty="0" smtClean="0"/>
              <a:t>3</a:t>
            </a:r>
            <a:r>
              <a:rPr lang="nl-NL" sz="2400" dirty="0" smtClean="0"/>
              <a:t> – Q</a:t>
            </a:r>
            <a:r>
              <a:rPr lang="nl-NL" sz="2400" baseline="-25000" dirty="0" smtClean="0"/>
              <a:t>1</a:t>
            </a:r>
            <a:r>
              <a:rPr lang="nl-NL" sz="2400" dirty="0" smtClean="0"/>
              <a:t>: </a:t>
            </a:r>
            <a:r>
              <a:rPr lang="nl-NL" sz="2400" dirty="0" err="1" smtClean="0"/>
              <a:t>interkwartielafstand</a:t>
            </a:r>
            <a:endParaRPr lang="nl-NL" sz="2400" dirty="0" smtClean="0"/>
          </a:p>
          <a:p>
            <a:r>
              <a:rPr lang="nl-NL" sz="2400" dirty="0" smtClean="0"/>
              <a:t>Voorbeelden: </a:t>
            </a:r>
            <a:r>
              <a:rPr lang="nl-NL" sz="2400" dirty="0" err="1" smtClean="0"/>
              <a:t>example</a:t>
            </a:r>
            <a:r>
              <a:rPr lang="nl-NL" sz="2400" dirty="0" smtClean="0"/>
              <a:t> 2.4.2, 2.4.5</a:t>
            </a:r>
            <a:endParaRPr lang="en-US" sz="2400" dirty="0"/>
          </a:p>
        </p:txBody>
      </p:sp>
      <p:sp>
        <p:nvSpPr>
          <p:cNvPr id="6" name="Tekstvak 5"/>
          <p:cNvSpPr txBox="1"/>
          <p:nvPr/>
        </p:nvSpPr>
        <p:spPr>
          <a:xfrm>
            <a:off x="2699792" y="6309320"/>
            <a:ext cx="5904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smtClean="0"/>
              <a:t>Bron: </a:t>
            </a:r>
            <a:r>
              <a:rPr lang="nl-NL" sz="800" dirty="0" smtClean="0">
                <a:hlinkClick r:id="rId3"/>
              </a:rPr>
              <a:t>http://www.remmelt.com/OR/algemeen_boxplot.png</a:t>
            </a:r>
            <a:r>
              <a:rPr lang="nl-NL" sz="800" dirty="0" smtClean="0"/>
              <a:t>, geraadpleegd op 7-12-2016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Uitbijter</a:t>
            </a:r>
            <a:endParaRPr lang="en-US" dirty="0"/>
          </a:p>
        </p:txBody>
      </p:sp>
      <p:pic>
        <p:nvPicPr>
          <p:cNvPr id="4" name="Tijdelijke aanduiding voor inhoud 3" descr="uitbijter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2348880"/>
            <a:ext cx="7865170" cy="1993602"/>
          </a:xfrm>
        </p:spPr>
      </p:pic>
      <p:sp>
        <p:nvSpPr>
          <p:cNvPr id="5" name="Tekstvak 4"/>
          <p:cNvSpPr txBox="1"/>
          <p:nvPr/>
        </p:nvSpPr>
        <p:spPr>
          <a:xfrm>
            <a:off x="1619672" y="5733256"/>
            <a:ext cx="63337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dirty="0" smtClean="0"/>
              <a:t>Bron: https://www2.southeastern.edu/Academics/Faculty/dgurney/Math241/StatTopics/BoxGen_files/image014.jpg, geraadpleegd op 10-11-2016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Uitbijter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Vaak genoteerde grenzen:</a:t>
            </a:r>
          </a:p>
          <a:p>
            <a:pPr lvl="1"/>
            <a:r>
              <a:rPr lang="nl-NL" dirty="0" smtClean="0"/>
              <a:t>Links:	Q</a:t>
            </a:r>
            <a:r>
              <a:rPr lang="nl-NL" baseline="-25000" dirty="0" smtClean="0"/>
              <a:t>1</a:t>
            </a:r>
            <a:r>
              <a:rPr lang="nl-NL" dirty="0" smtClean="0"/>
              <a:t> - 1,5 ∙ </a:t>
            </a:r>
            <a:r>
              <a:rPr lang="nl-NL" dirty="0" err="1" smtClean="0"/>
              <a:t>interkwartielafstand</a:t>
            </a:r>
            <a:r>
              <a:rPr lang="nl-NL" smtClean="0"/>
              <a:t> </a:t>
            </a:r>
            <a:r>
              <a:rPr lang="nl-NL" dirty="0" smtClean="0"/>
              <a:t>		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Uitbijter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Vaak genoteerde grenzen:</a:t>
            </a:r>
          </a:p>
          <a:p>
            <a:pPr lvl="1"/>
            <a:r>
              <a:rPr lang="nl-NL" dirty="0" smtClean="0"/>
              <a:t>Links:	Q</a:t>
            </a:r>
            <a:r>
              <a:rPr lang="nl-NL" baseline="-25000" dirty="0" smtClean="0"/>
              <a:t>1</a:t>
            </a:r>
            <a:r>
              <a:rPr lang="nl-NL" dirty="0" smtClean="0"/>
              <a:t> - 1,5 ∙ </a:t>
            </a:r>
            <a:r>
              <a:rPr lang="nl-NL" dirty="0" err="1" smtClean="0"/>
              <a:t>interkwartielafstand</a:t>
            </a:r>
            <a:r>
              <a:rPr lang="nl-NL" dirty="0" smtClean="0"/>
              <a:t> =</a:t>
            </a:r>
            <a:br>
              <a:rPr lang="nl-NL" dirty="0" smtClean="0"/>
            </a:br>
            <a:r>
              <a:rPr lang="nl-NL" dirty="0" smtClean="0"/>
              <a:t>		Q</a:t>
            </a:r>
            <a:r>
              <a:rPr lang="nl-NL" baseline="-25000" dirty="0" smtClean="0"/>
              <a:t>1</a:t>
            </a:r>
            <a:r>
              <a:rPr lang="nl-NL" dirty="0" smtClean="0"/>
              <a:t> – 1,5 ∙ (Q</a:t>
            </a:r>
            <a:r>
              <a:rPr lang="nl-NL" baseline="-25000" dirty="0" smtClean="0"/>
              <a:t>3</a:t>
            </a:r>
            <a:r>
              <a:rPr lang="nl-NL" dirty="0" smtClean="0"/>
              <a:t> – Q</a:t>
            </a:r>
            <a:r>
              <a:rPr lang="nl-NL" baseline="-25000" dirty="0" smtClean="0"/>
              <a:t>1</a:t>
            </a:r>
            <a:r>
              <a:rPr lang="nl-NL" dirty="0" smtClean="0"/>
              <a:t>)</a:t>
            </a:r>
            <a:br>
              <a:rPr lang="nl-NL" dirty="0" smtClean="0"/>
            </a:br>
            <a:r>
              <a:rPr lang="nl-NL" dirty="0" smtClean="0"/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Uitbijter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Vaak genoteerde grenzen:</a:t>
            </a:r>
          </a:p>
          <a:p>
            <a:pPr lvl="1"/>
            <a:r>
              <a:rPr lang="nl-NL" dirty="0" smtClean="0"/>
              <a:t>Links:	Q</a:t>
            </a:r>
            <a:r>
              <a:rPr lang="nl-NL" baseline="-25000" dirty="0" smtClean="0"/>
              <a:t>1</a:t>
            </a:r>
            <a:r>
              <a:rPr lang="nl-NL" dirty="0" smtClean="0"/>
              <a:t> - 1,5 ∙ </a:t>
            </a:r>
            <a:r>
              <a:rPr lang="nl-NL" dirty="0" err="1" smtClean="0"/>
              <a:t>interkwartielafstand</a:t>
            </a:r>
            <a:r>
              <a:rPr lang="nl-NL" dirty="0" smtClean="0"/>
              <a:t> =</a:t>
            </a:r>
            <a:br>
              <a:rPr lang="nl-NL" dirty="0" smtClean="0"/>
            </a:br>
            <a:r>
              <a:rPr lang="nl-NL" dirty="0" smtClean="0"/>
              <a:t>		Q</a:t>
            </a:r>
            <a:r>
              <a:rPr lang="nl-NL" baseline="-25000" dirty="0" smtClean="0"/>
              <a:t>1</a:t>
            </a:r>
            <a:r>
              <a:rPr lang="nl-NL" dirty="0" smtClean="0"/>
              <a:t> – 1,5 ∙ (Q</a:t>
            </a:r>
            <a:r>
              <a:rPr lang="nl-NL" baseline="-25000" dirty="0" smtClean="0"/>
              <a:t>3</a:t>
            </a:r>
            <a:r>
              <a:rPr lang="nl-NL" dirty="0" smtClean="0"/>
              <a:t> – Q</a:t>
            </a:r>
            <a:r>
              <a:rPr lang="nl-NL" baseline="-25000" dirty="0" smtClean="0"/>
              <a:t>1</a:t>
            </a:r>
            <a:r>
              <a:rPr lang="nl-NL" dirty="0" smtClean="0"/>
              <a:t>)</a:t>
            </a:r>
            <a:br>
              <a:rPr lang="nl-NL" dirty="0" smtClean="0"/>
            </a:br>
            <a:r>
              <a:rPr lang="nl-NL" dirty="0" smtClean="0"/>
              <a:t>		Lagere waardes zijn uitbijters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996</Words>
  <Application>Microsoft Office PowerPoint</Application>
  <PresentationFormat>Diavoorstelling (4:3)</PresentationFormat>
  <Paragraphs>224</Paragraphs>
  <Slides>47</Slides>
  <Notes>0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47</vt:i4>
      </vt:variant>
    </vt:vector>
  </HeadingPairs>
  <TitlesOfParts>
    <vt:vector size="49" baseType="lpstr">
      <vt:lpstr>Office-thema</vt:lpstr>
      <vt:lpstr>Formel</vt:lpstr>
      <vt:lpstr>Herhaling week 2</vt:lpstr>
      <vt:lpstr>Herhaling week 2</vt:lpstr>
      <vt:lpstr>Boxplot</vt:lpstr>
      <vt:lpstr>Boxplot</vt:lpstr>
      <vt:lpstr>Boxplot</vt:lpstr>
      <vt:lpstr>Uitbijter</vt:lpstr>
      <vt:lpstr>Uitbijter</vt:lpstr>
      <vt:lpstr>Uitbijter</vt:lpstr>
      <vt:lpstr>Uitbijter</vt:lpstr>
      <vt:lpstr>Uitbijter</vt:lpstr>
      <vt:lpstr>Uitbijter</vt:lpstr>
      <vt:lpstr>Hoe teken je een boxplot met uitbijters</vt:lpstr>
      <vt:lpstr>Aan de slag</vt:lpstr>
      <vt:lpstr>Spreidingsmaten</vt:lpstr>
      <vt:lpstr>Spreidingsmaten</vt:lpstr>
      <vt:lpstr>Spreidingsmaten</vt:lpstr>
      <vt:lpstr>Spreidingsmaten</vt:lpstr>
      <vt:lpstr>Spreidingsmaten</vt:lpstr>
      <vt:lpstr>Spreidingsmaten</vt:lpstr>
      <vt:lpstr>Spreidingsmaten</vt:lpstr>
      <vt:lpstr>Spreidingsmaten</vt:lpstr>
      <vt:lpstr>Spreidingsmaten</vt:lpstr>
      <vt:lpstr>Spreidingsmaten</vt:lpstr>
      <vt:lpstr>Spreidingsmaten</vt:lpstr>
      <vt:lpstr>Spreidingsmaten</vt:lpstr>
      <vt:lpstr>Spreidingsmaten</vt:lpstr>
      <vt:lpstr>Spreidingsmaten</vt:lpstr>
      <vt:lpstr>Spreidingsmaten</vt:lpstr>
      <vt:lpstr>Spreidingsmaten</vt:lpstr>
      <vt:lpstr>Spreidingsmaten</vt:lpstr>
      <vt:lpstr>Spreidingsmaten</vt:lpstr>
      <vt:lpstr>Spreidingsmaten</vt:lpstr>
      <vt:lpstr>Interkwartieldeviatie in frequentieverdeling</vt:lpstr>
      <vt:lpstr>Interkwartieldeviatie in frequentieverdeling</vt:lpstr>
      <vt:lpstr>Maten in populatie versus steekproef</vt:lpstr>
      <vt:lpstr>Maten in populatie versus steekproef</vt:lpstr>
      <vt:lpstr>Maten in populatie versus steekproef</vt:lpstr>
      <vt:lpstr>Maten in populatie versus steekproef</vt:lpstr>
      <vt:lpstr>Maten in populatie versus steekproef</vt:lpstr>
      <vt:lpstr>Maten in populatie versus steekproef</vt:lpstr>
      <vt:lpstr>Maten in populatie versus steekproef</vt:lpstr>
      <vt:lpstr>Maten in populatie versus steekproef</vt:lpstr>
      <vt:lpstr>Maten in populatie versus steekproef</vt:lpstr>
      <vt:lpstr>Standaarddeviatie in frequentiediagram: vuistregels</vt:lpstr>
      <vt:lpstr>Standaarddeviatie in frequentiediagram: vuistregels</vt:lpstr>
      <vt:lpstr>Standaarddeviatie in frequentiediagram: vuistregels</vt:lpstr>
      <vt:lpstr>Aan de slag</vt:lpstr>
    </vt:vector>
  </TitlesOfParts>
  <Company>Hogeschool van Arnhem en Nijmegen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nb</dc:creator>
  <cp:lastModifiedBy>nb</cp:lastModifiedBy>
  <cp:revision>22</cp:revision>
  <dcterms:created xsi:type="dcterms:W3CDTF">2016-11-10T13:06:24Z</dcterms:created>
  <dcterms:modified xsi:type="dcterms:W3CDTF">2016-12-07T12:00:39Z</dcterms:modified>
</cp:coreProperties>
</file>