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4" r:id="rId8"/>
    <p:sldId id="263" r:id="rId9"/>
    <p:sldId id="262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7" r:id="rId30"/>
    <p:sldId id="288" r:id="rId31"/>
    <p:sldId id="289" r:id="rId32"/>
    <p:sldId id="290" r:id="rId33"/>
    <p:sldId id="292" r:id="rId34"/>
    <p:sldId id="293" r:id="rId35"/>
    <p:sldId id="294" r:id="rId36"/>
    <p:sldId id="295" r:id="rId37"/>
    <p:sldId id="296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het opmaakprofiel van de modelondertitel te bewerken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56BE3-1A6B-40A8-9988-05230F4C23A3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7E613-E1E2-4EEA-B725-A3D31E0854B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56BE3-1A6B-40A8-9988-05230F4C23A3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7E613-E1E2-4EEA-B725-A3D31E0854B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56BE3-1A6B-40A8-9988-05230F4C23A3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7E613-E1E2-4EEA-B725-A3D31E0854B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56BE3-1A6B-40A8-9988-05230F4C23A3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7E613-E1E2-4EEA-B725-A3D31E0854B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56BE3-1A6B-40A8-9988-05230F4C23A3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7E613-E1E2-4EEA-B725-A3D31E0854B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56BE3-1A6B-40A8-9988-05230F4C23A3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7E613-E1E2-4EEA-B725-A3D31E0854B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56BE3-1A6B-40A8-9988-05230F4C23A3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7E613-E1E2-4EEA-B725-A3D31E0854B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56BE3-1A6B-40A8-9988-05230F4C23A3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7E613-E1E2-4EEA-B725-A3D31E0854B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56BE3-1A6B-40A8-9988-05230F4C23A3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7E613-E1E2-4EEA-B725-A3D31E0854B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56BE3-1A6B-40A8-9988-05230F4C23A3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7E613-E1E2-4EEA-B725-A3D31E0854B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56BE3-1A6B-40A8-9988-05230F4C23A3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7E613-E1E2-4EEA-B725-A3D31E0854B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56BE3-1A6B-40A8-9988-05230F4C23A3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7E613-E1E2-4EEA-B725-A3D31E0854B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6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0.bin"/><Relationship Id="rId5" Type="http://schemas.openxmlformats.org/officeDocument/2006/relationships/oleObject" Target="../embeddings/oleObject9.bin"/><Relationship Id="rId4" Type="http://schemas.openxmlformats.org/officeDocument/2006/relationships/oleObject" Target="../embeddings/oleObject8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4.bin"/><Relationship Id="rId5" Type="http://schemas.openxmlformats.org/officeDocument/2006/relationships/oleObject" Target="../embeddings/oleObject13.bin"/><Relationship Id="rId4" Type="http://schemas.openxmlformats.org/officeDocument/2006/relationships/oleObject" Target="../embeddings/oleObject12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 smtClean="0"/>
              <a:t>Chi-kwadraat</a:t>
            </a:r>
            <a:r>
              <a:rPr lang="nl-NL" dirty="0" smtClean="0"/>
              <a:t> test bij meerdere rijen/kolommen</a:t>
            </a:r>
            <a:endParaRPr lang="en-US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smtClean="0"/>
              <a:t>Een uitgewerkt voorbeeld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Tabel</a:t>
            </a:r>
            <a:endParaRPr lang="en-US" dirty="0"/>
          </a:p>
        </p:txBody>
      </p:sp>
      <p:graphicFrame>
        <p:nvGraphicFramePr>
          <p:cNvPr id="4" name="Tijdelijke aanduiding voor inhoud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148336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E-nummer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Geen toevoeging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totaal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verandering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65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geen verandering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35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totaal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kstvak 4"/>
          <p:cNvSpPr txBox="1"/>
          <p:nvPr/>
        </p:nvSpPr>
        <p:spPr>
          <a:xfrm>
            <a:off x="827584" y="4005064"/>
            <a:ext cx="6696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Na een jaar meldden </a:t>
            </a:r>
            <a:r>
              <a:rPr lang="nl-NL" dirty="0" smtClean="0"/>
              <a:t>65 proefpersonen een verandering; 45 van deze proefpersonen hadden het </a:t>
            </a:r>
            <a:r>
              <a:rPr lang="nl-NL" dirty="0" err="1" smtClean="0"/>
              <a:t>e-nummer</a:t>
            </a:r>
            <a:r>
              <a:rPr lang="nl-NL" dirty="0" smtClean="0"/>
              <a:t> gekregen</a:t>
            </a:r>
            <a:endParaRPr lang="en-US" dirty="0"/>
          </a:p>
        </p:txBody>
      </p:sp>
      <p:cxnSp>
        <p:nvCxnSpPr>
          <p:cNvPr id="7" name="Rechte verbindingslijn met pijl 6"/>
          <p:cNvCxnSpPr/>
          <p:nvPr/>
        </p:nvCxnSpPr>
        <p:spPr>
          <a:xfrm flipV="1">
            <a:off x="3203848" y="2132856"/>
            <a:ext cx="3384376" cy="18722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Tabel</a:t>
            </a:r>
            <a:endParaRPr lang="en-US" dirty="0"/>
          </a:p>
        </p:txBody>
      </p:sp>
      <p:graphicFrame>
        <p:nvGraphicFramePr>
          <p:cNvPr id="4" name="Tijdelijke aanduiding voor inhoud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148336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E-nummer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Geen toevoeging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totaal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verandering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65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geen verandering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35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totaal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kstvak 4"/>
          <p:cNvSpPr txBox="1"/>
          <p:nvPr/>
        </p:nvSpPr>
        <p:spPr>
          <a:xfrm>
            <a:off x="827584" y="4005064"/>
            <a:ext cx="6696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Na </a:t>
            </a:r>
            <a:r>
              <a:rPr lang="nl-NL" dirty="0" smtClean="0"/>
              <a:t>een jaar meldden </a:t>
            </a:r>
            <a:r>
              <a:rPr lang="nl-NL" dirty="0" smtClean="0"/>
              <a:t>65 proefpersonen een verandering; 45 van deze proefpersonen hadden het </a:t>
            </a:r>
            <a:r>
              <a:rPr lang="nl-NL" dirty="0" err="1" smtClean="0"/>
              <a:t>e-nummer</a:t>
            </a:r>
            <a:r>
              <a:rPr lang="nl-NL" dirty="0" smtClean="0"/>
              <a:t> gekregen</a:t>
            </a:r>
            <a:endParaRPr lang="en-US" dirty="0"/>
          </a:p>
        </p:txBody>
      </p:sp>
      <p:cxnSp>
        <p:nvCxnSpPr>
          <p:cNvPr id="7" name="Rechte verbindingslijn met pijl 6"/>
          <p:cNvCxnSpPr/>
          <p:nvPr/>
        </p:nvCxnSpPr>
        <p:spPr>
          <a:xfrm flipH="1" flipV="1">
            <a:off x="2843808" y="2204864"/>
            <a:ext cx="3600400" cy="18722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Tabel</a:t>
            </a:r>
            <a:endParaRPr lang="en-US" dirty="0"/>
          </a:p>
        </p:txBody>
      </p:sp>
      <p:graphicFrame>
        <p:nvGraphicFramePr>
          <p:cNvPr id="4" name="Tijdelijke aanduiding voor inhoud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148336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E-nummer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Geen toevoeging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totaal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verandering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65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geen verandering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35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totaal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kstvak 4"/>
          <p:cNvSpPr txBox="1"/>
          <p:nvPr/>
        </p:nvSpPr>
        <p:spPr>
          <a:xfrm>
            <a:off x="827584" y="4005064"/>
            <a:ext cx="6696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Merk op: ik heb aan alleen dit getal (en de totalen) genoeg om de rest van de tabel in te vullen. Daarom is de vrijheidsgraad </a:t>
            </a:r>
            <a:r>
              <a:rPr lang="nl-NL" dirty="0" err="1" smtClean="0"/>
              <a:t>df</a:t>
            </a:r>
            <a:r>
              <a:rPr lang="nl-NL" dirty="0" smtClean="0"/>
              <a:t> hier 1!</a:t>
            </a:r>
            <a:endParaRPr lang="en-US" dirty="0"/>
          </a:p>
        </p:txBody>
      </p:sp>
      <p:cxnSp>
        <p:nvCxnSpPr>
          <p:cNvPr id="7" name="Rechte verbindingslijn met pijl 6"/>
          <p:cNvCxnSpPr/>
          <p:nvPr/>
        </p:nvCxnSpPr>
        <p:spPr>
          <a:xfrm flipH="1" flipV="1">
            <a:off x="2843808" y="2204864"/>
            <a:ext cx="2232248" cy="18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Tabel</a:t>
            </a:r>
            <a:endParaRPr lang="en-US" dirty="0"/>
          </a:p>
        </p:txBody>
      </p:sp>
      <p:graphicFrame>
        <p:nvGraphicFramePr>
          <p:cNvPr id="4" name="Tijdelijke aanduiding voor inhoud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148336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E-nummer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Geen toevoeging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totaal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verandering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65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geen verandering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35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totaal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Tabel volgens nulhypothese</a:t>
            </a:r>
            <a:endParaRPr lang="en-US" dirty="0"/>
          </a:p>
        </p:txBody>
      </p:sp>
      <p:graphicFrame>
        <p:nvGraphicFramePr>
          <p:cNvPr id="4" name="Tijdelijke aanduiding voor inhoud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148336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E-nummer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Geen toevoeging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totaal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verandering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65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geen verandering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35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totaal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kstvak 4"/>
          <p:cNvSpPr txBox="1"/>
          <p:nvPr/>
        </p:nvSpPr>
        <p:spPr>
          <a:xfrm>
            <a:off x="2843808" y="3356992"/>
            <a:ext cx="54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Totalen veranderen </a:t>
            </a:r>
            <a:r>
              <a:rPr lang="nl-NL" u="sng" dirty="0" smtClean="0"/>
              <a:t>niet</a:t>
            </a:r>
            <a:endParaRPr lang="en-US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Tabel volgens nulhypothese</a:t>
            </a:r>
            <a:endParaRPr lang="en-US" dirty="0"/>
          </a:p>
        </p:txBody>
      </p:sp>
      <p:graphicFrame>
        <p:nvGraphicFramePr>
          <p:cNvPr id="4" name="Tijdelijke aanduiding voor inhoud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148336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E-nummer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Geen toevoeging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totaal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verandering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65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geen verandering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35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totaal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kstvak 4"/>
          <p:cNvSpPr txBox="1"/>
          <p:nvPr/>
        </p:nvSpPr>
        <p:spPr>
          <a:xfrm>
            <a:off x="2843808" y="3356992"/>
            <a:ext cx="54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Nulhypothese: gebruik </a:t>
            </a:r>
            <a:r>
              <a:rPr lang="nl-NL" dirty="0" err="1" smtClean="0"/>
              <a:t>e-nummer</a:t>
            </a:r>
            <a:r>
              <a:rPr lang="nl-NL" dirty="0" smtClean="0"/>
              <a:t> wijkt niet af van placebogroep </a:t>
            </a:r>
            <a:endParaRPr lang="en-US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Tabel volgens nulhypothese</a:t>
            </a:r>
            <a:endParaRPr lang="en-US" dirty="0"/>
          </a:p>
        </p:txBody>
      </p:sp>
      <p:graphicFrame>
        <p:nvGraphicFramePr>
          <p:cNvPr id="4" name="Tijdelijke aanduiding voor inhoud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148336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E-nummer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Geen</a:t>
                      </a:r>
                      <a:r>
                        <a:rPr lang="nl-NL" baseline="0" dirty="0" smtClean="0"/>
                        <a:t> toevoeging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totaal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verandering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65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geen verandering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35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totaal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kstvak 4"/>
          <p:cNvSpPr txBox="1"/>
          <p:nvPr/>
        </p:nvSpPr>
        <p:spPr>
          <a:xfrm>
            <a:off x="2843808" y="3356992"/>
            <a:ext cx="54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De verdeling 60:40 geldt dus in iedere rij</a:t>
            </a:r>
          </a:p>
          <a:p>
            <a:r>
              <a:rPr lang="nl-NL" dirty="0" smtClean="0"/>
              <a:t>Welk getal staat dan linksboven? </a:t>
            </a:r>
            <a:endParaRPr lang="en-US" u="sng" dirty="0"/>
          </a:p>
        </p:txBody>
      </p:sp>
      <p:sp>
        <p:nvSpPr>
          <p:cNvPr id="6" name="Ovaal 5"/>
          <p:cNvSpPr/>
          <p:nvPr/>
        </p:nvSpPr>
        <p:spPr>
          <a:xfrm>
            <a:off x="2627784" y="1916832"/>
            <a:ext cx="1440160" cy="432048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Tabel volgens nulhypothese</a:t>
            </a:r>
            <a:endParaRPr lang="en-US" dirty="0"/>
          </a:p>
        </p:txBody>
      </p:sp>
      <p:graphicFrame>
        <p:nvGraphicFramePr>
          <p:cNvPr id="4" name="Tijdelijke aanduiding voor inhoud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148336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E-nummer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Geen toevoeging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totaal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verandering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65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geen verandering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35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totaal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kstvak 5"/>
          <p:cNvSpPr txBox="1"/>
          <p:nvPr/>
        </p:nvSpPr>
        <p:spPr>
          <a:xfrm>
            <a:off x="1979712" y="3789040"/>
            <a:ext cx="511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Nu vul je de rest gemakkelijk in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Tabel volgens nulhypothese</a:t>
            </a:r>
            <a:endParaRPr lang="en-US" dirty="0"/>
          </a:p>
        </p:txBody>
      </p:sp>
      <p:graphicFrame>
        <p:nvGraphicFramePr>
          <p:cNvPr id="4" name="Tijdelijke aanduiding voor inhoud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148336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E-nummer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Geen toevoeging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totaal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verandering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65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geen verandering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35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totaal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De twee tabellen</a:t>
            </a:r>
            <a:endParaRPr lang="en-US" dirty="0"/>
          </a:p>
        </p:txBody>
      </p:sp>
      <p:graphicFrame>
        <p:nvGraphicFramePr>
          <p:cNvPr id="4" name="Tijdelijke aanduiding voor inhoud 3"/>
          <p:cNvGraphicFramePr>
            <a:graphicFrameLocks noGrp="1"/>
          </p:cNvGraphicFramePr>
          <p:nvPr>
            <p:ph idx="1"/>
          </p:nvPr>
        </p:nvGraphicFramePr>
        <p:xfrm>
          <a:off x="467544" y="4149080"/>
          <a:ext cx="8229600" cy="148336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E-nummer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Geen toevoeging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totaal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verandering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65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geen verandering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35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totaal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ijdelijke aanduiding voor inhoud 3"/>
          <p:cNvGraphicFramePr>
            <a:graphicFrameLocks/>
          </p:cNvGraphicFramePr>
          <p:nvPr/>
        </p:nvGraphicFramePr>
        <p:xfrm>
          <a:off x="467544" y="1844824"/>
          <a:ext cx="8229600" cy="148336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E-nummer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Geen toevoeging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totaal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verandering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65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geen verandering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35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totaal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kstvak 5"/>
          <p:cNvSpPr txBox="1"/>
          <p:nvPr/>
        </p:nvSpPr>
        <p:spPr>
          <a:xfrm>
            <a:off x="467544" y="1340768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Volgens experiment</a:t>
            </a:r>
            <a:endParaRPr lang="en-US" dirty="0"/>
          </a:p>
        </p:txBody>
      </p:sp>
      <p:sp>
        <p:nvSpPr>
          <p:cNvPr id="7" name="Tekstvak 6"/>
          <p:cNvSpPr txBox="1"/>
          <p:nvPr/>
        </p:nvSpPr>
        <p:spPr>
          <a:xfrm>
            <a:off x="467544" y="3645024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Volgens nulhypothese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Case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l-NL" dirty="0" smtClean="0"/>
              <a:t>Er wordt een nieuw </a:t>
            </a:r>
            <a:r>
              <a:rPr lang="nl-NL" dirty="0" err="1" smtClean="0"/>
              <a:t>e-nummer</a:t>
            </a:r>
            <a:r>
              <a:rPr lang="nl-NL" dirty="0" smtClean="0"/>
              <a:t> getest op neutraliteit. Volgens de gangbare theorieën zou inname van voedsel met dit </a:t>
            </a:r>
            <a:r>
              <a:rPr lang="nl-NL" dirty="0" err="1" smtClean="0"/>
              <a:t>e-nummer</a:t>
            </a:r>
            <a:r>
              <a:rPr lang="nl-NL" dirty="0" smtClean="0"/>
              <a:t> geen effect op de gezondheid hebben. Is dit inderdaad zo?</a:t>
            </a:r>
          </a:p>
          <a:p>
            <a:r>
              <a:rPr lang="nl-NL" dirty="0" smtClean="0"/>
              <a:t>Experiment: een groep proefpersonen krijgt een jaar lang voedsel waaraan dit </a:t>
            </a:r>
            <a:r>
              <a:rPr lang="nl-NL" dirty="0" err="1" smtClean="0"/>
              <a:t>e-nummer</a:t>
            </a:r>
            <a:r>
              <a:rPr lang="nl-NL" dirty="0" smtClean="0"/>
              <a:t> is toegevoegd, een andere groep (controlegroep) krijgt voedsel waaraan dit </a:t>
            </a:r>
            <a:r>
              <a:rPr lang="nl-NL" dirty="0" err="1" smtClean="0"/>
              <a:t>e-nummer</a:t>
            </a:r>
            <a:r>
              <a:rPr lang="nl-NL" dirty="0" smtClean="0"/>
              <a:t> niet is toegevoegd. </a:t>
            </a:r>
          </a:p>
          <a:p>
            <a:r>
              <a:rPr lang="nl-NL" dirty="0" smtClean="0"/>
              <a:t>Een proefpersoon weet niet in welke groep hij/zij zit (placebo-effect).</a:t>
            </a:r>
          </a:p>
          <a:p>
            <a:r>
              <a:rPr lang="nl-NL" dirty="0" smtClean="0"/>
              <a:t>Na dat jaar meldt de proefpersoon of zijn/haar gezondheid is veranderd of niet.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Bereken </a:t>
            </a:r>
            <a:r>
              <a:rPr lang="el-GR" dirty="0" smtClean="0"/>
              <a:t>χ</a:t>
            </a:r>
            <a:r>
              <a:rPr lang="nl-NL" baseline="30000" dirty="0" smtClean="0"/>
              <a:t>2</a:t>
            </a:r>
            <a:endParaRPr lang="en-US" baseline="30000" dirty="0"/>
          </a:p>
        </p:txBody>
      </p:sp>
      <p:graphicFrame>
        <p:nvGraphicFramePr>
          <p:cNvPr id="4" name="Tijdelijke aanduiding voor inhoud 3"/>
          <p:cNvGraphicFramePr>
            <a:graphicFrameLocks noGrp="1"/>
          </p:cNvGraphicFramePr>
          <p:nvPr>
            <p:ph idx="1"/>
          </p:nvPr>
        </p:nvGraphicFramePr>
        <p:xfrm>
          <a:off x="467544" y="3068960"/>
          <a:ext cx="8229600" cy="148336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E-nummer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Geen toevoeging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totaal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verandering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65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geen verandering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35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totaal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ijdelijke aanduiding voor inhoud 3"/>
          <p:cNvGraphicFramePr>
            <a:graphicFrameLocks/>
          </p:cNvGraphicFramePr>
          <p:nvPr/>
        </p:nvGraphicFramePr>
        <p:xfrm>
          <a:off x="467544" y="1340768"/>
          <a:ext cx="8229600" cy="148336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E-nummer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Geen toevoeging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totaal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verandering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65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geen verandering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35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totaal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1058863" y="4941888"/>
          <a:ext cx="6489700" cy="922337"/>
        </p:xfrm>
        <a:graphic>
          <a:graphicData uri="http://schemas.openxmlformats.org/presentationml/2006/ole">
            <p:oleObj spid="_x0000_s1026" name="Formel" r:id="rId3" imgW="2946240" imgH="419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Bereken </a:t>
            </a:r>
            <a:r>
              <a:rPr lang="el-GR" dirty="0" smtClean="0"/>
              <a:t>χ</a:t>
            </a:r>
            <a:r>
              <a:rPr lang="nl-NL" baseline="30000" dirty="0" smtClean="0"/>
              <a:t>2</a:t>
            </a:r>
            <a:endParaRPr lang="en-US" baseline="30000" dirty="0"/>
          </a:p>
        </p:txBody>
      </p:sp>
      <p:graphicFrame>
        <p:nvGraphicFramePr>
          <p:cNvPr id="4" name="Tijdelijke aanduiding voor inhoud 3"/>
          <p:cNvGraphicFramePr>
            <a:graphicFrameLocks noGrp="1"/>
          </p:cNvGraphicFramePr>
          <p:nvPr>
            <p:ph idx="1"/>
          </p:nvPr>
        </p:nvGraphicFramePr>
        <p:xfrm>
          <a:off x="467544" y="3068960"/>
          <a:ext cx="8229600" cy="148336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E-nummer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Geen toevoeging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totaal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verandering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65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geen verandering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35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totaal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ijdelijke aanduiding voor inhoud 3"/>
          <p:cNvGraphicFramePr>
            <a:graphicFrameLocks/>
          </p:cNvGraphicFramePr>
          <p:nvPr/>
        </p:nvGraphicFramePr>
        <p:xfrm>
          <a:off x="467544" y="1340768"/>
          <a:ext cx="8229600" cy="148336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E-nummer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Geen toevoeging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totaal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verandering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65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geen verandering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35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totaal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611560" y="4941168"/>
          <a:ext cx="7385248" cy="923156"/>
        </p:xfrm>
        <a:graphic>
          <a:graphicData uri="http://schemas.openxmlformats.org/presentationml/2006/ole">
            <p:oleObj spid="_x0000_s2050" name="Formel" r:id="rId3" imgW="3352680" imgH="419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Conclusie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We hebben nu:</a:t>
            </a:r>
          </a:p>
          <a:p>
            <a:pPr lvl="1"/>
            <a:r>
              <a:rPr lang="nl-NL" dirty="0" err="1" smtClean="0"/>
              <a:t>df</a:t>
            </a:r>
            <a:r>
              <a:rPr lang="nl-NL" dirty="0" smtClean="0"/>
              <a:t> = 1</a:t>
            </a:r>
          </a:p>
          <a:p>
            <a:pPr lvl="1"/>
            <a:r>
              <a:rPr lang="el-GR" dirty="0" smtClean="0"/>
              <a:t>α</a:t>
            </a:r>
            <a:r>
              <a:rPr lang="nl-NL" dirty="0" smtClean="0"/>
              <a:t> = 0,05</a:t>
            </a:r>
          </a:p>
          <a:p>
            <a:pPr lvl="1"/>
            <a:r>
              <a:rPr lang="el-GR" dirty="0" smtClean="0"/>
              <a:t>χ</a:t>
            </a:r>
            <a:r>
              <a:rPr lang="nl-NL" baseline="30000" dirty="0" smtClean="0"/>
              <a:t>2</a:t>
            </a:r>
            <a:r>
              <a:rPr lang="nl-NL" dirty="0" smtClean="0"/>
              <a:t> = 6,59</a:t>
            </a:r>
          </a:p>
          <a:p>
            <a:r>
              <a:rPr lang="nl-NL" dirty="0" smtClean="0"/>
              <a:t>Kijk in tabel 9 achter in boek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Conclusie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We hebben nu:</a:t>
            </a:r>
          </a:p>
          <a:p>
            <a:pPr lvl="1"/>
            <a:r>
              <a:rPr lang="nl-NL" dirty="0" err="1" smtClean="0"/>
              <a:t>df</a:t>
            </a:r>
            <a:r>
              <a:rPr lang="nl-NL" dirty="0" smtClean="0"/>
              <a:t> = 1</a:t>
            </a:r>
          </a:p>
          <a:p>
            <a:pPr lvl="1"/>
            <a:r>
              <a:rPr lang="el-GR" dirty="0" smtClean="0"/>
              <a:t>α</a:t>
            </a:r>
            <a:r>
              <a:rPr lang="nl-NL" dirty="0" smtClean="0"/>
              <a:t> = 0,05</a:t>
            </a:r>
          </a:p>
          <a:p>
            <a:pPr lvl="1"/>
            <a:r>
              <a:rPr lang="el-GR" dirty="0" smtClean="0"/>
              <a:t>χ</a:t>
            </a:r>
            <a:r>
              <a:rPr lang="nl-NL" baseline="30000" dirty="0" smtClean="0"/>
              <a:t>2</a:t>
            </a:r>
            <a:r>
              <a:rPr lang="nl-NL" dirty="0" smtClean="0"/>
              <a:t> = 6,59</a:t>
            </a:r>
          </a:p>
          <a:p>
            <a:r>
              <a:rPr lang="nl-NL" dirty="0" smtClean="0"/>
              <a:t>Kijk in tabel 9 achter in boek</a:t>
            </a:r>
          </a:p>
          <a:p>
            <a:r>
              <a:rPr lang="nl-NL" dirty="0" smtClean="0"/>
              <a:t>6,59 ligt tussen </a:t>
            </a:r>
            <a:r>
              <a:rPr lang="nl-NL" dirty="0" err="1" smtClean="0"/>
              <a:t>tail</a:t>
            </a:r>
            <a:r>
              <a:rPr lang="nl-NL" dirty="0" smtClean="0"/>
              <a:t> </a:t>
            </a:r>
            <a:r>
              <a:rPr lang="nl-NL" dirty="0" err="1" smtClean="0"/>
              <a:t>probability</a:t>
            </a:r>
            <a:r>
              <a:rPr lang="nl-NL" dirty="0" smtClean="0"/>
              <a:t> 0,02 en 0,01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Conclusie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 smtClean="0"/>
              <a:t>We hebben nu:</a:t>
            </a:r>
          </a:p>
          <a:p>
            <a:pPr lvl="1"/>
            <a:r>
              <a:rPr lang="nl-NL" dirty="0" err="1" smtClean="0"/>
              <a:t>df</a:t>
            </a:r>
            <a:r>
              <a:rPr lang="nl-NL" dirty="0" smtClean="0"/>
              <a:t> = 1</a:t>
            </a:r>
          </a:p>
          <a:p>
            <a:pPr lvl="1"/>
            <a:r>
              <a:rPr lang="el-GR" dirty="0" smtClean="0"/>
              <a:t>α</a:t>
            </a:r>
            <a:r>
              <a:rPr lang="nl-NL" dirty="0" smtClean="0"/>
              <a:t> = 0,05</a:t>
            </a:r>
          </a:p>
          <a:p>
            <a:pPr lvl="1"/>
            <a:r>
              <a:rPr lang="el-GR" dirty="0" smtClean="0"/>
              <a:t>χ</a:t>
            </a:r>
            <a:r>
              <a:rPr lang="nl-NL" baseline="30000" dirty="0" smtClean="0"/>
              <a:t>2</a:t>
            </a:r>
            <a:r>
              <a:rPr lang="nl-NL" dirty="0" smtClean="0"/>
              <a:t> = 6,59</a:t>
            </a:r>
          </a:p>
          <a:p>
            <a:r>
              <a:rPr lang="nl-NL" dirty="0" smtClean="0"/>
              <a:t>Kijk in tabel 9 achter in boek</a:t>
            </a:r>
          </a:p>
          <a:p>
            <a:r>
              <a:rPr lang="nl-NL" dirty="0" smtClean="0"/>
              <a:t>6,59 ligt tussen </a:t>
            </a:r>
            <a:r>
              <a:rPr lang="nl-NL" dirty="0" err="1" smtClean="0"/>
              <a:t>tail</a:t>
            </a:r>
            <a:r>
              <a:rPr lang="nl-NL" dirty="0" smtClean="0"/>
              <a:t> </a:t>
            </a:r>
            <a:r>
              <a:rPr lang="nl-NL" dirty="0" err="1" smtClean="0"/>
              <a:t>probability</a:t>
            </a:r>
            <a:r>
              <a:rPr lang="nl-NL" dirty="0" smtClean="0"/>
              <a:t> 0,02 en 0,01</a:t>
            </a:r>
          </a:p>
          <a:p>
            <a:r>
              <a:rPr lang="nl-NL" dirty="0" smtClean="0"/>
              <a:t>De kans dat deze metingen of extremer gevonden worden onder de nulhypothese is dus kleiner dan 0,02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Conclusie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NL" dirty="0" smtClean="0"/>
              <a:t>We hebben nu:</a:t>
            </a:r>
          </a:p>
          <a:p>
            <a:pPr lvl="1"/>
            <a:r>
              <a:rPr lang="nl-NL" dirty="0" err="1" smtClean="0"/>
              <a:t>df</a:t>
            </a:r>
            <a:r>
              <a:rPr lang="nl-NL" dirty="0" smtClean="0"/>
              <a:t> = 1</a:t>
            </a:r>
          </a:p>
          <a:p>
            <a:pPr lvl="1"/>
            <a:r>
              <a:rPr lang="el-GR" dirty="0" smtClean="0"/>
              <a:t>α</a:t>
            </a:r>
            <a:r>
              <a:rPr lang="nl-NL" dirty="0" smtClean="0"/>
              <a:t> = 0,05</a:t>
            </a:r>
          </a:p>
          <a:p>
            <a:pPr lvl="1"/>
            <a:r>
              <a:rPr lang="el-GR" dirty="0" smtClean="0"/>
              <a:t>χ</a:t>
            </a:r>
            <a:r>
              <a:rPr lang="nl-NL" baseline="30000" dirty="0" smtClean="0"/>
              <a:t>2</a:t>
            </a:r>
            <a:r>
              <a:rPr lang="nl-NL" dirty="0" smtClean="0"/>
              <a:t> = 6,59</a:t>
            </a:r>
          </a:p>
          <a:p>
            <a:r>
              <a:rPr lang="nl-NL" dirty="0" smtClean="0"/>
              <a:t>Kijk in tabel 9 achter in boek</a:t>
            </a:r>
          </a:p>
          <a:p>
            <a:r>
              <a:rPr lang="nl-NL" dirty="0" smtClean="0"/>
              <a:t>6,59 ligt tussen </a:t>
            </a:r>
            <a:r>
              <a:rPr lang="nl-NL" dirty="0" err="1" smtClean="0"/>
              <a:t>tail</a:t>
            </a:r>
            <a:r>
              <a:rPr lang="nl-NL" dirty="0" smtClean="0"/>
              <a:t> </a:t>
            </a:r>
            <a:r>
              <a:rPr lang="nl-NL" dirty="0" err="1" smtClean="0"/>
              <a:t>probability</a:t>
            </a:r>
            <a:r>
              <a:rPr lang="nl-NL" dirty="0" smtClean="0"/>
              <a:t> 0,02 en 0,01</a:t>
            </a:r>
          </a:p>
          <a:p>
            <a:r>
              <a:rPr lang="nl-NL" dirty="0" smtClean="0"/>
              <a:t>De kans dat deze metingen of extremer gevonden worden onder de nulhypothese is dus kleiner dan 0,02</a:t>
            </a:r>
          </a:p>
          <a:p>
            <a:r>
              <a:rPr lang="nl-NL" dirty="0" smtClean="0"/>
              <a:t>Dus zeker kleiner dan </a:t>
            </a:r>
            <a:r>
              <a:rPr lang="el-GR" dirty="0" smtClean="0"/>
              <a:t>α</a:t>
            </a:r>
            <a:r>
              <a:rPr lang="nl-NL" dirty="0" smtClean="0"/>
              <a:t> = 0,05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Conclusie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l-NL" dirty="0" smtClean="0"/>
              <a:t>We hebben nu:</a:t>
            </a:r>
          </a:p>
          <a:p>
            <a:pPr lvl="1"/>
            <a:r>
              <a:rPr lang="nl-NL" dirty="0" err="1" smtClean="0"/>
              <a:t>df</a:t>
            </a:r>
            <a:r>
              <a:rPr lang="nl-NL" dirty="0" smtClean="0"/>
              <a:t> = 1</a:t>
            </a:r>
          </a:p>
          <a:p>
            <a:pPr lvl="1"/>
            <a:r>
              <a:rPr lang="el-GR" dirty="0" smtClean="0"/>
              <a:t>α</a:t>
            </a:r>
            <a:r>
              <a:rPr lang="nl-NL" dirty="0" smtClean="0"/>
              <a:t> = 0,05</a:t>
            </a:r>
          </a:p>
          <a:p>
            <a:pPr lvl="1"/>
            <a:r>
              <a:rPr lang="el-GR" dirty="0" smtClean="0"/>
              <a:t>χ</a:t>
            </a:r>
            <a:r>
              <a:rPr lang="nl-NL" baseline="30000" dirty="0" smtClean="0"/>
              <a:t>2</a:t>
            </a:r>
            <a:r>
              <a:rPr lang="nl-NL" dirty="0" smtClean="0"/>
              <a:t> = 6,59</a:t>
            </a:r>
          </a:p>
          <a:p>
            <a:r>
              <a:rPr lang="nl-NL" dirty="0" smtClean="0"/>
              <a:t>Kijk in tabel 9 achter in boek</a:t>
            </a:r>
          </a:p>
          <a:p>
            <a:r>
              <a:rPr lang="nl-NL" dirty="0" smtClean="0"/>
              <a:t>6,59 ligt tussen </a:t>
            </a:r>
            <a:r>
              <a:rPr lang="nl-NL" dirty="0" err="1" smtClean="0"/>
              <a:t>tail</a:t>
            </a:r>
            <a:r>
              <a:rPr lang="nl-NL" dirty="0" smtClean="0"/>
              <a:t> </a:t>
            </a:r>
            <a:r>
              <a:rPr lang="nl-NL" dirty="0" err="1" smtClean="0"/>
              <a:t>probability</a:t>
            </a:r>
            <a:r>
              <a:rPr lang="nl-NL" dirty="0" smtClean="0"/>
              <a:t> 0,02 en 0,02</a:t>
            </a:r>
          </a:p>
          <a:p>
            <a:r>
              <a:rPr lang="nl-NL" dirty="0" smtClean="0"/>
              <a:t>De kans dat deze metingen of extremer gevonden worden onder de nulhypothese is dus kleiner dan 0,02</a:t>
            </a:r>
          </a:p>
          <a:p>
            <a:r>
              <a:rPr lang="nl-NL" dirty="0" smtClean="0"/>
              <a:t>Dus zeker kleiner dan </a:t>
            </a:r>
            <a:r>
              <a:rPr lang="el-GR" dirty="0" smtClean="0"/>
              <a:t>α</a:t>
            </a:r>
            <a:r>
              <a:rPr lang="nl-NL" dirty="0" smtClean="0"/>
              <a:t> = 0,05</a:t>
            </a:r>
          </a:p>
          <a:p>
            <a:r>
              <a:rPr lang="nl-NL" dirty="0" smtClean="0"/>
              <a:t>Dus H</a:t>
            </a:r>
            <a:r>
              <a:rPr lang="nl-NL" baseline="-25000" dirty="0" smtClean="0"/>
              <a:t>0</a:t>
            </a:r>
            <a:r>
              <a:rPr lang="nl-NL" dirty="0" smtClean="0"/>
              <a:t> verwerpen, dus het </a:t>
            </a:r>
            <a:r>
              <a:rPr lang="nl-NL" dirty="0" err="1" smtClean="0"/>
              <a:t>e-nummer</a:t>
            </a:r>
            <a:r>
              <a:rPr lang="nl-NL" dirty="0" smtClean="0"/>
              <a:t> heeft effect (positief, dan wel negatief)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Opmerkingen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NL" dirty="0" smtClean="0"/>
              <a:t>Omdat </a:t>
            </a:r>
            <a:r>
              <a:rPr lang="el-GR" dirty="0" smtClean="0"/>
              <a:t>α</a:t>
            </a:r>
            <a:r>
              <a:rPr lang="nl-NL" dirty="0" smtClean="0"/>
              <a:t> = 5% is er 5% kans dat we een onterechte conclusie trekken</a:t>
            </a:r>
          </a:p>
          <a:p>
            <a:r>
              <a:rPr lang="nl-NL" dirty="0" smtClean="0"/>
              <a:t>Omdat we tweezijdig toetsen ‘weten’ we alleen dat het </a:t>
            </a:r>
            <a:r>
              <a:rPr lang="nl-NL" dirty="0" err="1" smtClean="0"/>
              <a:t>e-nummer</a:t>
            </a:r>
            <a:r>
              <a:rPr lang="nl-NL" dirty="0" smtClean="0"/>
              <a:t> effect heeft</a:t>
            </a:r>
          </a:p>
          <a:p>
            <a:pPr lvl="1"/>
            <a:r>
              <a:rPr lang="nl-NL" dirty="0" smtClean="0"/>
              <a:t>Om te weten of het effect positief of negatief is hadden we eenzijdig moeten toetsen. Dat valt buiten het kader van de te behandelen stof.</a:t>
            </a:r>
          </a:p>
          <a:p>
            <a:pPr lvl="1"/>
            <a:r>
              <a:rPr lang="nl-NL" dirty="0" smtClean="0"/>
              <a:t>In een geval van een positief effect zou je kunnen overwegen om een onderzoek te starten of dit </a:t>
            </a:r>
            <a:r>
              <a:rPr lang="nl-NL" dirty="0" err="1" smtClean="0"/>
              <a:t>e-nummer</a:t>
            </a:r>
            <a:r>
              <a:rPr lang="nl-NL" dirty="0" smtClean="0"/>
              <a:t> misschien als medicijn kan worden gebruikt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Voorwaardelijke kans</a:t>
            </a:r>
            <a:endParaRPr lang="en-US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39552" y="2276872"/>
            <a:ext cx="8208912" cy="3917032"/>
          </a:xfrm>
        </p:spPr>
        <p:txBody>
          <a:bodyPr>
            <a:normAutofit/>
          </a:bodyPr>
          <a:lstStyle/>
          <a:p>
            <a:r>
              <a:rPr lang="nl-NL" dirty="0" smtClean="0"/>
              <a:t>In bovenstaande steekproef kijken we naar de 60 mensen die voedsel hebben gekregen waar het </a:t>
            </a:r>
            <a:r>
              <a:rPr lang="nl-NL" dirty="0" err="1" smtClean="0"/>
              <a:t>e-nummer</a:t>
            </a:r>
            <a:r>
              <a:rPr lang="nl-NL" dirty="0" smtClean="0"/>
              <a:t> aan was toegevoegd.</a:t>
            </a:r>
          </a:p>
          <a:p>
            <a:r>
              <a:rPr lang="nl-NL" dirty="0" smtClean="0"/>
              <a:t>Wat is nu (volgens bovenstaande steekproef) de geschatte kans dat iemand die voedsel kreeg waaraan het </a:t>
            </a:r>
            <a:r>
              <a:rPr lang="nl-NL" dirty="0" err="1" smtClean="0"/>
              <a:t>e-nummer</a:t>
            </a:r>
            <a:r>
              <a:rPr lang="nl-NL" dirty="0" smtClean="0"/>
              <a:t> was toegevoegd een verandering in de gezondheid bemerkte?</a:t>
            </a:r>
          </a:p>
        </p:txBody>
      </p:sp>
      <p:graphicFrame>
        <p:nvGraphicFramePr>
          <p:cNvPr id="4" name="Tijdelijke aanduiding voor inhoud 3"/>
          <p:cNvGraphicFramePr>
            <a:graphicFrameLocks/>
          </p:cNvGraphicFramePr>
          <p:nvPr/>
        </p:nvGraphicFramePr>
        <p:xfrm>
          <a:off x="539552" y="404664"/>
          <a:ext cx="8229600" cy="148336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E-nummer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Geen toevoeging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totaal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verandering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65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geen verandering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35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totaal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p:oleObj spid="_x0000_s34818" name="Formel" r:id="rId3" imgW="114120" imgH="215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Opstellen hypotheses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Wat is de nulhypothese?</a:t>
            </a:r>
          </a:p>
          <a:p>
            <a:r>
              <a:rPr lang="nl-NL" dirty="0" smtClean="0"/>
              <a:t>Hoe groot nemen we </a:t>
            </a:r>
            <a:r>
              <a:rPr lang="el-GR" dirty="0" smtClean="0"/>
              <a:t>α</a:t>
            </a:r>
            <a:r>
              <a:rPr lang="nl-NL" dirty="0" smtClean="0"/>
              <a:t>?</a:t>
            </a:r>
          </a:p>
          <a:p>
            <a:r>
              <a:rPr lang="nl-NL" dirty="0" smtClean="0"/>
              <a:t>Discussieer en kom tot een voorstel!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39552" y="2276872"/>
            <a:ext cx="8208912" cy="3917032"/>
          </a:xfrm>
        </p:spPr>
        <p:txBody>
          <a:bodyPr>
            <a:normAutofit/>
          </a:bodyPr>
          <a:lstStyle/>
          <a:p>
            <a:r>
              <a:rPr lang="nl-NL" dirty="0" smtClean="0"/>
              <a:t>Wat is nu (volgens bovenstaande steekproef) de geschatte kans dat iemand die voedsel kreeg waaraan het </a:t>
            </a:r>
            <a:r>
              <a:rPr lang="nl-NL" dirty="0" err="1" smtClean="0"/>
              <a:t>e-nummer</a:t>
            </a:r>
            <a:r>
              <a:rPr lang="nl-NL" dirty="0" smtClean="0"/>
              <a:t> was toegevoegd een verandering in de gezondheid bemerkte?</a:t>
            </a:r>
          </a:p>
          <a:p>
            <a:r>
              <a:rPr lang="nl-NL" dirty="0" smtClean="0"/>
              <a:t>45/60 = 3/4</a:t>
            </a:r>
          </a:p>
        </p:txBody>
      </p:sp>
      <p:graphicFrame>
        <p:nvGraphicFramePr>
          <p:cNvPr id="4" name="Tijdelijke aanduiding voor inhoud 3"/>
          <p:cNvGraphicFramePr>
            <a:graphicFrameLocks/>
          </p:cNvGraphicFramePr>
          <p:nvPr/>
        </p:nvGraphicFramePr>
        <p:xfrm>
          <a:off x="539552" y="404664"/>
          <a:ext cx="8229600" cy="148336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E-nummer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Geen toevoeging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totaal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verandering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65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geen verandering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35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totaal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p:oleObj spid="_x0000_s35842" name="Formel" r:id="rId3" imgW="114120" imgH="215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39552" y="2276872"/>
            <a:ext cx="8208912" cy="3917032"/>
          </a:xfrm>
        </p:spPr>
        <p:txBody>
          <a:bodyPr>
            <a:normAutofit/>
          </a:bodyPr>
          <a:lstStyle/>
          <a:p>
            <a:r>
              <a:rPr lang="nl-NL" dirty="0" smtClean="0"/>
              <a:t>Wat is nu (volgens bovenstaande </a:t>
            </a:r>
            <a:r>
              <a:rPr lang="nl-NL" u="sng" dirty="0" smtClean="0"/>
              <a:t>steekproef</a:t>
            </a:r>
            <a:r>
              <a:rPr lang="nl-NL" dirty="0" smtClean="0"/>
              <a:t>) de </a:t>
            </a:r>
            <a:r>
              <a:rPr lang="nl-NL" u="sng" dirty="0" smtClean="0"/>
              <a:t>geschatte</a:t>
            </a:r>
            <a:r>
              <a:rPr lang="nl-NL" dirty="0" smtClean="0"/>
              <a:t> kans dat iemand die voedsel kreeg waaraan het </a:t>
            </a:r>
            <a:r>
              <a:rPr lang="nl-NL" dirty="0" err="1" smtClean="0"/>
              <a:t>e-nummer</a:t>
            </a:r>
            <a:r>
              <a:rPr lang="nl-NL" dirty="0" smtClean="0"/>
              <a:t> was toegevoegd een verandering in de gezondheid bemerkte?</a:t>
            </a:r>
          </a:p>
          <a:p>
            <a:r>
              <a:rPr lang="nl-NL" dirty="0" smtClean="0"/>
              <a:t>45/60 = 3/4</a:t>
            </a:r>
          </a:p>
          <a:p>
            <a:r>
              <a:rPr lang="nl-NL" dirty="0" smtClean="0"/>
              <a:t>Dit heet een </a:t>
            </a:r>
            <a:r>
              <a:rPr lang="nl-NL" u="sng" dirty="0" smtClean="0"/>
              <a:t>voorwaardelijke kans</a:t>
            </a:r>
            <a:r>
              <a:rPr lang="nl-NL" dirty="0" smtClean="0"/>
              <a:t>.</a:t>
            </a:r>
          </a:p>
          <a:p>
            <a:r>
              <a:rPr lang="nl-NL" dirty="0" smtClean="0"/>
              <a:t>Notatie:    (verandering|</a:t>
            </a:r>
            <a:r>
              <a:rPr lang="nl-NL" dirty="0" err="1" smtClean="0"/>
              <a:t>e-nummer</a:t>
            </a:r>
            <a:r>
              <a:rPr lang="nl-NL" dirty="0" smtClean="0"/>
              <a:t>) = 3/4</a:t>
            </a:r>
            <a:endParaRPr lang="en-US" dirty="0"/>
          </a:p>
        </p:txBody>
      </p:sp>
      <p:graphicFrame>
        <p:nvGraphicFramePr>
          <p:cNvPr id="4" name="Tijdelijke aanduiding voor inhoud 3"/>
          <p:cNvGraphicFramePr>
            <a:graphicFrameLocks/>
          </p:cNvGraphicFramePr>
          <p:nvPr/>
        </p:nvGraphicFramePr>
        <p:xfrm>
          <a:off x="539552" y="404664"/>
          <a:ext cx="8229600" cy="148336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E-nummer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Geen toevoeging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totaal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verandering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65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geen verandering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35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totaal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p:oleObj spid="_x0000_s36866" name="Formel" r:id="rId3" imgW="114120" imgH="215640" progId="Equation.3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267744" y="5517232"/>
          <a:ext cx="535867" cy="504056"/>
        </p:xfrm>
        <a:graphic>
          <a:graphicData uri="http://schemas.openxmlformats.org/presentationml/2006/ole">
            <p:oleObj spid="_x0000_s36867" name="Formel" r:id="rId4" imgW="152280" imgH="203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39552" y="2276872"/>
            <a:ext cx="8208912" cy="3917032"/>
          </a:xfrm>
        </p:spPr>
        <p:txBody>
          <a:bodyPr>
            <a:normAutofit/>
          </a:bodyPr>
          <a:lstStyle/>
          <a:p>
            <a:r>
              <a:rPr lang="nl-NL" dirty="0" smtClean="0"/>
              <a:t>Bereken nu zelf:</a:t>
            </a:r>
          </a:p>
          <a:p>
            <a:pPr lvl="1"/>
            <a:r>
              <a:rPr lang="nl-NL" dirty="0" smtClean="0"/>
              <a:t>   (geen verandering|</a:t>
            </a:r>
            <a:r>
              <a:rPr lang="nl-NL" dirty="0" err="1" smtClean="0"/>
              <a:t>e-nummer</a:t>
            </a:r>
            <a:r>
              <a:rPr lang="nl-NL" dirty="0" smtClean="0"/>
              <a:t>) =</a:t>
            </a:r>
          </a:p>
          <a:p>
            <a:pPr lvl="1"/>
            <a:r>
              <a:rPr lang="nl-NL" dirty="0" smtClean="0"/>
              <a:t>   (geen toevoeging|verandering) =</a:t>
            </a:r>
            <a:endParaRPr lang="en-US" dirty="0" smtClean="0"/>
          </a:p>
          <a:p>
            <a:pPr lvl="1"/>
            <a:r>
              <a:rPr lang="nl-NL" dirty="0" smtClean="0"/>
              <a:t>   (</a:t>
            </a:r>
            <a:r>
              <a:rPr lang="nl-NL" dirty="0" err="1" smtClean="0"/>
              <a:t>e-nummer</a:t>
            </a:r>
            <a:r>
              <a:rPr lang="nl-NL" dirty="0" smtClean="0"/>
              <a:t>|geen verandering) =</a:t>
            </a:r>
            <a:endParaRPr lang="en-US" dirty="0" smtClean="0"/>
          </a:p>
          <a:p>
            <a:pPr lvl="1"/>
            <a:endParaRPr lang="en-US" dirty="0"/>
          </a:p>
        </p:txBody>
      </p:sp>
      <p:graphicFrame>
        <p:nvGraphicFramePr>
          <p:cNvPr id="4" name="Tijdelijke aanduiding voor inhoud 3"/>
          <p:cNvGraphicFramePr>
            <a:graphicFrameLocks/>
          </p:cNvGraphicFramePr>
          <p:nvPr/>
        </p:nvGraphicFramePr>
        <p:xfrm>
          <a:off x="539552" y="404664"/>
          <a:ext cx="8229600" cy="148336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E-nummer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Geen toevoeging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totaal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verandering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65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geen verandering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35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totaal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p:oleObj spid="_x0000_s37890" name="Formel" r:id="rId3" imgW="114120" imgH="215640" progId="Equation.3">
              <p:embed/>
            </p:oleObj>
          </a:graphicData>
        </a:graphic>
      </p:graphicFrame>
      <p:graphicFrame>
        <p:nvGraphicFramePr>
          <p:cNvPr id="37891" name="Object 3"/>
          <p:cNvGraphicFramePr>
            <a:graphicFrameLocks noChangeAspect="1"/>
          </p:cNvGraphicFramePr>
          <p:nvPr/>
        </p:nvGraphicFramePr>
        <p:xfrm>
          <a:off x="1259632" y="2780928"/>
          <a:ext cx="534987" cy="504825"/>
        </p:xfrm>
        <a:graphic>
          <a:graphicData uri="http://schemas.openxmlformats.org/presentationml/2006/ole">
            <p:oleObj spid="_x0000_s37891" name="Formel" r:id="rId4" imgW="152280" imgH="203040" progId="Equation.3">
              <p:embed/>
            </p:oleObj>
          </a:graphicData>
        </a:graphic>
      </p:graphicFrame>
      <p:graphicFrame>
        <p:nvGraphicFramePr>
          <p:cNvPr id="37892" name="Object 4"/>
          <p:cNvGraphicFramePr>
            <a:graphicFrameLocks noChangeAspect="1"/>
          </p:cNvGraphicFramePr>
          <p:nvPr/>
        </p:nvGraphicFramePr>
        <p:xfrm>
          <a:off x="1259632" y="3284984"/>
          <a:ext cx="534987" cy="504825"/>
        </p:xfrm>
        <a:graphic>
          <a:graphicData uri="http://schemas.openxmlformats.org/presentationml/2006/ole">
            <p:oleObj spid="_x0000_s37892" name="Formel" r:id="rId5" imgW="152280" imgH="203040" progId="Equation.3">
              <p:embed/>
            </p:oleObj>
          </a:graphicData>
        </a:graphic>
      </p:graphicFrame>
      <p:graphicFrame>
        <p:nvGraphicFramePr>
          <p:cNvPr id="37894" name="Object 6"/>
          <p:cNvGraphicFramePr>
            <a:graphicFrameLocks noChangeAspect="1"/>
          </p:cNvGraphicFramePr>
          <p:nvPr/>
        </p:nvGraphicFramePr>
        <p:xfrm>
          <a:off x="1259632" y="3861048"/>
          <a:ext cx="534987" cy="504825"/>
        </p:xfrm>
        <a:graphic>
          <a:graphicData uri="http://schemas.openxmlformats.org/presentationml/2006/ole">
            <p:oleObj spid="_x0000_s37894" name="Formel" r:id="rId6" imgW="152280" imgH="203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39552" y="2276872"/>
            <a:ext cx="8208912" cy="3917032"/>
          </a:xfrm>
        </p:spPr>
        <p:txBody>
          <a:bodyPr>
            <a:normAutofit/>
          </a:bodyPr>
          <a:lstStyle/>
          <a:p>
            <a:r>
              <a:rPr lang="nl-NL" dirty="0" smtClean="0"/>
              <a:t>Bereken nu zelf:</a:t>
            </a:r>
          </a:p>
          <a:p>
            <a:pPr lvl="1"/>
            <a:r>
              <a:rPr lang="nl-NL" dirty="0" smtClean="0"/>
              <a:t>   (geen verandering|</a:t>
            </a:r>
            <a:r>
              <a:rPr lang="nl-NL" dirty="0" err="1" smtClean="0"/>
              <a:t>e-nummer</a:t>
            </a:r>
            <a:r>
              <a:rPr lang="nl-NL" dirty="0" smtClean="0"/>
              <a:t>) = 15/60 = 1/4</a:t>
            </a:r>
          </a:p>
          <a:p>
            <a:pPr lvl="1"/>
            <a:r>
              <a:rPr lang="nl-NL" dirty="0" smtClean="0"/>
              <a:t>   (geen toevoeging|verandering) = 20/65 = 4/13</a:t>
            </a:r>
            <a:endParaRPr lang="en-US" dirty="0" smtClean="0"/>
          </a:p>
          <a:p>
            <a:pPr lvl="1"/>
            <a:r>
              <a:rPr lang="nl-NL" dirty="0" smtClean="0"/>
              <a:t>   (</a:t>
            </a:r>
            <a:r>
              <a:rPr lang="nl-NL" dirty="0" err="1" smtClean="0"/>
              <a:t>e-nummer</a:t>
            </a:r>
            <a:r>
              <a:rPr lang="nl-NL" dirty="0" smtClean="0"/>
              <a:t>|geen verandering) = 15/35 = 3/7</a:t>
            </a:r>
            <a:endParaRPr lang="en-US" dirty="0" smtClean="0"/>
          </a:p>
          <a:p>
            <a:pPr lvl="1"/>
            <a:endParaRPr lang="en-US" dirty="0"/>
          </a:p>
        </p:txBody>
      </p:sp>
      <p:graphicFrame>
        <p:nvGraphicFramePr>
          <p:cNvPr id="4" name="Tijdelijke aanduiding voor inhoud 3"/>
          <p:cNvGraphicFramePr>
            <a:graphicFrameLocks/>
          </p:cNvGraphicFramePr>
          <p:nvPr/>
        </p:nvGraphicFramePr>
        <p:xfrm>
          <a:off x="539552" y="404664"/>
          <a:ext cx="8229600" cy="148336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E-nummer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Geen toevoeging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totaal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verandering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65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geen verandering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35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totaal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p:oleObj spid="_x0000_s39938" name="Formel" r:id="rId3" imgW="114120" imgH="215640" progId="Equation.3">
              <p:embed/>
            </p:oleObj>
          </a:graphicData>
        </a:graphic>
      </p:graphicFrame>
      <p:graphicFrame>
        <p:nvGraphicFramePr>
          <p:cNvPr id="37891" name="Object 3"/>
          <p:cNvGraphicFramePr>
            <a:graphicFrameLocks noChangeAspect="1"/>
          </p:cNvGraphicFramePr>
          <p:nvPr/>
        </p:nvGraphicFramePr>
        <p:xfrm>
          <a:off x="1259632" y="2780928"/>
          <a:ext cx="534987" cy="504825"/>
        </p:xfrm>
        <a:graphic>
          <a:graphicData uri="http://schemas.openxmlformats.org/presentationml/2006/ole">
            <p:oleObj spid="_x0000_s39939" name="Formel" r:id="rId4" imgW="152280" imgH="203040" progId="Equation.3">
              <p:embed/>
            </p:oleObj>
          </a:graphicData>
        </a:graphic>
      </p:graphicFrame>
      <p:graphicFrame>
        <p:nvGraphicFramePr>
          <p:cNvPr id="37892" name="Object 4"/>
          <p:cNvGraphicFramePr>
            <a:graphicFrameLocks noChangeAspect="1"/>
          </p:cNvGraphicFramePr>
          <p:nvPr/>
        </p:nvGraphicFramePr>
        <p:xfrm>
          <a:off x="1259632" y="3284984"/>
          <a:ext cx="534987" cy="504825"/>
        </p:xfrm>
        <a:graphic>
          <a:graphicData uri="http://schemas.openxmlformats.org/presentationml/2006/ole">
            <p:oleObj spid="_x0000_s39940" name="Formel" r:id="rId5" imgW="152280" imgH="203040" progId="Equation.3">
              <p:embed/>
            </p:oleObj>
          </a:graphicData>
        </a:graphic>
      </p:graphicFrame>
      <p:graphicFrame>
        <p:nvGraphicFramePr>
          <p:cNvPr id="37894" name="Object 6"/>
          <p:cNvGraphicFramePr>
            <a:graphicFrameLocks noChangeAspect="1"/>
          </p:cNvGraphicFramePr>
          <p:nvPr/>
        </p:nvGraphicFramePr>
        <p:xfrm>
          <a:off x="1259632" y="3861048"/>
          <a:ext cx="534987" cy="504825"/>
        </p:xfrm>
        <a:graphic>
          <a:graphicData uri="http://schemas.openxmlformats.org/presentationml/2006/ole">
            <p:oleObj spid="_x0000_s39941" name="Formel" r:id="rId6" imgW="152280" imgH="203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39552" y="2276872"/>
            <a:ext cx="8208912" cy="3917032"/>
          </a:xfrm>
        </p:spPr>
        <p:txBody>
          <a:bodyPr>
            <a:normAutofit/>
          </a:bodyPr>
          <a:lstStyle/>
          <a:p>
            <a:r>
              <a:rPr lang="nl-NL" dirty="0" smtClean="0"/>
              <a:t>Bij de theoretische tabel schrijf je de kans zonder dakje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p:oleObj spid="_x0000_s40962" name="Formel" r:id="rId3" imgW="114120" imgH="215640" progId="Equation.3">
              <p:embed/>
            </p:oleObj>
          </a:graphicData>
        </a:graphic>
      </p:graphicFrame>
      <p:graphicFrame>
        <p:nvGraphicFramePr>
          <p:cNvPr id="8" name="Tijdelijke aanduiding voor inhoud 3"/>
          <p:cNvGraphicFramePr>
            <a:graphicFrameLocks/>
          </p:cNvGraphicFramePr>
          <p:nvPr/>
        </p:nvGraphicFramePr>
        <p:xfrm>
          <a:off x="467544" y="476672"/>
          <a:ext cx="8229600" cy="148336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E-nummer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Geen toevoeging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totaal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verandering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65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geen verandering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35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totaal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39552" y="2276872"/>
            <a:ext cx="8208912" cy="3917032"/>
          </a:xfrm>
        </p:spPr>
        <p:txBody>
          <a:bodyPr>
            <a:normAutofit/>
          </a:bodyPr>
          <a:lstStyle/>
          <a:p>
            <a:r>
              <a:rPr lang="nl-NL" dirty="0" smtClean="0"/>
              <a:t>Bij de theoretische tabel schrijf je de kans zonder dakje</a:t>
            </a:r>
          </a:p>
          <a:p>
            <a:r>
              <a:rPr lang="nl-NL" dirty="0" smtClean="0"/>
              <a:t>Bijv. P(geen toevoeging|geen verandering) = 14/35 = 2/7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p:oleObj spid="_x0000_s41986" name="Formel" r:id="rId3" imgW="114120" imgH="215640" progId="Equation.3">
              <p:embed/>
            </p:oleObj>
          </a:graphicData>
        </a:graphic>
      </p:graphicFrame>
      <p:graphicFrame>
        <p:nvGraphicFramePr>
          <p:cNvPr id="8" name="Tijdelijke aanduiding voor inhoud 3"/>
          <p:cNvGraphicFramePr>
            <a:graphicFrameLocks/>
          </p:cNvGraphicFramePr>
          <p:nvPr/>
        </p:nvGraphicFramePr>
        <p:xfrm>
          <a:off x="467544" y="476672"/>
          <a:ext cx="8229600" cy="148336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E-nummer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Geen toevoeging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totaal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verandering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65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geen verandering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35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totaal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39552" y="2276872"/>
            <a:ext cx="8208912" cy="3917032"/>
          </a:xfrm>
        </p:spPr>
        <p:txBody>
          <a:bodyPr>
            <a:normAutofit/>
          </a:bodyPr>
          <a:lstStyle/>
          <a:p>
            <a:r>
              <a:rPr lang="nl-NL" dirty="0" smtClean="0"/>
              <a:t>Bij de theoretische tabel schrijf je de kans zonder dakje</a:t>
            </a:r>
          </a:p>
          <a:p>
            <a:r>
              <a:rPr lang="nl-NL" dirty="0" smtClean="0"/>
              <a:t>Bijv. P(geen toevoeging|geen verandering) = 14/35 = 2/7</a:t>
            </a:r>
          </a:p>
          <a:p>
            <a:r>
              <a:rPr lang="nl-NL" dirty="0" smtClean="0"/>
              <a:t>P(</a:t>
            </a:r>
            <a:r>
              <a:rPr lang="nl-NL" dirty="0" err="1" smtClean="0"/>
              <a:t>e-nummer</a:t>
            </a:r>
            <a:r>
              <a:rPr lang="nl-NL" dirty="0" smtClean="0"/>
              <a:t>|verandering)?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p:oleObj spid="_x0000_s43010" name="Formel" r:id="rId3" imgW="114120" imgH="215640" progId="Equation.3">
              <p:embed/>
            </p:oleObj>
          </a:graphicData>
        </a:graphic>
      </p:graphicFrame>
      <p:graphicFrame>
        <p:nvGraphicFramePr>
          <p:cNvPr id="8" name="Tijdelijke aanduiding voor inhoud 3"/>
          <p:cNvGraphicFramePr>
            <a:graphicFrameLocks/>
          </p:cNvGraphicFramePr>
          <p:nvPr/>
        </p:nvGraphicFramePr>
        <p:xfrm>
          <a:off x="467544" y="476672"/>
          <a:ext cx="8229600" cy="148336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E-nummer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Geen toevoeging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totaal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verandering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65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geen verandering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35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totaal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39552" y="2276872"/>
            <a:ext cx="8208912" cy="3917032"/>
          </a:xfrm>
        </p:spPr>
        <p:txBody>
          <a:bodyPr>
            <a:normAutofit/>
          </a:bodyPr>
          <a:lstStyle/>
          <a:p>
            <a:r>
              <a:rPr lang="nl-NL" dirty="0" smtClean="0"/>
              <a:t>Bij de theoretische tabel schrijf je de kans zonder dakje</a:t>
            </a:r>
          </a:p>
          <a:p>
            <a:r>
              <a:rPr lang="nl-NL" dirty="0" smtClean="0"/>
              <a:t>Bijv. P(geen toevoeging|geen verandering) = 14/35 = 2/7</a:t>
            </a:r>
          </a:p>
          <a:p>
            <a:r>
              <a:rPr lang="nl-NL" dirty="0" smtClean="0"/>
              <a:t>P(</a:t>
            </a:r>
            <a:r>
              <a:rPr lang="nl-NL" dirty="0" err="1" smtClean="0"/>
              <a:t>e-nummer</a:t>
            </a:r>
            <a:r>
              <a:rPr lang="nl-NL" dirty="0" smtClean="0"/>
              <a:t>|verandering) = 39/65 = 3/5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p:oleObj spid="_x0000_s44034" name="Formel" r:id="rId3" imgW="114120" imgH="215640" progId="Equation.3">
              <p:embed/>
            </p:oleObj>
          </a:graphicData>
        </a:graphic>
      </p:graphicFrame>
      <p:graphicFrame>
        <p:nvGraphicFramePr>
          <p:cNvPr id="8" name="Tijdelijke aanduiding voor inhoud 3"/>
          <p:cNvGraphicFramePr>
            <a:graphicFrameLocks/>
          </p:cNvGraphicFramePr>
          <p:nvPr/>
        </p:nvGraphicFramePr>
        <p:xfrm>
          <a:off x="467544" y="476672"/>
          <a:ext cx="8229600" cy="148336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E-nummer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Geen toevoeging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totaal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verandering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65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geen verandering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35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totaal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Hypotheses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H</a:t>
            </a:r>
            <a:r>
              <a:rPr lang="nl-NL" baseline="-25000" dirty="0" smtClean="0"/>
              <a:t>0</a:t>
            </a:r>
            <a:r>
              <a:rPr lang="nl-NL" dirty="0" smtClean="0"/>
              <a:t>: gebruik </a:t>
            </a:r>
            <a:r>
              <a:rPr lang="nl-NL" dirty="0" err="1" smtClean="0"/>
              <a:t>e-nummer</a:t>
            </a:r>
            <a:r>
              <a:rPr lang="nl-NL" dirty="0" smtClean="0"/>
              <a:t> veroorzaakt geen afwijkend gezondheidsgevoel (geen effect)</a:t>
            </a:r>
          </a:p>
          <a:p>
            <a:r>
              <a:rPr lang="nl-NL" dirty="0" smtClean="0"/>
              <a:t>H</a:t>
            </a:r>
            <a:r>
              <a:rPr lang="nl-NL" baseline="-25000" dirty="0" smtClean="0"/>
              <a:t>A</a:t>
            </a:r>
            <a:r>
              <a:rPr lang="nl-NL" dirty="0" smtClean="0"/>
              <a:t>: gebruik </a:t>
            </a:r>
            <a:r>
              <a:rPr lang="nl-NL" dirty="0" err="1" smtClean="0"/>
              <a:t>e-nummer</a:t>
            </a:r>
            <a:r>
              <a:rPr lang="nl-NL" dirty="0" smtClean="0"/>
              <a:t> veroorzaakt wel afwijkend gezondheidsgevoel (wel effect)</a:t>
            </a:r>
          </a:p>
          <a:p>
            <a:pPr lvl="1"/>
            <a:r>
              <a:rPr lang="nl-NL" dirty="0" smtClean="0"/>
              <a:t>Merk op: het effect kan zowel positief als negatief zijn!  We toetsen immers tweezijdig.</a:t>
            </a:r>
          </a:p>
          <a:p>
            <a:r>
              <a:rPr lang="el-GR" dirty="0" smtClean="0"/>
              <a:t>α</a:t>
            </a:r>
            <a:r>
              <a:rPr lang="nl-NL" dirty="0" smtClean="0"/>
              <a:t> = 5% (bijvoorbeeld)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Uitkomsten experiment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Er werden 100 proefpersonen bij het experiment betrokken</a:t>
            </a:r>
          </a:p>
          <a:p>
            <a:r>
              <a:rPr lang="nl-NL" dirty="0" smtClean="0"/>
              <a:t>60 proefpersonen kregen het </a:t>
            </a:r>
            <a:r>
              <a:rPr lang="nl-NL" dirty="0" err="1" smtClean="0"/>
              <a:t>e-nummer</a:t>
            </a:r>
            <a:r>
              <a:rPr lang="nl-NL" dirty="0" smtClean="0"/>
              <a:t>, de rest niet</a:t>
            </a:r>
          </a:p>
          <a:p>
            <a:r>
              <a:rPr lang="nl-NL" dirty="0" smtClean="0"/>
              <a:t>Na een </a:t>
            </a:r>
            <a:r>
              <a:rPr lang="nl-NL" dirty="0" smtClean="0"/>
              <a:t>jaar </a:t>
            </a:r>
            <a:r>
              <a:rPr lang="nl-NL" dirty="0" smtClean="0"/>
              <a:t>meldden 65 proefpersonen een verandering; 45 van deze proefpersonen hadden het </a:t>
            </a:r>
            <a:r>
              <a:rPr lang="nl-NL" dirty="0" err="1" smtClean="0"/>
              <a:t>e-nummer</a:t>
            </a:r>
            <a:r>
              <a:rPr lang="nl-NL" dirty="0" smtClean="0"/>
              <a:t> gekregen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Tabel</a:t>
            </a:r>
            <a:endParaRPr lang="en-US" dirty="0"/>
          </a:p>
        </p:txBody>
      </p:sp>
      <p:sp>
        <p:nvSpPr>
          <p:cNvPr id="8" name="Tijdelijke aanduiding voor inhoud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Hoe komt de tabel er uit te zien? Discussieer en kom met voorstel.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Tabel</a:t>
            </a:r>
            <a:endParaRPr lang="en-US" dirty="0"/>
          </a:p>
        </p:txBody>
      </p:sp>
      <p:graphicFrame>
        <p:nvGraphicFramePr>
          <p:cNvPr id="4" name="Tijdelijke aanduiding voor inhoud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148336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E-nummer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Geen toevoeging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totaal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verandering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geen verandering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totaal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kstvak 4"/>
          <p:cNvSpPr txBox="1"/>
          <p:nvPr/>
        </p:nvSpPr>
        <p:spPr>
          <a:xfrm>
            <a:off x="611560" y="3861049"/>
            <a:ext cx="73448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Probeer deze tabel nu eerst zelf in te vullen met de gegevens:</a:t>
            </a:r>
          </a:p>
          <a:p>
            <a:r>
              <a:rPr lang="nl-NL" dirty="0" smtClean="0"/>
              <a:t>- Er werden 100 proefpersonen bij het experiment betrokken</a:t>
            </a:r>
          </a:p>
          <a:p>
            <a:r>
              <a:rPr lang="nl-NL" dirty="0" smtClean="0"/>
              <a:t>- 60 proefpersonen kregen het </a:t>
            </a:r>
            <a:r>
              <a:rPr lang="nl-NL" dirty="0" err="1" smtClean="0"/>
              <a:t>e-nummer</a:t>
            </a:r>
            <a:r>
              <a:rPr lang="nl-NL" dirty="0" smtClean="0"/>
              <a:t>, de rest niet</a:t>
            </a:r>
          </a:p>
          <a:p>
            <a:r>
              <a:rPr lang="nl-NL" dirty="0" smtClean="0"/>
              <a:t>- Na een jaar </a:t>
            </a:r>
            <a:r>
              <a:rPr lang="nl-NL" dirty="0" smtClean="0"/>
              <a:t>meldden </a:t>
            </a:r>
            <a:r>
              <a:rPr lang="nl-NL" dirty="0" smtClean="0"/>
              <a:t>65 proefpersonen verandering in gezondheid; 45 van deze proefpersonen hadden het </a:t>
            </a:r>
            <a:r>
              <a:rPr lang="nl-NL" dirty="0" err="1" smtClean="0"/>
              <a:t>e-nummer</a:t>
            </a:r>
            <a:r>
              <a:rPr lang="nl-NL" dirty="0" smtClean="0"/>
              <a:t> gekregen</a:t>
            </a:r>
          </a:p>
          <a:p>
            <a:endParaRPr lang="nl-NL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Tabel</a:t>
            </a:r>
            <a:endParaRPr lang="en-US" dirty="0"/>
          </a:p>
        </p:txBody>
      </p:sp>
      <p:graphicFrame>
        <p:nvGraphicFramePr>
          <p:cNvPr id="4" name="Tijdelijke aanduiding voor inhoud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148336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E-nummer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Geen toevoeging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totaal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verandering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geen verandering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totaal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kstvak 4"/>
          <p:cNvSpPr txBox="1"/>
          <p:nvPr/>
        </p:nvSpPr>
        <p:spPr>
          <a:xfrm>
            <a:off x="827584" y="4005064"/>
            <a:ext cx="6696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Er werden 100 proefpersonen bij het experiment betrokken</a:t>
            </a:r>
          </a:p>
          <a:p>
            <a:endParaRPr lang="en-US" dirty="0"/>
          </a:p>
        </p:txBody>
      </p:sp>
      <p:cxnSp>
        <p:nvCxnSpPr>
          <p:cNvPr id="7" name="Rechte verbindingslijn met pijl 6"/>
          <p:cNvCxnSpPr/>
          <p:nvPr/>
        </p:nvCxnSpPr>
        <p:spPr>
          <a:xfrm flipV="1">
            <a:off x="6084168" y="3068960"/>
            <a:ext cx="720080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Tabel</a:t>
            </a:r>
            <a:endParaRPr lang="en-US" dirty="0"/>
          </a:p>
        </p:txBody>
      </p:sp>
      <p:graphicFrame>
        <p:nvGraphicFramePr>
          <p:cNvPr id="4" name="Tijdelijke aanduiding voor inhoud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148336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E-nummer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Geen toevoeging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totaal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verandering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geen verandering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totaal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kstvak 4"/>
          <p:cNvSpPr txBox="1"/>
          <p:nvPr/>
        </p:nvSpPr>
        <p:spPr>
          <a:xfrm>
            <a:off x="827584" y="4005064"/>
            <a:ext cx="6696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60 proefpersonen kregen het </a:t>
            </a:r>
            <a:r>
              <a:rPr lang="nl-NL" dirty="0" err="1" smtClean="0"/>
              <a:t>e-nummer</a:t>
            </a:r>
            <a:endParaRPr lang="nl-NL" dirty="0" smtClean="0"/>
          </a:p>
          <a:p>
            <a:endParaRPr lang="en-US" dirty="0"/>
          </a:p>
        </p:txBody>
      </p:sp>
      <p:cxnSp>
        <p:nvCxnSpPr>
          <p:cNvPr id="7" name="Rechte verbindingslijn met pijl 6"/>
          <p:cNvCxnSpPr/>
          <p:nvPr/>
        </p:nvCxnSpPr>
        <p:spPr>
          <a:xfrm flipV="1">
            <a:off x="1907704" y="3140968"/>
            <a:ext cx="720080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1390</Words>
  <Application>Microsoft Office PowerPoint</Application>
  <PresentationFormat>Diavoorstelling (4:3)</PresentationFormat>
  <Paragraphs>480</Paragraphs>
  <Slides>37</Slides>
  <Notes>0</Notes>
  <HiddenSlides>0</HiddenSlides>
  <MMClips>0</MMClips>
  <ScaleCrop>false</ScaleCrop>
  <HeadingPairs>
    <vt:vector size="6" baseType="variant">
      <vt:variant>
        <vt:lpstr>Thema</vt:lpstr>
      </vt:variant>
      <vt:variant>
        <vt:i4>1</vt:i4>
      </vt:variant>
      <vt:variant>
        <vt:lpstr>Ingesloten OLE-bronprogramma's</vt:lpstr>
      </vt:variant>
      <vt:variant>
        <vt:i4>1</vt:i4>
      </vt:variant>
      <vt:variant>
        <vt:lpstr>Diatitels</vt:lpstr>
      </vt:variant>
      <vt:variant>
        <vt:i4>37</vt:i4>
      </vt:variant>
    </vt:vector>
  </HeadingPairs>
  <TitlesOfParts>
    <vt:vector size="39" baseType="lpstr">
      <vt:lpstr>Office-thema</vt:lpstr>
      <vt:lpstr>Formel</vt:lpstr>
      <vt:lpstr>Chi-kwadraat test bij meerdere rijen/kolommen</vt:lpstr>
      <vt:lpstr>Case</vt:lpstr>
      <vt:lpstr>Opstellen hypotheses</vt:lpstr>
      <vt:lpstr>Hypotheses</vt:lpstr>
      <vt:lpstr>Uitkomsten experiment</vt:lpstr>
      <vt:lpstr>Tabel</vt:lpstr>
      <vt:lpstr>Tabel</vt:lpstr>
      <vt:lpstr>Tabel</vt:lpstr>
      <vt:lpstr>Tabel</vt:lpstr>
      <vt:lpstr>Tabel</vt:lpstr>
      <vt:lpstr>Tabel</vt:lpstr>
      <vt:lpstr>Tabel</vt:lpstr>
      <vt:lpstr>Tabel</vt:lpstr>
      <vt:lpstr>Tabel volgens nulhypothese</vt:lpstr>
      <vt:lpstr>Tabel volgens nulhypothese</vt:lpstr>
      <vt:lpstr>Tabel volgens nulhypothese</vt:lpstr>
      <vt:lpstr>Tabel volgens nulhypothese</vt:lpstr>
      <vt:lpstr>Tabel volgens nulhypothese</vt:lpstr>
      <vt:lpstr>De twee tabellen</vt:lpstr>
      <vt:lpstr>Bereken χ2</vt:lpstr>
      <vt:lpstr>Bereken χ2</vt:lpstr>
      <vt:lpstr>Conclusie</vt:lpstr>
      <vt:lpstr>Conclusie</vt:lpstr>
      <vt:lpstr>Conclusie</vt:lpstr>
      <vt:lpstr>Conclusie</vt:lpstr>
      <vt:lpstr>Conclusie</vt:lpstr>
      <vt:lpstr>Opmerkingen</vt:lpstr>
      <vt:lpstr>Voorwaardelijke kans</vt:lpstr>
      <vt:lpstr>Dia 29</vt:lpstr>
      <vt:lpstr>Dia 30</vt:lpstr>
      <vt:lpstr>Dia 31</vt:lpstr>
      <vt:lpstr>Dia 32</vt:lpstr>
      <vt:lpstr>Dia 33</vt:lpstr>
      <vt:lpstr>Dia 34</vt:lpstr>
      <vt:lpstr>Dia 35</vt:lpstr>
      <vt:lpstr>Dia 36</vt:lpstr>
      <vt:lpstr>Dia 37</vt:lpstr>
    </vt:vector>
  </TitlesOfParts>
  <Company>Hogeschool van Arnhem en Nijmegen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dc:creator>nb</dc:creator>
  <cp:lastModifiedBy>nb</cp:lastModifiedBy>
  <cp:revision>26</cp:revision>
  <dcterms:created xsi:type="dcterms:W3CDTF">2016-11-10T15:01:57Z</dcterms:created>
  <dcterms:modified xsi:type="dcterms:W3CDTF">2017-02-08T07:42:38Z</dcterms:modified>
</cp:coreProperties>
</file>