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5" r:id="rId6"/>
    <p:sldId id="266" r:id="rId7"/>
    <p:sldId id="267" r:id="rId8"/>
    <p:sldId id="268" r:id="rId9"/>
    <p:sldId id="269" r:id="rId10"/>
    <p:sldId id="270" r:id="rId11"/>
    <p:sldId id="271" r:id="rId12"/>
    <p:sldId id="272"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en-US"/>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en-US"/>
          </a:p>
        </p:txBody>
      </p:sp>
      <p:sp>
        <p:nvSpPr>
          <p:cNvPr id="4" name="Tijdelijke aanduiding voor datum 3"/>
          <p:cNvSpPr>
            <a:spLocks noGrp="1"/>
          </p:cNvSpPr>
          <p:nvPr>
            <p:ph type="dt" sz="half" idx="10"/>
          </p:nvPr>
        </p:nvSpPr>
        <p:spPr/>
        <p:txBody>
          <a:bodyPr/>
          <a:lstStyle/>
          <a:p>
            <a:fld id="{B16A7FAD-7162-4B0B-B1B0-2BD15F0F73A1}" type="datetimeFigureOut">
              <a:rPr lang="en-US" smtClean="0"/>
              <a:pPr/>
              <a:t>12/7/2016</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12348A31-A6F0-42CB-9749-4FC737B0DD5A}"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3"/>
          <p:cNvSpPr>
            <a:spLocks noGrp="1"/>
          </p:cNvSpPr>
          <p:nvPr>
            <p:ph type="dt" sz="half" idx="10"/>
          </p:nvPr>
        </p:nvSpPr>
        <p:spPr/>
        <p:txBody>
          <a:bodyPr/>
          <a:lstStyle/>
          <a:p>
            <a:fld id="{B16A7FAD-7162-4B0B-B1B0-2BD15F0F73A1}" type="datetimeFigureOut">
              <a:rPr lang="en-US" smtClean="0"/>
              <a:pPr/>
              <a:t>12/7/2016</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12348A31-A6F0-42CB-9749-4FC737B0DD5A}"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3"/>
          <p:cNvSpPr>
            <a:spLocks noGrp="1"/>
          </p:cNvSpPr>
          <p:nvPr>
            <p:ph type="dt" sz="half" idx="10"/>
          </p:nvPr>
        </p:nvSpPr>
        <p:spPr/>
        <p:txBody>
          <a:bodyPr/>
          <a:lstStyle/>
          <a:p>
            <a:fld id="{B16A7FAD-7162-4B0B-B1B0-2BD15F0F73A1}" type="datetimeFigureOut">
              <a:rPr lang="en-US" smtClean="0"/>
              <a:pPr/>
              <a:t>12/7/2016</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12348A31-A6F0-42CB-9749-4FC737B0DD5A}"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3"/>
          <p:cNvSpPr>
            <a:spLocks noGrp="1"/>
          </p:cNvSpPr>
          <p:nvPr>
            <p:ph type="dt" sz="half" idx="10"/>
          </p:nvPr>
        </p:nvSpPr>
        <p:spPr/>
        <p:txBody>
          <a:bodyPr/>
          <a:lstStyle/>
          <a:p>
            <a:fld id="{B16A7FAD-7162-4B0B-B1B0-2BD15F0F73A1}" type="datetimeFigureOut">
              <a:rPr lang="en-US" smtClean="0"/>
              <a:pPr/>
              <a:t>12/7/2016</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12348A31-A6F0-42CB-9749-4FC737B0DD5A}"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B16A7FAD-7162-4B0B-B1B0-2BD15F0F73A1}" type="datetimeFigureOut">
              <a:rPr lang="en-US" smtClean="0"/>
              <a:pPr/>
              <a:t>12/7/2016</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12348A31-A6F0-42CB-9749-4FC737B0DD5A}"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datum 4"/>
          <p:cNvSpPr>
            <a:spLocks noGrp="1"/>
          </p:cNvSpPr>
          <p:nvPr>
            <p:ph type="dt" sz="half" idx="10"/>
          </p:nvPr>
        </p:nvSpPr>
        <p:spPr/>
        <p:txBody>
          <a:bodyPr/>
          <a:lstStyle/>
          <a:p>
            <a:fld id="{B16A7FAD-7162-4B0B-B1B0-2BD15F0F73A1}" type="datetimeFigureOut">
              <a:rPr lang="en-US" smtClean="0"/>
              <a:pPr/>
              <a:t>12/7/2016</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12348A31-A6F0-42CB-9749-4FC737B0DD5A}"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Tijdelijke aanduiding voor datum 6"/>
          <p:cNvSpPr>
            <a:spLocks noGrp="1"/>
          </p:cNvSpPr>
          <p:nvPr>
            <p:ph type="dt" sz="half" idx="10"/>
          </p:nvPr>
        </p:nvSpPr>
        <p:spPr/>
        <p:txBody>
          <a:bodyPr/>
          <a:lstStyle/>
          <a:p>
            <a:fld id="{B16A7FAD-7162-4B0B-B1B0-2BD15F0F73A1}" type="datetimeFigureOut">
              <a:rPr lang="en-US" smtClean="0"/>
              <a:pPr/>
              <a:t>12/7/2016</a:t>
            </a:fld>
            <a:endParaRPr lang="en-US"/>
          </a:p>
        </p:txBody>
      </p:sp>
      <p:sp>
        <p:nvSpPr>
          <p:cNvPr id="8" name="Tijdelijke aanduiding voor voettekst 7"/>
          <p:cNvSpPr>
            <a:spLocks noGrp="1"/>
          </p:cNvSpPr>
          <p:nvPr>
            <p:ph type="ftr" sz="quarter" idx="11"/>
          </p:nvPr>
        </p:nvSpPr>
        <p:spPr/>
        <p:txBody>
          <a:bodyPr/>
          <a:lstStyle/>
          <a:p>
            <a:endParaRPr lang="en-US"/>
          </a:p>
        </p:txBody>
      </p:sp>
      <p:sp>
        <p:nvSpPr>
          <p:cNvPr id="9" name="Tijdelijke aanduiding voor dianummer 8"/>
          <p:cNvSpPr>
            <a:spLocks noGrp="1"/>
          </p:cNvSpPr>
          <p:nvPr>
            <p:ph type="sldNum" sz="quarter" idx="12"/>
          </p:nvPr>
        </p:nvSpPr>
        <p:spPr/>
        <p:txBody>
          <a:bodyPr/>
          <a:lstStyle/>
          <a:p>
            <a:fld id="{12348A31-A6F0-42CB-9749-4FC737B0DD5A}"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datum 2"/>
          <p:cNvSpPr>
            <a:spLocks noGrp="1"/>
          </p:cNvSpPr>
          <p:nvPr>
            <p:ph type="dt" sz="half" idx="10"/>
          </p:nvPr>
        </p:nvSpPr>
        <p:spPr/>
        <p:txBody>
          <a:bodyPr/>
          <a:lstStyle/>
          <a:p>
            <a:fld id="{B16A7FAD-7162-4B0B-B1B0-2BD15F0F73A1}" type="datetimeFigureOut">
              <a:rPr lang="en-US" smtClean="0"/>
              <a:pPr/>
              <a:t>12/7/2016</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12348A31-A6F0-42CB-9749-4FC737B0DD5A}"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16A7FAD-7162-4B0B-B1B0-2BD15F0F73A1}" type="datetimeFigureOut">
              <a:rPr lang="en-US" smtClean="0"/>
              <a:pPr/>
              <a:t>12/7/2016</a:t>
            </a:fld>
            <a:endParaRPr lang="en-US"/>
          </a:p>
        </p:txBody>
      </p:sp>
      <p:sp>
        <p:nvSpPr>
          <p:cNvPr id="3" name="Tijdelijke aanduiding voor voettekst 2"/>
          <p:cNvSpPr>
            <a:spLocks noGrp="1"/>
          </p:cNvSpPr>
          <p:nvPr>
            <p:ph type="ftr" sz="quarter" idx="11"/>
          </p:nvPr>
        </p:nvSpPr>
        <p:spPr/>
        <p:txBody>
          <a:bodyPr/>
          <a:lstStyle/>
          <a:p>
            <a:endParaRPr lang="en-US"/>
          </a:p>
        </p:txBody>
      </p:sp>
      <p:sp>
        <p:nvSpPr>
          <p:cNvPr id="4" name="Tijdelijke aanduiding voor dianummer 3"/>
          <p:cNvSpPr>
            <a:spLocks noGrp="1"/>
          </p:cNvSpPr>
          <p:nvPr>
            <p:ph type="sldNum" sz="quarter" idx="12"/>
          </p:nvPr>
        </p:nvSpPr>
        <p:spPr/>
        <p:txBody>
          <a:bodyPr/>
          <a:lstStyle/>
          <a:p>
            <a:fld id="{12348A31-A6F0-42CB-9749-4FC737B0DD5A}"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B16A7FAD-7162-4B0B-B1B0-2BD15F0F73A1}" type="datetimeFigureOut">
              <a:rPr lang="en-US" smtClean="0"/>
              <a:pPr/>
              <a:t>12/7/2016</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12348A31-A6F0-42CB-9749-4FC737B0DD5A}"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B16A7FAD-7162-4B0B-B1B0-2BD15F0F73A1}" type="datetimeFigureOut">
              <a:rPr lang="en-US" smtClean="0"/>
              <a:pPr/>
              <a:t>12/7/2016</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12348A31-A6F0-42CB-9749-4FC737B0DD5A}"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en-US"/>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A7FAD-7162-4B0B-B1B0-2BD15F0F73A1}" type="datetimeFigureOut">
              <a:rPr lang="en-US" smtClean="0"/>
              <a:pPr/>
              <a:t>12/7/2016</a:t>
            </a:fld>
            <a:endParaRPr lang="en-US"/>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48A31-A6F0-42CB-9749-4FC737B0DD5A}"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www.harding-center.mpg.de/de/gesundheitsinformationen/faktenboxen/mammographi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Preventief onderzoek</a:t>
            </a:r>
            <a:endParaRPr lang="en-US" dirty="0"/>
          </a:p>
        </p:txBody>
      </p:sp>
      <p:sp>
        <p:nvSpPr>
          <p:cNvPr id="3" name="Ondertitel 2"/>
          <p:cNvSpPr>
            <a:spLocks noGrp="1"/>
          </p:cNvSpPr>
          <p:nvPr>
            <p:ph type="subTitle" idx="1"/>
          </p:nvPr>
        </p:nvSpPr>
        <p:spPr/>
        <p:txBody>
          <a:bodyPr/>
          <a:lstStyle/>
          <a:p>
            <a:r>
              <a:rPr lang="nl-NL" dirty="0" smtClean="0"/>
              <a:t>Nuttig of niet?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endParaRPr lang="en-US" dirty="0"/>
          </a:p>
        </p:txBody>
      </p:sp>
      <p:sp>
        <p:nvSpPr>
          <p:cNvPr id="3" name="Tijdelijke aanduiding voor inhoud 2"/>
          <p:cNvSpPr>
            <a:spLocks noGrp="1"/>
          </p:cNvSpPr>
          <p:nvPr>
            <p:ph idx="1"/>
          </p:nvPr>
        </p:nvSpPr>
        <p:spPr/>
        <p:txBody>
          <a:bodyPr>
            <a:normAutofit/>
          </a:bodyPr>
          <a:lstStyle/>
          <a:p>
            <a:r>
              <a:rPr lang="nl-NL" dirty="0" smtClean="0"/>
              <a:t>“Het uitstrijkje” levert ongeveer dezelfde discussiepunten op:</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afbeelding 2"/>
          <p:cNvSpPr>
            <a:spLocks noGrp="1"/>
          </p:cNvSpPr>
          <p:nvPr>
            <p:ph type="pic" idx="1"/>
          </p:nvPr>
        </p:nvSpPr>
        <p:spPr/>
      </p:sp>
      <p:sp>
        <p:nvSpPr>
          <p:cNvPr id="4" name="Tijdelijke aanduiding voor tekst 3"/>
          <p:cNvSpPr>
            <a:spLocks noGrp="1"/>
          </p:cNvSpPr>
          <p:nvPr>
            <p:ph type="body" sz="half" idx="2"/>
          </p:nvPr>
        </p:nvSpPr>
        <p:spPr/>
        <p:txBody>
          <a:bodyPr/>
          <a:lstStyle/>
          <a:p>
            <a:endParaRPr lang="en-US"/>
          </a:p>
        </p:txBody>
      </p:sp>
      <p:pic>
        <p:nvPicPr>
          <p:cNvPr id="3074" name="Picture 2" descr="C:\Users\nb\Pictures\fact_box_pap_de_02-2016.jpg"/>
          <p:cNvPicPr>
            <a:picLocks noChangeAspect="1" noChangeArrowheads="1"/>
          </p:cNvPicPr>
          <p:nvPr/>
        </p:nvPicPr>
        <p:blipFill>
          <a:blip r:embed="rId2" cstate="print"/>
          <a:srcRect/>
          <a:stretch>
            <a:fillRect/>
          </a:stretch>
        </p:blipFill>
        <p:spPr bwMode="auto">
          <a:xfrm>
            <a:off x="323528" y="188640"/>
            <a:ext cx="8526579" cy="6264695"/>
          </a:xfrm>
          <a:prstGeom prst="rect">
            <a:avLst/>
          </a:prstGeom>
          <a:noFill/>
        </p:spPr>
      </p:pic>
      <p:sp>
        <p:nvSpPr>
          <p:cNvPr id="13" name="Ovaal 12"/>
          <p:cNvSpPr/>
          <p:nvPr/>
        </p:nvSpPr>
        <p:spPr>
          <a:xfrm>
            <a:off x="6228184" y="2564904"/>
            <a:ext cx="2016224" cy="432048"/>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al 13"/>
          <p:cNvSpPr/>
          <p:nvPr/>
        </p:nvSpPr>
        <p:spPr>
          <a:xfrm>
            <a:off x="6084168" y="2996952"/>
            <a:ext cx="2304256" cy="432048"/>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al 14"/>
          <p:cNvSpPr/>
          <p:nvPr/>
        </p:nvSpPr>
        <p:spPr>
          <a:xfrm>
            <a:off x="7596336" y="3933056"/>
            <a:ext cx="792088" cy="28803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kstvak 8"/>
          <p:cNvSpPr txBox="1"/>
          <p:nvPr/>
        </p:nvSpPr>
        <p:spPr>
          <a:xfrm>
            <a:off x="467544" y="6525344"/>
            <a:ext cx="8280920" cy="215444"/>
          </a:xfrm>
          <a:prstGeom prst="rect">
            <a:avLst/>
          </a:prstGeom>
          <a:noFill/>
        </p:spPr>
        <p:txBody>
          <a:bodyPr wrap="square" rtlCol="0">
            <a:spAutoFit/>
          </a:bodyPr>
          <a:lstStyle/>
          <a:p>
            <a:r>
              <a:rPr lang="nl-NL" sz="800" dirty="0" smtClean="0"/>
              <a:t>Bron: </a:t>
            </a:r>
            <a:r>
              <a:rPr lang="nl-NL" sz="800" dirty="0" smtClean="0"/>
              <a:t>https://www.harding-center.mpg.de/system/files/imagecache/maximal/fact_box_pap_de_02-2016.jpg, </a:t>
            </a:r>
            <a:r>
              <a:rPr lang="nl-NL" sz="800" dirty="0" smtClean="0"/>
              <a:t>geraadpleegd op 14-11-2016</a:t>
            </a:r>
            <a:endParaRPr lang="en-US" sz="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endParaRPr lang="en-US" dirty="0"/>
          </a:p>
        </p:txBody>
      </p:sp>
      <p:sp>
        <p:nvSpPr>
          <p:cNvPr id="3" name="Tijdelijke aanduiding voor inhoud 2"/>
          <p:cNvSpPr>
            <a:spLocks noGrp="1"/>
          </p:cNvSpPr>
          <p:nvPr>
            <p:ph idx="1"/>
          </p:nvPr>
        </p:nvSpPr>
        <p:spPr/>
        <p:txBody>
          <a:bodyPr>
            <a:normAutofit/>
          </a:bodyPr>
          <a:lstStyle/>
          <a:p>
            <a:r>
              <a:rPr lang="nl-NL" dirty="0" smtClean="0"/>
              <a:t>Dan nog het preventief opsporen van darmkanker door onderzoek naar (met het blote oog onzichtbaar) bloed in de ontlasting</a:t>
            </a:r>
          </a:p>
          <a:p>
            <a:r>
              <a:rPr lang="nl-NL" dirty="0" smtClean="0"/>
              <a:t>Uw mening?</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afbeelding 2"/>
          <p:cNvSpPr>
            <a:spLocks noGrp="1"/>
          </p:cNvSpPr>
          <p:nvPr>
            <p:ph type="pic" idx="1"/>
          </p:nvPr>
        </p:nvSpPr>
        <p:spPr/>
      </p:sp>
      <p:sp>
        <p:nvSpPr>
          <p:cNvPr id="4" name="Tijdelijke aanduiding voor tekst 3"/>
          <p:cNvSpPr>
            <a:spLocks noGrp="1"/>
          </p:cNvSpPr>
          <p:nvPr>
            <p:ph type="body" sz="half" idx="2"/>
          </p:nvPr>
        </p:nvSpPr>
        <p:spPr/>
        <p:txBody>
          <a:bodyPr/>
          <a:lstStyle/>
          <a:p>
            <a:endParaRPr lang="en-US"/>
          </a:p>
        </p:txBody>
      </p:sp>
      <p:pic>
        <p:nvPicPr>
          <p:cNvPr id="3074" name="Picture 2" descr="C:\Users\nb\Pictures\fact_box_pap_de_02-2016.jpg"/>
          <p:cNvPicPr>
            <a:picLocks noChangeAspect="1" noChangeArrowheads="1"/>
          </p:cNvPicPr>
          <p:nvPr/>
        </p:nvPicPr>
        <p:blipFill>
          <a:blip r:embed="rId2" cstate="print"/>
          <a:stretch>
            <a:fillRect/>
          </a:stretch>
        </p:blipFill>
        <p:spPr bwMode="auto">
          <a:xfrm>
            <a:off x="323528" y="368660"/>
            <a:ext cx="8526579" cy="5904655"/>
          </a:xfrm>
          <a:prstGeom prst="rect">
            <a:avLst/>
          </a:prstGeom>
          <a:noFill/>
        </p:spPr>
      </p:pic>
      <p:sp>
        <p:nvSpPr>
          <p:cNvPr id="6" name="Tekstvak 5"/>
          <p:cNvSpPr txBox="1"/>
          <p:nvPr/>
        </p:nvSpPr>
        <p:spPr>
          <a:xfrm>
            <a:off x="539552" y="6525344"/>
            <a:ext cx="8136904" cy="215444"/>
          </a:xfrm>
          <a:prstGeom prst="rect">
            <a:avLst/>
          </a:prstGeom>
          <a:noFill/>
        </p:spPr>
        <p:txBody>
          <a:bodyPr wrap="square" rtlCol="0">
            <a:spAutoFit/>
          </a:bodyPr>
          <a:lstStyle/>
          <a:p>
            <a:r>
              <a:rPr lang="nl-NL" sz="800" dirty="0" smtClean="0"/>
              <a:t>Bron</a:t>
            </a:r>
            <a:r>
              <a:rPr lang="nl-NL" sz="800" smtClean="0"/>
              <a:t>: </a:t>
            </a:r>
            <a:r>
              <a:rPr lang="nl-NL" sz="800" smtClean="0"/>
              <a:t>https://www.harding-center.mpg.de/system/files/imagecache/maximal/faktenbox_frueherkennung_darmkrebs_fobt_04_2016_frame.jpg, </a:t>
            </a:r>
            <a:r>
              <a:rPr lang="nl-NL" sz="800" dirty="0" smtClean="0"/>
              <a:t>geraadpleegd op 14-11-2016</a:t>
            </a:r>
            <a:endParaRPr lang="en-US" sz="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t>Mammografie vermindert sterfte door borstkanker met 20%</a:t>
            </a:r>
            <a:endParaRPr lang="en-US" dirty="0"/>
          </a:p>
        </p:txBody>
      </p:sp>
      <p:sp>
        <p:nvSpPr>
          <p:cNvPr id="3" name="Tijdelijke aanduiding voor inhoud 2"/>
          <p:cNvSpPr>
            <a:spLocks noGrp="1"/>
          </p:cNvSpPr>
          <p:nvPr>
            <p:ph idx="1"/>
          </p:nvPr>
        </p:nvSpPr>
        <p:spPr/>
        <p:txBody>
          <a:bodyPr/>
          <a:lstStyle/>
          <a:p>
            <a:r>
              <a:rPr lang="nl-NL" dirty="0" smtClean="0"/>
              <a:t>Een </a:t>
            </a:r>
            <a:r>
              <a:rPr lang="nl-NL" b="1" dirty="0" smtClean="0"/>
              <a:t>mammografie</a:t>
            </a:r>
            <a:r>
              <a:rPr lang="nl-NL" dirty="0" smtClean="0"/>
              <a:t> is een afbeelding van de borstklier door middel van röntgenstraling</a:t>
            </a:r>
          </a:p>
          <a:p>
            <a:r>
              <a:rPr lang="nl-NL" dirty="0" smtClean="0"/>
              <a:t>Wordt praktisch uitsluitend gebruikt voor het vroegtijdig opsporen van borstkanker en monitoren van "genezen verklaarde" </a:t>
            </a:r>
            <a:r>
              <a:rPr lang="nl-NL" dirty="0" err="1" smtClean="0"/>
              <a:t>borstkankers</a:t>
            </a:r>
            <a:r>
              <a:rPr lang="nl-NL"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afbeelding 2"/>
          <p:cNvSpPr>
            <a:spLocks noGrp="1"/>
          </p:cNvSpPr>
          <p:nvPr>
            <p:ph type="pic" idx="1"/>
          </p:nvPr>
        </p:nvSpPr>
        <p:spPr/>
      </p:sp>
      <p:sp>
        <p:nvSpPr>
          <p:cNvPr id="4" name="Tijdelijke aanduiding voor tekst 3"/>
          <p:cNvSpPr>
            <a:spLocks noGrp="1"/>
          </p:cNvSpPr>
          <p:nvPr>
            <p:ph type="body" sz="half" idx="2"/>
          </p:nvPr>
        </p:nvSpPr>
        <p:spPr/>
        <p:txBody>
          <a:bodyPr/>
          <a:lstStyle/>
          <a:p>
            <a:endParaRPr lang="en-US"/>
          </a:p>
        </p:txBody>
      </p:sp>
      <p:pic>
        <p:nvPicPr>
          <p:cNvPr id="1026" name="Picture 2" descr="C:\Users\nb\Pictures\faktenbox_website_mammographie_deutsch_apr_2016_0.jpg"/>
          <p:cNvPicPr>
            <a:picLocks noChangeAspect="1" noChangeArrowheads="1"/>
          </p:cNvPicPr>
          <p:nvPr/>
        </p:nvPicPr>
        <p:blipFill>
          <a:blip r:embed="rId2" cstate="print"/>
          <a:srcRect/>
          <a:stretch>
            <a:fillRect/>
          </a:stretch>
        </p:blipFill>
        <p:spPr bwMode="auto">
          <a:xfrm>
            <a:off x="179512" y="260648"/>
            <a:ext cx="8784976" cy="6083596"/>
          </a:xfrm>
          <a:prstGeom prst="rect">
            <a:avLst/>
          </a:prstGeom>
          <a:noFill/>
        </p:spPr>
      </p:pic>
      <p:sp>
        <p:nvSpPr>
          <p:cNvPr id="6" name="Tekstvak 5"/>
          <p:cNvSpPr txBox="1"/>
          <p:nvPr/>
        </p:nvSpPr>
        <p:spPr>
          <a:xfrm>
            <a:off x="611560" y="6525344"/>
            <a:ext cx="5760640" cy="615553"/>
          </a:xfrm>
          <a:prstGeom prst="rect">
            <a:avLst/>
          </a:prstGeom>
          <a:noFill/>
        </p:spPr>
        <p:txBody>
          <a:bodyPr wrap="square" rtlCol="0">
            <a:spAutoFit/>
          </a:bodyPr>
          <a:lstStyle/>
          <a:p>
            <a:pPr marL="0" lvl="1"/>
            <a:r>
              <a:rPr lang="de-DE" sz="800" dirty="0" err="1" smtClean="0"/>
              <a:t>Bron</a:t>
            </a:r>
            <a:r>
              <a:rPr lang="de-DE" sz="800" dirty="0" smtClean="0"/>
              <a:t>: </a:t>
            </a:r>
            <a:r>
              <a:rPr lang="de-DE" sz="800" dirty="0" smtClean="0"/>
              <a:t>https://www.harding-center.mpg.de/system/files/imagecache/full/mammographie_faktenbox_apr.2016_deutsch_0.jpg, </a:t>
            </a:r>
            <a:r>
              <a:rPr lang="de-DE" sz="800" dirty="0" err="1" smtClean="0"/>
              <a:t>geraadpleegd</a:t>
            </a:r>
            <a:r>
              <a:rPr lang="de-DE" sz="800" dirty="0" smtClean="0"/>
              <a:t> </a:t>
            </a:r>
            <a:r>
              <a:rPr lang="de-DE" sz="800" dirty="0" err="1" smtClean="0"/>
              <a:t>op</a:t>
            </a:r>
            <a:r>
              <a:rPr lang="de-DE" sz="800" dirty="0" smtClean="0"/>
              <a:t> 20-5-2016</a:t>
            </a:r>
            <a:endParaRPr lang="nl-NL" sz="800"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afbeelding 2"/>
          <p:cNvSpPr>
            <a:spLocks noGrp="1"/>
          </p:cNvSpPr>
          <p:nvPr>
            <p:ph type="pic" idx="1"/>
          </p:nvPr>
        </p:nvSpPr>
        <p:spPr/>
      </p:sp>
      <p:sp>
        <p:nvSpPr>
          <p:cNvPr id="4" name="Tijdelijke aanduiding voor tekst 3"/>
          <p:cNvSpPr>
            <a:spLocks noGrp="1"/>
          </p:cNvSpPr>
          <p:nvPr>
            <p:ph type="body" sz="half" idx="2"/>
          </p:nvPr>
        </p:nvSpPr>
        <p:spPr/>
        <p:txBody>
          <a:bodyPr/>
          <a:lstStyle/>
          <a:p>
            <a:endParaRPr lang="en-US"/>
          </a:p>
        </p:txBody>
      </p:sp>
      <p:pic>
        <p:nvPicPr>
          <p:cNvPr id="1026" name="Picture 2" descr="C:\Users\nb\Pictures\faktenbox_website_mammographie_deutsch_apr_2016_0.jpg"/>
          <p:cNvPicPr>
            <a:picLocks noChangeAspect="1" noChangeArrowheads="1"/>
          </p:cNvPicPr>
          <p:nvPr/>
        </p:nvPicPr>
        <p:blipFill>
          <a:blip r:embed="rId2" cstate="print"/>
          <a:srcRect/>
          <a:stretch>
            <a:fillRect/>
          </a:stretch>
        </p:blipFill>
        <p:spPr bwMode="auto">
          <a:xfrm>
            <a:off x="179512" y="260648"/>
            <a:ext cx="8784976" cy="6083596"/>
          </a:xfrm>
          <a:prstGeom prst="rect">
            <a:avLst/>
          </a:prstGeom>
          <a:noFill/>
        </p:spPr>
      </p:pic>
      <p:sp>
        <p:nvSpPr>
          <p:cNvPr id="6" name="Ovaal 5"/>
          <p:cNvSpPr/>
          <p:nvPr/>
        </p:nvSpPr>
        <p:spPr>
          <a:xfrm>
            <a:off x="6156176" y="3429000"/>
            <a:ext cx="2232248" cy="432048"/>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kstvak 8"/>
          <p:cNvSpPr txBox="1"/>
          <p:nvPr/>
        </p:nvSpPr>
        <p:spPr>
          <a:xfrm>
            <a:off x="611560" y="6525344"/>
            <a:ext cx="5760640" cy="615553"/>
          </a:xfrm>
          <a:prstGeom prst="rect">
            <a:avLst/>
          </a:prstGeom>
          <a:noFill/>
        </p:spPr>
        <p:txBody>
          <a:bodyPr wrap="square" rtlCol="0">
            <a:spAutoFit/>
          </a:bodyPr>
          <a:lstStyle/>
          <a:p>
            <a:pPr marL="0" lvl="1"/>
            <a:r>
              <a:rPr lang="de-DE" sz="800" dirty="0" err="1" smtClean="0"/>
              <a:t>Bron</a:t>
            </a:r>
            <a:r>
              <a:rPr lang="de-DE" sz="800" dirty="0" smtClean="0"/>
              <a:t>: </a:t>
            </a:r>
            <a:r>
              <a:rPr lang="de-DE" sz="800" dirty="0" smtClean="0"/>
              <a:t>https://www.harding-center.mpg.de/system/files/imagecache/full/mammographie_faktenbox_apr.2016_deutsch_0.jpg, </a:t>
            </a:r>
            <a:r>
              <a:rPr lang="de-DE" sz="800" dirty="0" err="1" smtClean="0"/>
              <a:t>geraadpleegd</a:t>
            </a:r>
            <a:r>
              <a:rPr lang="de-DE" sz="800" dirty="0" smtClean="0"/>
              <a:t> </a:t>
            </a:r>
            <a:r>
              <a:rPr lang="de-DE" sz="800" dirty="0" err="1" smtClean="0"/>
              <a:t>op</a:t>
            </a:r>
            <a:r>
              <a:rPr lang="de-DE" sz="800" dirty="0" smtClean="0"/>
              <a:t> 20-5-2016</a:t>
            </a:r>
            <a:endParaRPr lang="nl-NL" sz="800"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endParaRPr lang="en-US" dirty="0"/>
          </a:p>
        </p:txBody>
      </p:sp>
      <p:sp>
        <p:nvSpPr>
          <p:cNvPr id="3" name="Tijdelijke aanduiding voor inhoud 2"/>
          <p:cNvSpPr>
            <a:spLocks noGrp="1"/>
          </p:cNvSpPr>
          <p:nvPr>
            <p:ph idx="1"/>
          </p:nvPr>
        </p:nvSpPr>
        <p:spPr/>
        <p:txBody>
          <a:bodyPr/>
          <a:lstStyle/>
          <a:p>
            <a:r>
              <a:rPr lang="nl-NL" dirty="0" smtClean="0"/>
              <a:t>Inderdaad: van 5 naar 4 is een afname van 20%</a:t>
            </a:r>
          </a:p>
          <a:p>
            <a:r>
              <a:rPr lang="nl-NL" dirty="0" smtClean="0"/>
              <a:t>Echter: in beide groepen sterven 21 personen aan kanker</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afbeelding 2"/>
          <p:cNvSpPr>
            <a:spLocks noGrp="1"/>
          </p:cNvSpPr>
          <p:nvPr>
            <p:ph type="pic" idx="1"/>
          </p:nvPr>
        </p:nvSpPr>
        <p:spPr/>
      </p:sp>
      <p:sp>
        <p:nvSpPr>
          <p:cNvPr id="4" name="Tijdelijke aanduiding voor tekst 3"/>
          <p:cNvSpPr>
            <a:spLocks noGrp="1"/>
          </p:cNvSpPr>
          <p:nvPr>
            <p:ph type="body" sz="half" idx="2"/>
          </p:nvPr>
        </p:nvSpPr>
        <p:spPr/>
        <p:txBody>
          <a:bodyPr/>
          <a:lstStyle/>
          <a:p>
            <a:endParaRPr lang="en-US"/>
          </a:p>
        </p:txBody>
      </p:sp>
      <p:pic>
        <p:nvPicPr>
          <p:cNvPr id="1026" name="Picture 2" descr="C:\Users\nb\Pictures\faktenbox_website_mammographie_deutsch_apr_2016_0.jpg"/>
          <p:cNvPicPr>
            <a:picLocks noChangeAspect="1" noChangeArrowheads="1"/>
          </p:cNvPicPr>
          <p:nvPr/>
        </p:nvPicPr>
        <p:blipFill>
          <a:blip r:embed="rId2" cstate="print"/>
          <a:srcRect/>
          <a:stretch>
            <a:fillRect/>
          </a:stretch>
        </p:blipFill>
        <p:spPr bwMode="auto">
          <a:xfrm>
            <a:off x="179512" y="260648"/>
            <a:ext cx="8784976" cy="6083596"/>
          </a:xfrm>
          <a:prstGeom prst="rect">
            <a:avLst/>
          </a:prstGeom>
          <a:noFill/>
        </p:spPr>
      </p:pic>
      <p:sp>
        <p:nvSpPr>
          <p:cNvPr id="6" name="Ovaal 5"/>
          <p:cNvSpPr/>
          <p:nvPr/>
        </p:nvSpPr>
        <p:spPr>
          <a:xfrm>
            <a:off x="6156176" y="3717032"/>
            <a:ext cx="2232248" cy="432048"/>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p:cNvSpPr txBox="1"/>
          <p:nvPr/>
        </p:nvSpPr>
        <p:spPr>
          <a:xfrm>
            <a:off x="611560" y="6525344"/>
            <a:ext cx="5760640" cy="615553"/>
          </a:xfrm>
          <a:prstGeom prst="rect">
            <a:avLst/>
          </a:prstGeom>
          <a:noFill/>
        </p:spPr>
        <p:txBody>
          <a:bodyPr wrap="square" rtlCol="0">
            <a:spAutoFit/>
          </a:bodyPr>
          <a:lstStyle/>
          <a:p>
            <a:pPr marL="0" lvl="1"/>
            <a:r>
              <a:rPr lang="de-DE" sz="800" dirty="0" err="1" smtClean="0"/>
              <a:t>Bron</a:t>
            </a:r>
            <a:r>
              <a:rPr lang="de-DE" sz="800" dirty="0" smtClean="0"/>
              <a:t>: </a:t>
            </a:r>
            <a:r>
              <a:rPr lang="de-DE" sz="800" dirty="0" smtClean="0"/>
              <a:t>https://www.harding-center.mpg.de/system/files/imagecache/full/mammographie_faktenbox_apr.2016_deutsch_0.jpg, </a:t>
            </a:r>
            <a:r>
              <a:rPr lang="de-DE" sz="800" dirty="0" err="1" smtClean="0"/>
              <a:t>geraadpleegd</a:t>
            </a:r>
            <a:r>
              <a:rPr lang="de-DE" sz="800" dirty="0" smtClean="0"/>
              <a:t> </a:t>
            </a:r>
            <a:r>
              <a:rPr lang="de-DE" sz="800" dirty="0" err="1" smtClean="0"/>
              <a:t>op</a:t>
            </a:r>
            <a:r>
              <a:rPr lang="de-DE" sz="800" dirty="0" smtClean="0"/>
              <a:t> 20-5-2016</a:t>
            </a:r>
            <a:endParaRPr lang="nl-NL" sz="800"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endParaRPr lang="en-US" dirty="0"/>
          </a:p>
        </p:txBody>
      </p:sp>
      <p:sp>
        <p:nvSpPr>
          <p:cNvPr id="3" name="Tijdelijke aanduiding voor inhoud 2"/>
          <p:cNvSpPr>
            <a:spLocks noGrp="1"/>
          </p:cNvSpPr>
          <p:nvPr>
            <p:ph idx="1"/>
          </p:nvPr>
        </p:nvSpPr>
        <p:spPr/>
        <p:txBody>
          <a:bodyPr/>
          <a:lstStyle/>
          <a:p>
            <a:r>
              <a:rPr lang="nl-NL" dirty="0" smtClean="0"/>
              <a:t>Die ene persoon die niet sterft aan borstkanker wordt dus teniet gedaan omdat een (andere) persoon sterft aan een ander soort kanker.</a:t>
            </a:r>
          </a:p>
          <a:p>
            <a:r>
              <a:rPr lang="nl-NL" dirty="0" smtClean="0"/>
              <a:t>Maar er is meer:</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afbeelding 2"/>
          <p:cNvSpPr>
            <a:spLocks noGrp="1"/>
          </p:cNvSpPr>
          <p:nvPr>
            <p:ph type="pic" idx="1"/>
          </p:nvPr>
        </p:nvSpPr>
        <p:spPr/>
      </p:sp>
      <p:sp>
        <p:nvSpPr>
          <p:cNvPr id="4" name="Tijdelijke aanduiding voor tekst 3"/>
          <p:cNvSpPr>
            <a:spLocks noGrp="1"/>
          </p:cNvSpPr>
          <p:nvPr>
            <p:ph type="body" sz="half" idx="2"/>
          </p:nvPr>
        </p:nvSpPr>
        <p:spPr/>
        <p:txBody>
          <a:bodyPr/>
          <a:lstStyle/>
          <a:p>
            <a:endParaRPr lang="en-US"/>
          </a:p>
        </p:txBody>
      </p:sp>
      <p:pic>
        <p:nvPicPr>
          <p:cNvPr id="2050" name="Picture 2" descr="C:\Users\nb\Pictures\mammographie_iconarray_de_11-2014.jpg"/>
          <p:cNvPicPr>
            <a:picLocks noChangeAspect="1" noChangeArrowheads="1"/>
          </p:cNvPicPr>
          <p:nvPr/>
        </p:nvPicPr>
        <p:blipFill>
          <a:blip r:embed="rId2" cstate="print"/>
          <a:srcRect/>
          <a:stretch>
            <a:fillRect/>
          </a:stretch>
        </p:blipFill>
        <p:spPr bwMode="auto">
          <a:xfrm>
            <a:off x="204728" y="262890"/>
            <a:ext cx="8731307" cy="6046430"/>
          </a:xfrm>
          <a:prstGeom prst="rect">
            <a:avLst/>
          </a:prstGeom>
          <a:noFill/>
        </p:spPr>
      </p:pic>
      <p:sp>
        <p:nvSpPr>
          <p:cNvPr id="9" name="Rechthoek 8"/>
          <p:cNvSpPr/>
          <p:nvPr/>
        </p:nvSpPr>
        <p:spPr>
          <a:xfrm>
            <a:off x="4572000" y="2204864"/>
            <a:ext cx="2088232" cy="504056"/>
          </a:xfrm>
          <a:prstGeom prst="rect">
            <a:avLst/>
          </a:prstGeom>
          <a:solidFill>
            <a:schemeClr val="tx2">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hoek 9"/>
          <p:cNvSpPr/>
          <p:nvPr/>
        </p:nvSpPr>
        <p:spPr>
          <a:xfrm>
            <a:off x="467544" y="5085184"/>
            <a:ext cx="4896544" cy="43204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JL-RECHTS 10"/>
          <p:cNvSpPr/>
          <p:nvPr/>
        </p:nvSpPr>
        <p:spPr>
          <a:xfrm>
            <a:off x="4211960" y="2708920"/>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JL-RECHTS 11"/>
          <p:cNvSpPr/>
          <p:nvPr/>
        </p:nvSpPr>
        <p:spPr>
          <a:xfrm>
            <a:off x="251520" y="5733255"/>
            <a:ext cx="360040" cy="1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kstvak 12"/>
          <p:cNvSpPr txBox="1"/>
          <p:nvPr/>
        </p:nvSpPr>
        <p:spPr>
          <a:xfrm>
            <a:off x="611560" y="6525344"/>
            <a:ext cx="5760640" cy="615553"/>
          </a:xfrm>
          <a:prstGeom prst="rect">
            <a:avLst/>
          </a:prstGeom>
          <a:noFill/>
        </p:spPr>
        <p:txBody>
          <a:bodyPr wrap="square" rtlCol="0">
            <a:spAutoFit/>
          </a:bodyPr>
          <a:lstStyle/>
          <a:p>
            <a:pPr marL="0" lvl="1"/>
            <a:r>
              <a:rPr lang="de-DE" sz="800" dirty="0" err="1" smtClean="0"/>
              <a:t>Bron</a:t>
            </a:r>
            <a:r>
              <a:rPr lang="de-DE" sz="800" dirty="0" smtClean="0"/>
              <a:t>: </a:t>
            </a:r>
            <a:r>
              <a:rPr lang="de-DE" sz="800" dirty="0" smtClean="0"/>
              <a:t>https://www.harding-center.mpg.de/system/files/imagecache/maximal/mammographie_iconarray_de_11-2014.jpg, </a:t>
            </a:r>
            <a:r>
              <a:rPr lang="de-DE" sz="800" dirty="0" err="1" smtClean="0"/>
              <a:t>geraadpleegd</a:t>
            </a:r>
            <a:r>
              <a:rPr lang="de-DE" sz="800" dirty="0" smtClean="0"/>
              <a:t> </a:t>
            </a:r>
            <a:r>
              <a:rPr lang="de-DE" sz="800" dirty="0" err="1" smtClean="0"/>
              <a:t>op</a:t>
            </a:r>
            <a:r>
              <a:rPr lang="de-DE" sz="800" dirty="0" smtClean="0"/>
              <a:t> 20-5-2016</a:t>
            </a:r>
            <a:endParaRPr lang="nl-NL" sz="800"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endParaRPr lang="en-US" dirty="0"/>
          </a:p>
        </p:txBody>
      </p:sp>
      <p:sp>
        <p:nvSpPr>
          <p:cNvPr id="3" name="Tijdelijke aanduiding voor inhoud 2"/>
          <p:cNvSpPr>
            <a:spLocks noGrp="1"/>
          </p:cNvSpPr>
          <p:nvPr>
            <p:ph idx="1"/>
          </p:nvPr>
        </p:nvSpPr>
        <p:spPr/>
        <p:txBody>
          <a:bodyPr>
            <a:normAutofit fontScale="85000" lnSpcReduction="20000"/>
          </a:bodyPr>
          <a:lstStyle/>
          <a:p>
            <a:r>
              <a:rPr lang="nl-NL" dirty="0" smtClean="0"/>
              <a:t>Let vooral op de pijl.</a:t>
            </a:r>
          </a:p>
          <a:p>
            <a:r>
              <a:rPr lang="de-DE" dirty="0" smtClean="0"/>
              <a:t>Mit dem Mammographie-Screening werden auch sogenannte „indolente" (langsam wachsende oder weniger aggressive) Tumore entdeckt, die sich nie zu einer lebensgefährlichen Krebserkrankung ausbilden. Da man die Entwicklung in indolente oder lebensgefährliche Tumore nicht vorhersagen kann, wurde bei etwa 5 von 1000 Frauen in der </a:t>
            </a:r>
            <a:r>
              <a:rPr lang="de-DE" dirty="0" err="1" smtClean="0"/>
              <a:t>Screeninggruppe</a:t>
            </a:r>
            <a:r>
              <a:rPr lang="de-DE" dirty="0" smtClean="0"/>
              <a:t> eine teilweise oder vollständige Brustentfernung durchgeführt, obwohl dies nicht nötig gewesen wäre.</a:t>
            </a:r>
          </a:p>
          <a:p>
            <a:pPr lvl="1"/>
            <a:r>
              <a:rPr lang="de-DE" sz="1400" dirty="0" err="1" smtClean="0"/>
              <a:t>Bron</a:t>
            </a:r>
            <a:r>
              <a:rPr lang="de-DE" sz="1400" dirty="0" smtClean="0"/>
              <a:t>: </a:t>
            </a:r>
            <a:r>
              <a:rPr lang="de-DE" sz="1400" dirty="0" smtClean="0">
                <a:hlinkClick r:id="rId2"/>
              </a:rPr>
              <a:t>https://www.harding-center.mpg.de/de/gesundheitsinformationen/faktenboxen/mammographie</a:t>
            </a:r>
            <a:r>
              <a:rPr lang="de-DE" sz="1400" dirty="0" smtClean="0"/>
              <a:t>, </a:t>
            </a:r>
            <a:r>
              <a:rPr lang="de-DE" sz="1400" dirty="0" err="1" smtClean="0"/>
              <a:t>geraadpleegd</a:t>
            </a:r>
            <a:r>
              <a:rPr lang="de-DE" sz="1400" dirty="0" smtClean="0"/>
              <a:t> </a:t>
            </a:r>
            <a:r>
              <a:rPr lang="de-DE" sz="1400" dirty="0" err="1" smtClean="0"/>
              <a:t>op</a:t>
            </a:r>
            <a:r>
              <a:rPr lang="de-DE" sz="1400" dirty="0" smtClean="0"/>
              <a:t> 20-5-2016</a:t>
            </a:r>
            <a:endParaRPr lang="nl-NL" sz="1400" dirty="0" smtClean="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Diavoorstelling (4:3)</PresentationFormat>
  <Paragraphs>21</Paragraphs>
  <Slides>13</Slides>
  <Notes>0</Notes>
  <HiddenSlides>0</HiddenSlides>
  <MMClips>0</MMClips>
  <ScaleCrop>false</ScaleCrop>
  <HeadingPairs>
    <vt:vector size="4" baseType="variant">
      <vt:variant>
        <vt:lpstr>Thema</vt:lpstr>
      </vt:variant>
      <vt:variant>
        <vt:i4>1</vt:i4>
      </vt:variant>
      <vt:variant>
        <vt:lpstr>Diatitels</vt:lpstr>
      </vt:variant>
      <vt:variant>
        <vt:i4>13</vt:i4>
      </vt:variant>
    </vt:vector>
  </HeadingPairs>
  <TitlesOfParts>
    <vt:vector size="14" baseType="lpstr">
      <vt:lpstr>Office-thema</vt:lpstr>
      <vt:lpstr>Preventief onderzoek</vt:lpstr>
      <vt:lpstr>Mammografie vermindert sterfte door borstkanker met 20%</vt:lpstr>
      <vt:lpstr>Dia 3</vt:lpstr>
      <vt:lpstr>Dia 4</vt:lpstr>
      <vt:lpstr>Dia 5</vt:lpstr>
      <vt:lpstr>Dia 6</vt:lpstr>
      <vt:lpstr>Dia 7</vt:lpstr>
      <vt:lpstr>Dia 8</vt:lpstr>
      <vt:lpstr>Dia 9</vt:lpstr>
      <vt:lpstr>Dia 10</vt:lpstr>
      <vt:lpstr>Dia 11</vt:lpstr>
      <vt:lpstr>Dia 12</vt:lpstr>
      <vt:lpstr>Dia 13</vt:lpstr>
    </vt:vector>
  </TitlesOfParts>
  <Company>Hogeschool van Arnhem en Nijmegen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en statistiek</dc:title>
  <dc:creator>nb</dc:creator>
  <cp:lastModifiedBy>nb</cp:lastModifiedBy>
  <cp:revision>18</cp:revision>
  <dcterms:created xsi:type="dcterms:W3CDTF">2016-04-12T13:23:03Z</dcterms:created>
  <dcterms:modified xsi:type="dcterms:W3CDTF">2016-12-07T11:58:45Z</dcterms:modified>
</cp:coreProperties>
</file>