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0" r:id="rId8"/>
    <p:sldId id="269" r:id="rId9"/>
    <p:sldId id="261" r:id="rId10"/>
    <p:sldId id="262" r:id="rId11"/>
    <p:sldId id="264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netics.bwh.harvard.edu/pph2/" TargetMode="External"/><Relationship Id="rId2" Type="http://schemas.openxmlformats.org/officeDocument/2006/relationships/hyperlink" Target="https://onderwijsonline.han.nl/manage/content/lessonfile/dNwnOvqR/eyJpdiI6IjRBM2FGekFWVjdrUzhHYUZcLzJuOUpnPT0iLCJ2YWx1ZSI6Ijh2R3h0UU1BbjFuWGxtYVhqRE5maktcLzAyR1huU2dPaFwvZ3RCOHdDMk1WTT0iLCJtYWMiOiJhZDVjZWMzNzY5OTEzOTNjMzUxOTc2MmRlOGQ5ZDc3MzU5Y2YxZTJkNzcyZDJkNGUzNDc4MWQ4ODFiMGY5MWQyIn0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onderwijsonline.han.nl/elearning/lesson/dNwnOvqR" TargetMode="External"/><Relationship Id="rId4" Type="http://schemas.openxmlformats.org/officeDocument/2006/relationships/hyperlink" Target="https://www.ncbi.nlm.nih.gov/SN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AA0B9-E2E7-41D7-8AF7-4537FB7D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80EAED-C440-4B27-BCB2-456CB8524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Jelle van der heide</a:t>
            </a:r>
          </a:p>
          <a:p>
            <a:r>
              <a:rPr lang="nl-NL" dirty="0"/>
              <a:t>Ilse den Brok</a:t>
            </a:r>
          </a:p>
          <a:p>
            <a:r>
              <a:rPr lang="nl-NL" dirty="0"/>
              <a:t>Valerie Verhalle</a:t>
            </a:r>
          </a:p>
        </p:txBody>
      </p:sp>
    </p:spTree>
    <p:extLst>
      <p:ext uri="{BB962C8B-B14F-4D97-AF65-F5344CB8AC3E}">
        <p14:creationId xmlns:p14="http://schemas.microsoft.com/office/powerpoint/2010/main" val="190403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8EE3F-F80F-414D-B3B3-EA5745A0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82" y="150962"/>
            <a:ext cx="10018713" cy="711679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40654A5-4A71-49B9-A1ED-8CDBFA6C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46" y="705930"/>
            <a:ext cx="9453984" cy="1117119"/>
          </a:xfrm>
        </p:spPr>
        <p:txBody>
          <a:bodyPr/>
          <a:lstStyle/>
          <a:p>
            <a:r>
              <a:rPr lang="nl-NL" dirty="0" err="1"/>
              <a:t>dbSNP</a:t>
            </a:r>
            <a:r>
              <a:rPr lang="nl-NL" dirty="0"/>
              <a:t> database</a:t>
            </a:r>
          </a:p>
          <a:p>
            <a:r>
              <a:rPr lang="nl-NL" dirty="0"/>
              <a:t>Hoe vaak komt de variatie van ABCA4 T </a:t>
            </a:r>
            <a:r>
              <a:rPr lang="nl-NL" dirty="0">
                <a:sym typeface="Wingdings" panose="05000000000000000000" pitchFamily="2" charset="2"/>
              </a:rPr>
              <a:t> C voor </a:t>
            </a:r>
            <a:r>
              <a:rPr lang="nl-NL" dirty="0"/>
              <a:t>in een populatie?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4522D5-79CA-4C6E-AFBF-1FFD2B63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5" y="1777071"/>
            <a:ext cx="4139642" cy="9794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95008D9-87E4-4FC6-816F-68DEC90D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35" y="2710561"/>
            <a:ext cx="9534595" cy="2509856"/>
          </a:xfrm>
          <a:prstGeom prst="rect">
            <a:avLst/>
          </a:prstGeom>
        </p:spPr>
      </p:pic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58F7B047-B55C-4F58-A506-0A828F34F3DD}"/>
              </a:ext>
            </a:extLst>
          </p:cNvPr>
          <p:cNvSpPr txBox="1">
            <a:spLocks/>
          </p:cNvSpPr>
          <p:nvPr/>
        </p:nvSpPr>
        <p:spPr>
          <a:xfrm>
            <a:off x="1691345" y="5206042"/>
            <a:ext cx="10018713" cy="1500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 = 0,2208/1106 (1000 </a:t>
            </a:r>
            <a:r>
              <a:rPr lang="nl-NL" dirty="0" err="1"/>
              <a:t>genomes</a:t>
            </a:r>
            <a:r>
              <a:rPr lang="nl-NL" dirty="0"/>
              <a:t>) </a:t>
            </a:r>
          </a:p>
          <a:p>
            <a:r>
              <a:rPr lang="nl-NL" dirty="0"/>
              <a:t>Minor allel is C en heeft een frequentie van 22,08% in het 1000 genomen project. </a:t>
            </a:r>
          </a:p>
          <a:p>
            <a:r>
              <a:rPr lang="nl-NL" dirty="0"/>
              <a:t>‘C’ is 1106 keer geobserveerd in een populatie van 1088 mensen (= 2176 chromosomen) </a:t>
            </a:r>
          </a:p>
        </p:txBody>
      </p:sp>
    </p:spTree>
    <p:extLst>
      <p:ext uri="{BB962C8B-B14F-4D97-AF65-F5344CB8AC3E}">
        <p14:creationId xmlns:p14="http://schemas.microsoft.com/office/powerpoint/2010/main" val="19428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9711F-D038-4730-A271-6CE26CF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5467"/>
            <a:ext cx="10018713" cy="797943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DA57A053-D33D-4EB8-91C8-A8772A37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07" y="983410"/>
            <a:ext cx="8367717" cy="2737208"/>
          </a:xfrm>
        </p:spPr>
      </p:pic>
      <p:pic>
        <p:nvPicPr>
          <p:cNvPr id="4" name="Tijdelijke aanduiding voor inhoud 8">
            <a:extLst>
              <a:ext uri="{FF2B5EF4-FFF2-40B4-BE49-F238E27FC236}">
                <a16:creationId xmlns:a16="http://schemas.microsoft.com/office/drawing/2014/main" id="{DE438860-93CC-4DBA-A055-E49C7691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94" y="3793342"/>
            <a:ext cx="10018712" cy="2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94320-3C6A-4DD1-B8B0-D30D2CC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93" y="288985"/>
            <a:ext cx="10018713" cy="1004977"/>
          </a:xfrm>
        </p:spPr>
        <p:txBody>
          <a:bodyPr/>
          <a:lstStyle/>
          <a:p>
            <a:r>
              <a:rPr lang="nl-NL" dirty="0"/>
              <a:t>Opdracht 4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9C51748-0ED4-4F33-8965-F5D9F4E0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63" y="1735041"/>
            <a:ext cx="6890160" cy="4178579"/>
          </a:xfr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650572D-7C5E-4921-BD2B-288CDEE2D7AC}"/>
              </a:ext>
            </a:extLst>
          </p:cNvPr>
          <p:cNvSpPr txBox="1">
            <a:spLocks/>
          </p:cNvSpPr>
          <p:nvPr/>
        </p:nvSpPr>
        <p:spPr>
          <a:xfrm>
            <a:off x="7946103" y="1293962"/>
            <a:ext cx="3888631" cy="5429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SEMA4A </a:t>
            </a:r>
            <a:r>
              <a:rPr lang="nl-NL" dirty="0">
                <a:sym typeface="Wingdings" panose="05000000000000000000" pitchFamily="2" charset="2"/>
              </a:rPr>
              <a:t> wordt dominant overgedragen want als het recessief zou zijn zouden de 2 zieken personen niet ziek zijn. </a:t>
            </a:r>
          </a:p>
          <a:p>
            <a:r>
              <a:rPr lang="nl-NL" dirty="0">
                <a:sym typeface="Wingdings" panose="05000000000000000000" pitchFamily="2" charset="2"/>
              </a:rPr>
              <a:t>CACNA1F  wordt x-chromosomaal overgedragen want bij de mannen staat alleen een +.</a:t>
            </a:r>
          </a:p>
          <a:p>
            <a:r>
              <a:rPr lang="nl-NL" dirty="0">
                <a:sym typeface="Wingdings" panose="05000000000000000000" pitchFamily="2" charset="2"/>
              </a:rPr>
              <a:t>33673  zijn genotype komt het meest overeen met dat van zijn 2 zieke zussen.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534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051B-BA5D-409F-9260-425C64F8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9958"/>
          </a:xfrm>
        </p:spPr>
        <p:txBody>
          <a:bodyPr/>
          <a:lstStyle/>
          <a:p>
            <a:r>
              <a:rPr lang="nl-NL" dirty="0"/>
              <a:t>Bronnen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A23-4D38-4ECF-B1F3-72B16EAE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21213_hcdiffs.txt</a:t>
            </a:r>
            <a:endParaRPr lang="nl-NL" dirty="0"/>
          </a:p>
          <a:p>
            <a:r>
              <a:rPr lang="nl-NL" dirty="0">
                <a:hlinkClick r:id="rId3"/>
              </a:rPr>
              <a:t>http://genetics.bwh.harvard.edu/pph2/</a:t>
            </a:r>
            <a:endParaRPr lang="nl-NL" dirty="0"/>
          </a:p>
          <a:p>
            <a:r>
              <a:rPr lang="nl-NL" dirty="0">
                <a:hlinkClick r:id="rId4"/>
              </a:rPr>
              <a:t>https://www.ncbi.nlm.nih.gov/SNP/</a:t>
            </a:r>
            <a:endParaRPr lang="nl-NL" dirty="0"/>
          </a:p>
          <a:p>
            <a:r>
              <a:rPr lang="nl-NL" dirty="0">
                <a:hlinkClick r:id="rId5"/>
              </a:rPr>
              <a:t>https://onderwijsonline.han.nl/elearning/lesson/dNwnOvqR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A7B7B5-7831-4726-AC42-5B1064598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024" y="875920"/>
            <a:ext cx="3348334" cy="32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4AF3B-12AE-46FA-A48D-3C4104D6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99CC2824-A2F9-46F6-ADE7-D064C8F9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427047">
            <a:off x="748929" y="3150080"/>
            <a:ext cx="3288631" cy="3124200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26D6E02-B619-4D4B-8684-050A54D4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25" y="350879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849F-229D-464D-9AA3-E41B0E3F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00" y="333555"/>
            <a:ext cx="10018713" cy="943154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68623-9568-428B-86C3-F98C9DAE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7699"/>
            <a:ext cx="10018713" cy="4583502"/>
          </a:xfrm>
        </p:spPr>
        <p:txBody>
          <a:bodyPr>
            <a:normAutofit/>
          </a:bodyPr>
          <a:lstStyle/>
          <a:p>
            <a:r>
              <a:rPr lang="nl-NL" dirty="0"/>
              <a:t>Doel</a:t>
            </a:r>
          </a:p>
          <a:p>
            <a:r>
              <a:rPr lang="nl-NL" dirty="0"/>
              <a:t>Opdracht 1</a:t>
            </a:r>
          </a:p>
          <a:p>
            <a:r>
              <a:rPr lang="nl-NL" dirty="0"/>
              <a:t>Opdracht 2</a:t>
            </a:r>
          </a:p>
          <a:p>
            <a:r>
              <a:rPr lang="nl-NL" dirty="0"/>
              <a:t>Opdracht 3</a:t>
            </a:r>
          </a:p>
          <a:p>
            <a:r>
              <a:rPr lang="nl-NL" dirty="0"/>
              <a:t>Opdracht 4</a:t>
            </a:r>
          </a:p>
          <a:p>
            <a:r>
              <a:rPr lang="nl-NL" dirty="0"/>
              <a:t>Bronnen </a:t>
            </a:r>
          </a:p>
          <a:p>
            <a:r>
              <a:rPr lang="nl-NL" dirty="0"/>
              <a:t>Vragen </a:t>
            </a:r>
          </a:p>
        </p:txBody>
      </p:sp>
    </p:spTree>
    <p:extLst>
      <p:ext uri="{BB962C8B-B14F-4D97-AF65-F5344CB8AC3E}">
        <p14:creationId xmlns:p14="http://schemas.microsoft.com/office/powerpoint/2010/main" val="33122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6DC7B-9E4F-4AE4-BC35-4ADAFF57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5C2188-F310-46DD-9CF0-6DB98999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70" y="1976887"/>
            <a:ext cx="10018713" cy="1864744"/>
          </a:xfrm>
        </p:spPr>
        <p:txBody>
          <a:bodyPr/>
          <a:lstStyle/>
          <a:p>
            <a:r>
              <a:rPr lang="nl-NL" dirty="0"/>
              <a:t>Door data te analyseren er achter komen welke eigenschappen een variatie moet hebben om pathogeen te kunnen zijn.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05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9BE8-4B33-4313-B83A-A2B86812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1.1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0317D7-461F-4273-8738-FD151200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8761"/>
            <a:ext cx="10018713" cy="4369632"/>
          </a:xfrm>
        </p:spPr>
        <p:txBody>
          <a:bodyPr/>
          <a:lstStyle/>
          <a:p>
            <a:r>
              <a:rPr lang="nl-NL" dirty="0"/>
              <a:t>Er zijn 1461 varianten gevonden, daarvan waren er 62 inserties, 60 deleties en 100 </a:t>
            </a:r>
            <a:r>
              <a:rPr lang="nl-NL" dirty="0" err="1"/>
              <a:t>subsituties</a:t>
            </a:r>
            <a:r>
              <a:rPr lang="nl-NL" dirty="0"/>
              <a:t>. Verder zitten er 43 varianten in de </a:t>
            </a:r>
            <a:r>
              <a:rPr lang="nl-NL" dirty="0" err="1"/>
              <a:t>SpliceSites</a:t>
            </a:r>
            <a:r>
              <a:rPr lang="nl-NL" dirty="0"/>
              <a:t> en 189 in de </a:t>
            </a:r>
            <a:r>
              <a:rPr lang="nl-NL" dirty="0" err="1"/>
              <a:t>exomen</a:t>
            </a:r>
            <a:r>
              <a:rPr lang="nl-NL" dirty="0"/>
              <a:t>. </a:t>
            </a:r>
          </a:p>
          <a:p>
            <a:r>
              <a:rPr lang="nl-NL" dirty="0"/>
              <a:t>%</a:t>
            </a:r>
            <a:r>
              <a:rPr lang="nl-NL" dirty="0" err="1"/>
              <a:t>variation</a:t>
            </a:r>
            <a:r>
              <a:rPr lang="nl-NL" dirty="0"/>
              <a:t> is het percentage dat aangeeft hoe vaak een variatie voorkomt een x aantal </a:t>
            </a:r>
            <a:r>
              <a:rPr lang="nl-NL" dirty="0" err="1"/>
              <a:t>reads</a:t>
            </a:r>
            <a:r>
              <a:rPr lang="nl-NL" dirty="0"/>
              <a:t>. </a:t>
            </a:r>
          </a:p>
          <a:p>
            <a:r>
              <a:rPr lang="nl-NL" dirty="0"/>
              <a:t>1274 non-sense mutaties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B65E719-1E0C-4DB2-8124-BE530D29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36421"/>
              </p:ext>
            </p:extLst>
          </p:nvPr>
        </p:nvGraphicFramePr>
        <p:xfrm>
          <a:off x="5642702" y="4688840"/>
          <a:ext cx="586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98">
                  <a:extLst>
                    <a:ext uri="{9D8B030D-6E8A-4147-A177-3AD203B41FA5}">
                      <a16:colId xmlns:a16="http://schemas.microsoft.com/office/drawing/2014/main" val="3200600459"/>
                    </a:ext>
                  </a:extLst>
                </a:gridCol>
                <a:gridCol w="1686394">
                  <a:extLst>
                    <a:ext uri="{9D8B030D-6E8A-4147-A177-3AD203B41FA5}">
                      <a16:colId xmlns:a16="http://schemas.microsoft.com/office/drawing/2014/main" val="1060958577"/>
                    </a:ext>
                  </a:extLst>
                </a:gridCol>
                <a:gridCol w="1566472">
                  <a:extLst>
                    <a:ext uri="{9D8B030D-6E8A-4147-A177-3AD203B41FA5}">
                      <a16:colId xmlns:a16="http://schemas.microsoft.com/office/drawing/2014/main" val="3731044746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114549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reads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% </a:t>
                      </a:r>
                      <a:r>
                        <a:rPr lang="nl-NL" dirty="0" err="1"/>
                        <a:t>variation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6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Homozygoot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Heterozygoot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0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1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3606-7713-44C6-B144-FD03B235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64" y="685801"/>
            <a:ext cx="4834043" cy="880672"/>
          </a:xfrm>
        </p:spPr>
        <p:txBody>
          <a:bodyPr/>
          <a:lstStyle/>
          <a:p>
            <a:r>
              <a:rPr lang="nl-NL" dirty="0"/>
              <a:t>Opdracht 1.3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C396F3-E2EC-43F9-B2B9-31BD6F97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183" y="258580"/>
            <a:ext cx="5373690" cy="6340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ABCA4		R</a:t>
            </a:r>
            <a:endParaRPr lang="nl-NL" dirty="0"/>
          </a:p>
          <a:p>
            <a:r>
              <a:rPr lang="en-US" dirty="0"/>
              <a:t>SEMA4A		R/D</a:t>
            </a:r>
            <a:endParaRPr lang="nl-NL" dirty="0"/>
          </a:p>
          <a:p>
            <a:r>
              <a:rPr lang="en-US" dirty="0"/>
              <a:t>ABCA4		R</a:t>
            </a:r>
            <a:endParaRPr lang="nl-NL" dirty="0"/>
          </a:p>
          <a:p>
            <a:r>
              <a:rPr lang="en-US" dirty="0"/>
              <a:t>USH2A		R</a:t>
            </a:r>
            <a:endParaRPr lang="nl-NL" dirty="0"/>
          </a:p>
          <a:p>
            <a:r>
              <a:rPr lang="en-US" dirty="0"/>
              <a:t>USH2A		R</a:t>
            </a:r>
            <a:endParaRPr lang="nl-NL" dirty="0"/>
          </a:p>
          <a:p>
            <a:r>
              <a:rPr lang="en-US" dirty="0"/>
              <a:t>NPHP3  .		R</a:t>
            </a:r>
            <a:endParaRPr lang="nl-NL" dirty="0"/>
          </a:p>
          <a:p>
            <a:r>
              <a:rPr lang="en-US" dirty="0"/>
              <a:t>CC2D2A   .	R</a:t>
            </a:r>
            <a:endParaRPr lang="nl-NL" dirty="0"/>
          </a:p>
          <a:p>
            <a:r>
              <a:rPr lang="en-US" dirty="0"/>
              <a:t>GRM6		R</a:t>
            </a:r>
            <a:endParaRPr lang="nl-NL" dirty="0"/>
          </a:p>
          <a:p>
            <a:r>
              <a:rPr lang="en-US" dirty="0"/>
              <a:t>GRM6		R</a:t>
            </a:r>
            <a:endParaRPr lang="nl-NL" dirty="0"/>
          </a:p>
          <a:p>
            <a:r>
              <a:rPr lang="nl-NL" dirty="0"/>
              <a:t>TULP1	.	R</a:t>
            </a:r>
          </a:p>
          <a:p>
            <a:r>
              <a:rPr lang="nl-NL" dirty="0"/>
              <a:t>EYS	.		R</a:t>
            </a:r>
          </a:p>
          <a:p>
            <a:r>
              <a:rPr lang="nl-NL" dirty="0"/>
              <a:t>TOPORS		- </a:t>
            </a:r>
          </a:p>
          <a:p>
            <a:r>
              <a:rPr lang="en-US" dirty="0"/>
              <a:t>TOPORS		-</a:t>
            </a:r>
            <a:endParaRPr lang="nl-NL" dirty="0"/>
          </a:p>
          <a:p>
            <a:r>
              <a:rPr lang="en-US" dirty="0"/>
              <a:t>BBS10	.	R</a:t>
            </a:r>
            <a:endParaRPr lang="nl-NL" dirty="0"/>
          </a:p>
          <a:p>
            <a:r>
              <a:rPr lang="en-US" dirty="0"/>
              <a:t>CEP290	 .	R</a:t>
            </a:r>
            <a:endParaRPr lang="nl-NL" dirty="0"/>
          </a:p>
          <a:p>
            <a:r>
              <a:rPr lang="en-US" dirty="0"/>
              <a:t>CACNA1F		X-linked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63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74851-2059-44BE-91A5-3097DBF2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3216"/>
          </a:xfrm>
        </p:spPr>
        <p:txBody>
          <a:bodyPr/>
          <a:lstStyle/>
          <a:p>
            <a:r>
              <a:rPr lang="nl-NL" dirty="0"/>
              <a:t>Opdracht 1.4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CF5C18-784B-4428-83D4-EADB4D1F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1463"/>
            <a:ext cx="10018713" cy="884419"/>
          </a:xfrm>
        </p:spPr>
        <p:txBody>
          <a:bodyPr/>
          <a:lstStyle/>
          <a:p>
            <a:r>
              <a:rPr lang="nl-NL" dirty="0"/>
              <a:t>Na validatie vallen de volgende </a:t>
            </a:r>
            <a:r>
              <a:rPr lang="nl-NL" dirty="0" err="1"/>
              <a:t>kandidaatgenen</a:t>
            </a:r>
            <a:r>
              <a:rPr lang="nl-NL" dirty="0"/>
              <a:t> af: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AE63DE-4E7A-457E-830B-5159B349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234224"/>
            <a:ext cx="6342578" cy="3937975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6175278-4F14-48EE-B9B9-BE1666CC9A24}"/>
              </a:ext>
            </a:extLst>
          </p:cNvPr>
          <p:cNvSpPr txBox="1">
            <a:spLocks/>
          </p:cNvSpPr>
          <p:nvPr/>
        </p:nvSpPr>
        <p:spPr>
          <a:xfrm>
            <a:off x="7940075" y="2234224"/>
            <a:ext cx="3115171" cy="393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GRM6 </a:t>
            </a:r>
          </a:p>
          <a:p>
            <a:r>
              <a:rPr lang="nl-NL" dirty="0"/>
              <a:t>TOPORS </a:t>
            </a:r>
            <a:r>
              <a:rPr lang="nl-NL" dirty="0">
                <a:sym typeface="Wingdings" panose="05000000000000000000" pitchFamily="2" charset="2"/>
              </a:rPr>
              <a:t> N838NX &amp; A750AX</a:t>
            </a:r>
          </a:p>
          <a:p>
            <a:r>
              <a:rPr lang="nl-NL" dirty="0">
                <a:sym typeface="Wingdings" panose="05000000000000000000" pitchFamily="2" charset="2"/>
              </a:rPr>
              <a:t>Waarom zijn de andere </a:t>
            </a:r>
            <a:r>
              <a:rPr lang="nl-NL" dirty="0"/>
              <a:t>varianten uit het lijstje niet interessant genoeg om te </a:t>
            </a:r>
            <a:r>
              <a:rPr lang="nl-NL" dirty="0" err="1"/>
              <a:t>sequencen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85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EB92-DE94-4AE6-8560-17E6353E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5532"/>
            <a:ext cx="10018713" cy="816633"/>
          </a:xfrm>
        </p:spPr>
        <p:txBody>
          <a:bodyPr/>
          <a:lstStyle/>
          <a:p>
            <a:r>
              <a:rPr lang="nl-NL" dirty="0"/>
              <a:t>Opdracht 2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F3D750C-0F7C-4BD0-BF5B-630CCCFF70BD}"/>
              </a:ext>
            </a:extLst>
          </p:cNvPr>
          <p:cNvSpPr txBox="1">
            <a:spLocks/>
          </p:cNvSpPr>
          <p:nvPr/>
        </p:nvSpPr>
        <p:spPr>
          <a:xfrm>
            <a:off x="8552219" y="3584277"/>
            <a:ext cx="3306226" cy="191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PhyloP</a:t>
            </a:r>
            <a:r>
              <a:rPr lang="nl-NL" dirty="0"/>
              <a:t>:                    Score evolutionaire conservering  &gt;  2,5  = pathogeen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0650A8-E745-442E-B1CC-C2EA55E0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1543462"/>
            <a:ext cx="7460075" cy="49305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60A6790-1C6B-4C25-ACFC-3827AB3B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04" y="930557"/>
            <a:ext cx="4829210" cy="2343167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9389E590-749C-4772-897F-896493A79411}"/>
              </a:ext>
            </a:extLst>
          </p:cNvPr>
          <p:cNvSpPr txBox="1">
            <a:spLocks/>
          </p:cNvSpPr>
          <p:nvPr/>
        </p:nvSpPr>
        <p:spPr>
          <a:xfrm>
            <a:off x="1705721" y="875236"/>
            <a:ext cx="3306226" cy="52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USH2A</a:t>
            </a:r>
          </a:p>
        </p:txBody>
      </p:sp>
    </p:spTree>
    <p:extLst>
      <p:ext uri="{BB962C8B-B14F-4D97-AF65-F5344CB8AC3E}">
        <p14:creationId xmlns:p14="http://schemas.microsoft.com/office/powerpoint/2010/main" val="3124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7EB6F-61B6-4400-BB4E-8044F81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8187"/>
          </a:xfrm>
        </p:spPr>
        <p:txBody>
          <a:bodyPr/>
          <a:lstStyle/>
          <a:p>
            <a:r>
              <a:rPr lang="nl-NL" dirty="0"/>
              <a:t>Opdracht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75EC1CD-3674-4185-8E83-37A3CE4FC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8" y="2587787"/>
            <a:ext cx="6148628" cy="4063802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3AB1501-0D33-4CAE-AE53-11F575AC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93" y="1543987"/>
            <a:ext cx="6405609" cy="4124355"/>
          </a:xfrm>
          <a:prstGeom prst="rect">
            <a:avLst/>
          </a:prstGeom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1D3F2BB-5AA4-4DEE-A773-D3FD744D3A3B}"/>
              </a:ext>
            </a:extLst>
          </p:cNvPr>
          <p:cNvSpPr txBox="1">
            <a:spLocks/>
          </p:cNvSpPr>
          <p:nvPr/>
        </p:nvSpPr>
        <p:spPr>
          <a:xfrm>
            <a:off x="1377917" y="1881651"/>
            <a:ext cx="3306226" cy="52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USH2A</a:t>
            </a:r>
          </a:p>
        </p:txBody>
      </p:sp>
    </p:spTree>
    <p:extLst>
      <p:ext uri="{BB962C8B-B14F-4D97-AF65-F5344CB8AC3E}">
        <p14:creationId xmlns:p14="http://schemas.microsoft.com/office/powerpoint/2010/main" val="33618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81E2-54CD-4D30-AE18-662AFBCC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3234"/>
            <a:ext cx="10018713" cy="648419"/>
          </a:xfrm>
        </p:spPr>
        <p:txBody>
          <a:bodyPr>
            <a:normAutofit fontScale="90000"/>
          </a:bodyPr>
          <a:lstStyle/>
          <a:p>
            <a:r>
              <a:rPr lang="nl-NL" dirty="0"/>
              <a:t>Opdracht 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44D68EB-4E4C-4CC7-B5A7-383B33A62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37" y="1381664"/>
            <a:ext cx="11254597" cy="4094672"/>
          </a:xfrm>
        </p:spPr>
      </p:pic>
    </p:spTree>
    <p:extLst>
      <p:ext uri="{BB962C8B-B14F-4D97-AF65-F5344CB8AC3E}">
        <p14:creationId xmlns:p14="http://schemas.microsoft.com/office/powerpoint/2010/main" val="3027410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</TotalTime>
  <Words>327</Words>
  <Application>Microsoft Office PowerPoint</Application>
  <PresentationFormat>Breedbeeld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Weektaak 5</vt:lpstr>
      <vt:lpstr>Inhoud</vt:lpstr>
      <vt:lpstr>Doel</vt:lpstr>
      <vt:lpstr>Opdracht 1.1</vt:lpstr>
      <vt:lpstr>Opdracht 1.3</vt:lpstr>
      <vt:lpstr>Opdracht 1.4</vt:lpstr>
      <vt:lpstr>Opdracht 2</vt:lpstr>
      <vt:lpstr>Opdracht 2</vt:lpstr>
      <vt:lpstr>Opdracht 2</vt:lpstr>
      <vt:lpstr>Opdracht 3</vt:lpstr>
      <vt:lpstr>Opdracht 3</vt:lpstr>
      <vt:lpstr>Opdracht 4 </vt:lpstr>
      <vt:lpstr>Bronnen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5</dc:title>
  <dc:creator>Valerie Verhalle</dc:creator>
  <cp:lastModifiedBy>Valerie Verhalle</cp:lastModifiedBy>
  <cp:revision>25</cp:revision>
  <dcterms:created xsi:type="dcterms:W3CDTF">2017-12-20T19:23:17Z</dcterms:created>
  <dcterms:modified xsi:type="dcterms:W3CDTF">2017-12-22T09:05:52Z</dcterms:modified>
</cp:coreProperties>
</file>