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handoutMasterIdLst>
    <p:handoutMasterId r:id="rId28"/>
  </p:handoutMasterIdLst>
  <p:sldIdLst>
    <p:sldId id="303" r:id="rId6"/>
    <p:sldId id="312" r:id="rId7"/>
    <p:sldId id="310" r:id="rId8"/>
    <p:sldId id="306" r:id="rId9"/>
    <p:sldId id="304" r:id="rId10"/>
    <p:sldId id="283" r:id="rId11"/>
    <p:sldId id="256" r:id="rId12"/>
    <p:sldId id="258" r:id="rId13"/>
    <p:sldId id="261" r:id="rId14"/>
    <p:sldId id="296" r:id="rId15"/>
    <p:sldId id="297" r:id="rId16"/>
    <p:sldId id="298" r:id="rId17"/>
    <p:sldId id="299" r:id="rId18"/>
    <p:sldId id="300" r:id="rId19"/>
    <p:sldId id="301" r:id="rId20"/>
    <p:sldId id="285" r:id="rId21"/>
    <p:sldId id="295" r:id="rId22"/>
    <p:sldId id="291" r:id="rId23"/>
    <p:sldId id="292" r:id="rId24"/>
    <p:sldId id="294" r:id="rId25"/>
    <p:sldId id="302" r:id="rId26"/>
    <p:sldId id="307" r:id="rId27"/>
  </p:sldIdLst>
  <p:sldSz cx="12192000" cy="6858000"/>
  <p:notesSz cx="6858000" cy="994568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27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72497-D7B4-4B17-B04B-F84B364244C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50739-0417-4863-ACDB-EDB2BED45A9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57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2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7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0911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7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02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06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2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29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0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376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7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66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1DD-367B-4107-9BB7-33699E7860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EAD3-D7D8-405F-9D09-493882EF352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3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21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6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8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61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06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8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13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96F3-1746-45C4-AED0-90EC7185CEF4}" type="datetimeFigureOut">
              <a:rPr lang="nl-NL" smtClean="0"/>
              <a:pPr/>
              <a:t>4-2-2018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9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E1DD-367B-4107-9BB7-33699E7860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EAD3-D7D8-405F-9D09-493882EF35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7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ryr.codeschoo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17781/library/base/html/00Index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28492/doc/manual/R-intro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yr.codeschool.com/" TargetMode="External"/><Relationship Id="rId2" Type="http://schemas.openxmlformats.org/officeDocument/2006/relationships/hyperlink" Target="http://127.0.0.1:10115/doc/manual/R-intr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lectures.com/index.php/r-stats-videos-tutorials/getting-started-with-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tryr.codeschool.com/levels/7/challenges/1" TargetMode="External"/><Relationship Id="rId3" Type="http://schemas.openxmlformats.org/officeDocument/2006/relationships/hyperlink" Target="http://tryr.codeschool.com/levels/2/challenges/1" TargetMode="External"/><Relationship Id="rId7" Type="http://schemas.openxmlformats.org/officeDocument/2006/relationships/hyperlink" Target="http://tryr.codeschool.com/levels/6/challenges/1" TargetMode="External"/><Relationship Id="rId2" Type="http://schemas.openxmlformats.org/officeDocument/2006/relationships/hyperlink" Target="http://tryr.codeschool.com/levels/1/challenges/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ryr.codeschool.com/levels/5/challenges/1" TargetMode="External"/><Relationship Id="rId5" Type="http://schemas.openxmlformats.org/officeDocument/2006/relationships/hyperlink" Target="http://tryr.codeschool.com/levels/4/challenges/1" TargetMode="External"/><Relationship Id="rId4" Type="http://schemas.openxmlformats.org/officeDocument/2006/relationships/hyperlink" Target="http://tryr.codeschool.com/levels/3/challenges/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lectures.com/index.php/r-stats-videos-tutorials/plotting-and-summa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faqs.html" TargetMode="External"/><Relationship Id="rId2" Type="http://schemas.openxmlformats.org/officeDocument/2006/relationships/hyperlink" Target="http://cran.r-project.org/mirror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5926" y="481485"/>
            <a:ext cx="9144000" cy="678728"/>
          </a:xfrm>
        </p:spPr>
        <p:txBody>
          <a:bodyPr>
            <a:normAutofit/>
          </a:bodyPr>
          <a:lstStyle/>
          <a:p>
            <a:pPr algn="l"/>
            <a:r>
              <a:rPr lang="nl-NL" sz="2800" b="1" dirty="0" smtClean="0">
                <a:latin typeface="+mn-lt"/>
              </a:rPr>
              <a:t>Wat gaan we deze periode doen?</a:t>
            </a:r>
            <a:endParaRPr lang="nl-NL" sz="2800" b="1" dirty="0">
              <a:latin typeface="+mn-l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5926" y="1538653"/>
            <a:ext cx="10852726" cy="3657601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/>
              <a:t>Week 1</a:t>
            </a:r>
            <a:r>
              <a:rPr lang="nl-NL" dirty="0" smtClean="0"/>
              <a:t>: </a:t>
            </a:r>
          </a:p>
          <a:p>
            <a:pPr algn="l"/>
            <a:r>
              <a:rPr lang="nl-NL" dirty="0" smtClean="0"/>
              <a:t>Kennis maken met elkaar.</a:t>
            </a:r>
          </a:p>
          <a:p>
            <a:pPr algn="l"/>
            <a:endParaRPr lang="nl-NL" dirty="0" smtClean="0"/>
          </a:p>
          <a:p>
            <a:pPr algn="l"/>
            <a:r>
              <a:rPr lang="nl-NL" dirty="0" smtClean="0"/>
              <a:t>Eerste kennismaking met </a:t>
            </a:r>
            <a:r>
              <a:rPr lang="nl-NL" b="1" dirty="0" smtClean="0"/>
              <a:t>R</a:t>
            </a:r>
            <a:r>
              <a:rPr lang="nl-NL" dirty="0" smtClean="0"/>
              <a:t> (packages </a:t>
            </a:r>
            <a:r>
              <a:rPr lang="nl-NL" b="1" dirty="0" smtClean="0"/>
              <a:t>datasets </a:t>
            </a:r>
            <a:r>
              <a:rPr lang="nl-NL" dirty="0" smtClean="0"/>
              <a:t>en </a:t>
            </a:r>
            <a:r>
              <a:rPr lang="nl-NL" b="1" dirty="0" smtClean="0"/>
              <a:t>base</a:t>
            </a:r>
            <a:r>
              <a:rPr lang="nl-NL" dirty="0" smtClean="0"/>
              <a:t>) en </a:t>
            </a:r>
          </a:p>
          <a:p>
            <a:pPr algn="l"/>
            <a:endParaRPr lang="nl-NL" dirty="0" smtClean="0"/>
          </a:p>
          <a:p>
            <a:pPr algn="l"/>
            <a:r>
              <a:rPr lang="nl-NL" dirty="0" smtClean="0">
                <a:solidFill>
                  <a:prstClr val="black"/>
                </a:solidFill>
                <a:hlinkClick r:id="rId2"/>
              </a:rPr>
              <a:t>tryr.codeschool.com</a:t>
            </a:r>
            <a:r>
              <a:rPr lang="nl-NL" dirty="0" smtClean="0">
                <a:solidFill>
                  <a:prstClr val="black"/>
                </a:solidFill>
              </a:rPr>
              <a:t>  doorwerken om een idee te krijgen van functies en de te gebruiken structuren in R. (ongeveer 90 tot 120 minuten)</a:t>
            </a:r>
          </a:p>
          <a:p>
            <a:pPr algn="l"/>
            <a:endParaRPr lang="nl-NL" dirty="0" smtClean="0">
              <a:solidFill>
                <a:prstClr val="black"/>
              </a:solidFill>
            </a:endParaRPr>
          </a:p>
          <a:p>
            <a:pPr algn="l"/>
            <a:endParaRPr lang="fr-FR" dirty="0" smtClean="0"/>
          </a:p>
          <a:p>
            <a:pPr algn="l"/>
            <a:r>
              <a:rPr lang="fr-FR" dirty="0" smtClean="0">
                <a:solidFill>
                  <a:srgbClr val="FFC000"/>
                </a:solidFill>
              </a:rPr>
              <a:t> </a:t>
            </a:r>
            <a:endParaRPr lang="nl-NL" sz="1600" b="1" dirty="0" smtClean="0"/>
          </a:p>
          <a:p>
            <a:pPr algn="l"/>
            <a:endParaRPr lang="nl-NL" sz="1600" b="1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561" y="6014310"/>
            <a:ext cx="3587234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12258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smtClean="0"/>
              <a:t>We </a:t>
            </a:r>
            <a:r>
              <a:rPr lang="nl-NL" dirty="0"/>
              <a:t>gaan </a:t>
            </a:r>
            <a:r>
              <a:rPr lang="nl-NL" dirty="0" smtClean="0"/>
              <a:t>eerst het package datasets bekijken (hierin zitten datasets)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1219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?datasets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o</a:t>
            </a:r>
            <a:r>
              <a:rPr lang="nl-NL" dirty="0" smtClean="0"/>
              <a:t>f uitgebreider met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>
                <a:solidFill>
                  <a:srgbClr val="FF0000"/>
                </a:solidFill>
              </a:rPr>
              <a:t>library</a:t>
            </a:r>
            <a:r>
              <a:rPr lang="nl-NL" dirty="0">
                <a:solidFill>
                  <a:srgbClr val="FF0000"/>
                </a:solidFill>
              </a:rPr>
              <a:t>(help = "datasets</a:t>
            </a:r>
            <a:r>
              <a:rPr lang="nl-NL" dirty="0" smtClean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00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34908"/>
            <a:ext cx="10515600" cy="1325563"/>
          </a:xfrm>
        </p:spPr>
        <p:txBody>
          <a:bodyPr/>
          <a:lstStyle/>
          <a:p>
            <a:r>
              <a:rPr lang="nl-NL" dirty="0" smtClean="0"/>
              <a:t>Om een dataset op het scherm te krijgen typ je achter  &gt;        de naam van de dataset, b.v.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148806"/>
            <a:ext cx="10515600" cy="3263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4000" dirty="0" err="1" smtClean="0">
                <a:solidFill>
                  <a:srgbClr val="FF0000"/>
                </a:solidFill>
              </a:rPr>
              <a:t>WWWusage</a:t>
            </a:r>
            <a:endParaRPr lang="nl-NL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1400" dirty="0" smtClean="0"/>
              <a:t>  </a:t>
            </a:r>
          </a:p>
          <a:p>
            <a:pPr marL="0" indent="0">
              <a:buNone/>
            </a:pPr>
            <a:r>
              <a:rPr lang="nl-NL" sz="2000" dirty="0" smtClean="0"/>
              <a:t>Of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r>
              <a:rPr lang="nl-NL" sz="4000" dirty="0" err="1" smtClean="0">
                <a:solidFill>
                  <a:srgbClr val="FF0000"/>
                </a:solidFill>
              </a:rPr>
              <a:t>WorldPhones</a:t>
            </a:r>
            <a:endParaRPr lang="nl-NL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1800" dirty="0" smtClean="0"/>
              <a:t>  </a:t>
            </a:r>
            <a:endParaRPr lang="nl-NL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042737" y="612845"/>
            <a:ext cx="10646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/>
              <a:t>&gt;</a:t>
            </a:r>
            <a:r>
              <a:rPr lang="nl-NL" sz="4000" dirty="0">
                <a:solidFill>
                  <a:srgbClr val="FF0000"/>
                </a:solidFill>
              </a:rPr>
              <a:t> </a:t>
            </a:r>
            <a:r>
              <a:rPr lang="nl-NL" sz="4000" dirty="0" err="1">
                <a:solidFill>
                  <a:srgbClr val="FF0000"/>
                </a:solidFill>
              </a:rPr>
              <a:t>WorldPhones</a:t>
            </a:r>
            <a:endParaRPr lang="nl-NL" sz="4000" dirty="0">
              <a:solidFill>
                <a:srgbClr val="FF0000"/>
              </a:solidFill>
            </a:endParaRPr>
          </a:p>
          <a:p>
            <a:r>
              <a:rPr lang="nl-NL" sz="3200" dirty="0">
                <a:solidFill>
                  <a:srgbClr val="002060"/>
                </a:solidFill>
              </a:rPr>
              <a:t>     </a:t>
            </a:r>
            <a:r>
              <a:rPr lang="nl-NL" sz="3200" dirty="0" smtClean="0">
                <a:solidFill>
                  <a:srgbClr val="002060"/>
                </a:solidFill>
              </a:rPr>
              <a:t>	</a:t>
            </a:r>
            <a:r>
              <a:rPr lang="nl-NL" sz="3200" dirty="0" err="1" smtClean="0">
                <a:solidFill>
                  <a:srgbClr val="19027C"/>
                </a:solidFill>
              </a:rPr>
              <a:t>N.Amer</a:t>
            </a:r>
            <a:r>
              <a:rPr lang="nl-NL" sz="3200" dirty="0" smtClean="0">
                <a:solidFill>
                  <a:srgbClr val="19027C"/>
                </a:solidFill>
              </a:rPr>
              <a:t> </a:t>
            </a:r>
            <a:r>
              <a:rPr lang="nl-NL" sz="3200" dirty="0">
                <a:solidFill>
                  <a:srgbClr val="19027C"/>
                </a:solidFill>
              </a:rPr>
              <a:t>Europe </a:t>
            </a:r>
            <a:r>
              <a:rPr lang="nl-NL" sz="3200" dirty="0" err="1">
                <a:solidFill>
                  <a:srgbClr val="19027C"/>
                </a:solidFill>
              </a:rPr>
              <a:t>Asia</a:t>
            </a:r>
            <a:r>
              <a:rPr lang="nl-NL" sz="3200" dirty="0">
                <a:solidFill>
                  <a:srgbClr val="19027C"/>
                </a:solidFill>
              </a:rPr>
              <a:t> </a:t>
            </a:r>
            <a:r>
              <a:rPr lang="nl-NL" sz="3200" dirty="0" err="1">
                <a:solidFill>
                  <a:srgbClr val="19027C"/>
                </a:solidFill>
              </a:rPr>
              <a:t>S.Amer</a:t>
            </a:r>
            <a:r>
              <a:rPr lang="nl-NL" sz="3200" dirty="0">
                <a:solidFill>
                  <a:srgbClr val="19027C"/>
                </a:solidFill>
              </a:rPr>
              <a:t> </a:t>
            </a:r>
            <a:r>
              <a:rPr lang="nl-NL" sz="3200" dirty="0" err="1">
                <a:solidFill>
                  <a:srgbClr val="19027C"/>
                </a:solidFill>
              </a:rPr>
              <a:t>Oceania</a:t>
            </a:r>
            <a:r>
              <a:rPr lang="nl-NL" sz="3200" dirty="0">
                <a:solidFill>
                  <a:srgbClr val="19027C"/>
                </a:solidFill>
              </a:rPr>
              <a:t> </a:t>
            </a:r>
            <a:r>
              <a:rPr lang="nl-NL" sz="3200" dirty="0" err="1">
                <a:solidFill>
                  <a:srgbClr val="19027C"/>
                </a:solidFill>
              </a:rPr>
              <a:t>Africa</a:t>
            </a:r>
            <a:r>
              <a:rPr lang="nl-NL" sz="3200" dirty="0">
                <a:solidFill>
                  <a:srgbClr val="19027C"/>
                </a:solidFill>
              </a:rPr>
              <a:t> </a:t>
            </a:r>
            <a:r>
              <a:rPr lang="nl-NL" sz="3200" dirty="0" err="1">
                <a:solidFill>
                  <a:srgbClr val="19027C"/>
                </a:solidFill>
              </a:rPr>
              <a:t>Mid.Amer</a:t>
            </a:r>
            <a:endParaRPr lang="nl-NL" sz="3200" dirty="0">
              <a:solidFill>
                <a:srgbClr val="19027C"/>
              </a:solidFill>
            </a:endParaRPr>
          </a:p>
          <a:p>
            <a:r>
              <a:rPr lang="nl-NL" sz="3200" dirty="0">
                <a:solidFill>
                  <a:srgbClr val="19027C"/>
                </a:solidFill>
              </a:rPr>
              <a:t>1951  45939  </a:t>
            </a:r>
            <a:r>
              <a:rPr lang="nl-NL" sz="3200" dirty="0" smtClean="0">
                <a:solidFill>
                  <a:srgbClr val="19027C"/>
                </a:solidFill>
              </a:rPr>
              <a:t> 21574 </a:t>
            </a:r>
            <a:r>
              <a:rPr lang="nl-NL" sz="3200" dirty="0">
                <a:solidFill>
                  <a:srgbClr val="19027C"/>
                </a:solidFill>
              </a:rPr>
              <a:t>2876   1815    1646     89      </a:t>
            </a:r>
            <a:r>
              <a:rPr lang="nl-NL" sz="3200" dirty="0" smtClean="0">
                <a:solidFill>
                  <a:srgbClr val="19027C"/>
                </a:solidFill>
              </a:rPr>
              <a:t>   555</a:t>
            </a:r>
            <a:endParaRPr lang="nl-NL" sz="3200" dirty="0">
              <a:solidFill>
                <a:srgbClr val="19027C"/>
              </a:solidFill>
            </a:endParaRPr>
          </a:p>
          <a:p>
            <a:r>
              <a:rPr lang="nl-NL" sz="3200" dirty="0">
                <a:solidFill>
                  <a:srgbClr val="19027C"/>
                </a:solidFill>
              </a:rPr>
              <a:t>1956  60423  </a:t>
            </a:r>
            <a:r>
              <a:rPr lang="nl-NL" sz="3200" dirty="0" smtClean="0">
                <a:solidFill>
                  <a:srgbClr val="19027C"/>
                </a:solidFill>
              </a:rPr>
              <a:t> 29990 </a:t>
            </a:r>
            <a:r>
              <a:rPr lang="nl-NL" sz="3200" dirty="0">
                <a:solidFill>
                  <a:srgbClr val="19027C"/>
                </a:solidFill>
              </a:rPr>
              <a:t>4708   2568    2366   1411      733</a:t>
            </a:r>
          </a:p>
          <a:p>
            <a:r>
              <a:rPr lang="nl-NL" sz="3200" dirty="0">
                <a:solidFill>
                  <a:srgbClr val="19027C"/>
                </a:solidFill>
              </a:rPr>
              <a:t>1957  64721  </a:t>
            </a:r>
            <a:r>
              <a:rPr lang="nl-NL" sz="3200" dirty="0" smtClean="0">
                <a:solidFill>
                  <a:srgbClr val="19027C"/>
                </a:solidFill>
              </a:rPr>
              <a:t> 32510 </a:t>
            </a:r>
            <a:r>
              <a:rPr lang="nl-NL" sz="3200" dirty="0">
                <a:solidFill>
                  <a:srgbClr val="19027C"/>
                </a:solidFill>
              </a:rPr>
              <a:t>5230   2695    2526   1546      773</a:t>
            </a:r>
          </a:p>
          <a:p>
            <a:r>
              <a:rPr lang="nl-NL" sz="3200" dirty="0">
                <a:solidFill>
                  <a:srgbClr val="19027C"/>
                </a:solidFill>
              </a:rPr>
              <a:t>1958  68484 </a:t>
            </a:r>
            <a:r>
              <a:rPr lang="nl-NL" sz="3200" dirty="0" smtClean="0">
                <a:solidFill>
                  <a:srgbClr val="19027C"/>
                </a:solidFill>
              </a:rPr>
              <a:t>  </a:t>
            </a:r>
            <a:r>
              <a:rPr lang="nl-NL" sz="3200" dirty="0">
                <a:solidFill>
                  <a:srgbClr val="19027C"/>
                </a:solidFill>
              </a:rPr>
              <a:t>35218 6662   2845    2691   1663      836</a:t>
            </a:r>
          </a:p>
          <a:p>
            <a:r>
              <a:rPr lang="nl-NL" sz="3200" dirty="0">
                <a:solidFill>
                  <a:srgbClr val="19027C"/>
                </a:solidFill>
              </a:rPr>
              <a:t>1959  71799  </a:t>
            </a:r>
            <a:r>
              <a:rPr lang="nl-NL" sz="3200" dirty="0" smtClean="0">
                <a:solidFill>
                  <a:srgbClr val="19027C"/>
                </a:solidFill>
              </a:rPr>
              <a:t> 37598 </a:t>
            </a:r>
            <a:r>
              <a:rPr lang="nl-NL" sz="3200" dirty="0">
                <a:solidFill>
                  <a:srgbClr val="19027C"/>
                </a:solidFill>
              </a:rPr>
              <a:t>6856   3000    2868   1769      911</a:t>
            </a:r>
          </a:p>
          <a:p>
            <a:r>
              <a:rPr lang="nl-NL" sz="3200" dirty="0">
                <a:solidFill>
                  <a:srgbClr val="19027C"/>
                </a:solidFill>
              </a:rPr>
              <a:t>1960  76036  </a:t>
            </a:r>
            <a:r>
              <a:rPr lang="nl-NL" sz="3200" dirty="0" smtClean="0">
                <a:solidFill>
                  <a:srgbClr val="19027C"/>
                </a:solidFill>
              </a:rPr>
              <a:t> 40341 </a:t>
            </a:r>
            <a:r>
              <a:rPr lang="nl-NL" sz="3200" dirty="0">
                <a:solidFill>
                  <a:srgbClr val="19027C"/>
                </a:solidFill>
              </a:rPr>
              <a:t>8220   3145    3054   1905     1008</a:t>
            </a:r>
          </a:p>
          <a:p>
            <a:r>
              <a:rPr lang="nl-NL" sz="3200" dirty="0">
                <a:solidFill>
                  <a:srgbClr val="19027C"/>
                </a:solidFill>
              </a:rPr>
              <a:t>1961  79831  </a:t>
            </a:r>
            <a:r>
              <a:rPr lang="nl-NL" sz="3200" dirty="0" smtClean="0">
                <a:solidFill>
                  <a:srgbClr val="19027C"/>
                </a:solidFill>
              </a:rPr>
              <a:t> 43173 </a:t>
            </a:r>
            <a:r>
              <a:rPr lang="nl-NL" sz="3200" dirty="0">
                <a:solidFill>
                  <a:srgbClr val="19027C"/>
                </a:solidFill>
              </a:rPr>
              <a:t>9053   3338    3224   2005     1076</a:t>
            </a:r>
          </a:p>
          <a:p>
            <a:r>
              <a:rPr lang="nl-NL" sz="4000" dirty="0" smtClean="0"/>
              <a:t>&gt;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5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143786" y="1412886"/>
            <a:ext cx="910934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4000" dirty="0" smtClean="0"/>
              <a:t>&gt;</a:t>
            </a:r>
            <a:r>
              <a:rPr lang="nl-NL" sz="4000" dirty="0" smtClean="0">
                <a:solidFill>
                  <a:srgbClr val="FF0000"/>
                </a:solidFill>
              </a:rPr>
              <a:t>?</a:t>
            </a:r>
            <a:r>
              <a:rPr lang="nl-NL" sz="4000" dirty="0" err="1" smtClean="0">
                <a:solidFill>
                  <a:srgbClr val="FF0000"/>
                </a:solidFill>
              </a:rPr>
              <a:t>WorldPhones</a:t>
            </a:r>
            <a:endParaRPr lang="nl-NL" sz="4000" dirty="0" smtClean="0">
              <a:solidFill>
                <a:srgbClr val="FF0000"/>
              </a:solidFill>
            </a:endParaRPr>
          </a:p>
          <a:p>
            <a:pPr lvl="0"/>
            <a:endParaRPr lang="nl-NL" sz="4000" dirty="0" smtClean="0">
              <a:solidFill>
                <a:srgbClr val="FF0000"/>
              </a:solidFill>
            </a:endParaRPr>
          </a:p>
          <a:p>
            <a:pPr lvl="0"/>
            <a:r>
              <a:rPr lang="nl-NL" sz="3600" dirty="0" smtClean="0"/>
              <a:t># geeft informatie over deze dataset</a:t>
            </a:r>
          </a:p>
        </p:txBody>
      </p:sp>
    </p:spTree>
    <p:extLst>
      <p:ext uri="{BB962C8B-B14F-4D97-AF65-F5344CB8AC3E}">
        <p14:creationId xmlns:p14="http://schemas.microsoft.com/office/powerpoint/2010/main" val="7884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35990" y="777971"/>
            <a:ext cx="2394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ToothGrowth</a:t>
            </a:r>
            <a:endParaRPr lang="nl-NL" sz="3200" dirty="0">
              <a:solidFill>
                <a:srgbClr val="FF0000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835990" y="1869938"/>
            <a:ext cx="3478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h</a:t>
            </a:r>
            <a:r>
              <a:rPr lang="nl-NL" sz="3200" dirty="0" err="1" smtClean="0">
                <a:solidFill>
                  <a:srgbClr val="FF0000"/>
                </a:solidFill>
              </a:rPr>
              <a:t>ead</a:t>
            </a:r>
            <a:r>
              <a:rPr lang="nl-NL" sz="3200" dirty="0" smtClean="0">
                <a:solidFill>
                  <a:srgbClr val="FF0000"/>
                </a:solidFill>
              </a:rPr>
              <a:t>(</a:t>
            </a:r>
            <a:r>
              <a:rPr lang="nl-NL" sz="3200" dirty="0" err="1" smtClean="0">
                <a:solidFill>
                  <a:srgbClr val="FF0000"/>
                </a:solidFill>
              </a:rPr>
              <a:t>ToothGrowth</a:t>
            </a:r>
            <a:r>
              <a:rPr lang="nl-NL" sz="3200" dirty="0" smtClean="0">
                <a:solidFill>
                  <a:srgbClr val="FF0000"/>
                </a:solidFill>
              </a:rPr>
              <a:t>)</a:t>
            </a:r>
            <a:endParaRPr lang="nl-NL" sz="3200" dirty="0">
              <a:solidFill>
                <a:srgbClr val="FF000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835990" y="267058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800" dirty="0" smtClean="0">
                <a:solidFill>
                  <a:srgbClr val="19027C"/>
                </a:solidFill>
              </a:rPr>
              <a:t>   </a:t>
            </a:r>
            <a:r>
              <a:rPr lang="nl-NL" sz="2800" dirty="0" err="1">
                <a:solidFill>
                  <a:srgbClr val="19027C"/>
                </a:solidFill>
              </a:rPr>
              <a:t>len</a:t>
            </a:r>
            <a:r>
              <a:rPr lang="nl-NL" sz="2800" dirty="0">
                <a:solidFill>
                  <a:srgbClr val="19027C"/>
                </a:solidFill>
              </a:rPr>
              <a:t> </a:t>
            </a:r>
            <a:r>
              <a:rPr lang="nl-NL" sz="2800" dirty="0" smtClean="0">
                <a:solidFill>
                  <a:srgbClr val="19027C"/>
                </a:solidFill>
              </a:rPr>
              <a:t> </a:t>
            </a:r>
            <a:r>
              <a:rPr lang="nl-NL" sz="2800" dirty="0" err="1" smtClean="0">
                <a:solidFill>
                  <a:srgbClr val="19027C"/>
                </a:solidFill>
              </a:rPr>
              <a:t>supp</a:t>
            </a:r>
            <a:r>
              <a:rPr lang="nl-NL" sz="2800" dirty="0" smtClean="0">
                <a:solidFill>
                  <a:srgbClr val="19027C"/>
                </a:solidFill>
              </a:rPr>
              <a:t> </a:t>
            </a:r>
            <a:r>
              <a:rPr lang="nl-NL" sz="2800" dirty="0" err="1">
                <a:solidFill>
                  <a:srgbClr val="19027C"/>
                </a:solidFill>
              </a:rPr>
              <a:t>dose</a:t>
            </a:r>
            <a:endParaRPr lang="nl-NL" sz="2800" dirty="0">
              <a:solidFill>
                <a:srgbClr val="19027C"/>
              </a:solidFill>
            </a:endParaRPr>
          </a:p>
          <a:p>
            <a:r>
              <a:rPr lang="nl-NL" sz="2800" dirty="0">
                <a:solidFill>
                  <a:srgbClr val="19027C"/>
                </a:solidFill>
              </a:rPr>
              <a:t>1  </a:t>
            </a:r>
            <a:r>
              <a:rPr lang="nl-NL" sz="2800" dirty="0" smtClean="0">
                <a:solidFill>
                  <a:srgbClr val="19027C"/>
                </a:solidFill>
              </a:rPr>
              <a:t> 4.2   </a:t>
            </a:r>
            <a:r>
              <a:rPr lang="nl-NL" sz="2800" dirty="0">
                <a:solidFill>
                  <a:srgbClr val="19027C"/>
                </a:solidFill>
              </a:rPr>
              <a:t>VC </a:t>
            </a:r>
            <a:r>
              <a:rPr lang="nl-NL" sz="2800" dirty="0" smtClean="0">
                <a:solidFill>
                  <a:srgbClr val="19027C"/>
                </a:solidFill>
              </a:rPr>
              <a:t>  </a:t>
            </a:r>
            <a:r>
              <a:rPr lang="nl-NL" sz="2800" dirty="0">
                <a:solidFill>
                  <a:srgbClr val="19027C"/>
                </a:solidFill>
              </a:rPr>
              <a:t>0.5</a:t>
            </a:r>
          </a:p>
          <a:p>
            <a:r>
              <a:rPr lang="nl-NL" sz="2800" dirty="0">
                <a:solidFill>
                  <a:srgbClr val="19027C"/>
                </a:solidFill>
              </a:rPr>
              <a:t>2 11.5   VC </a:t>
            </a:r>
            <a:r>
              <a:rPr lang="nl-NL" sz="2800" dirty="0" smtClean="0">
                <a:solidFill>
                  <a:srgbClr val="19027C"/>
                </a:solidFill>
              </a:rPr>
              <a:t>  </a:t>
            </a:r>
            <a:r>
              <a:rPr lang="nl-NL" sz="2800" dirty="0">
                <a:solidFill>
                  <a:srgbClr val="19027C"/>
                </a:solidFill>
              </a:rPr>
              <a:t>0.5</a:t>
            </a:r>
          </a:p>
          <a:p>
            <a:r>
              <a:rPr lang="nl-NL" sz="2800" dirty="0">
                <a:solidFill>
                  <a:srgbClr val="19027C"/>
                </a:solidFill>
              </a:rPr>
              <a:t>3  </a:t>
            </a:r>
            <a:r>
              <a:rPr lang="nl-NL" sz="2800" dirty="0" smtClean="0">
                <a:solidFill>
                  <a:srgbClr val="19027C"/>
                </a:solidFill>
              </a:rPr>
              <a:t> 7.3   </a:t>
            </a:r>
            <a:r>
              <a:rPr lang="nl-NL" sz="2800" dirty="0">
                <a:solidFill>
                  <a:srgbClr val="19027C"/>
                </a:solidFill>
              </a:rPr>
              <a:t>VC  </a:t>
            </a:r>
            <a:r>
              <a:rPr lang="nl-NL" sz="2800" dirty="0" smtClean="0">
                <a:solidFill>
                  <a:srgbClr val="19027C"/>
                </a:solidFill>
              </a:rPr>
              <a:t> 0.5</a:t>
            </a:r>
            <a:endParaRPr lang="nl-NL" sz="2800" dirty="0">
              <a:solidFill>
                <a:srgbClr val="19027C"/>
              </a:solidFill>
            </a:endParaRPr>
          </a:p>
          <a:p>
            <a:r>
              <a:rPr lang="nl-NL" sz="2800" dirty="0">
                <a:solidFill>
                  <a:srgbClr val="19027C"/>
                </a:solidFill>
              </a:rPr>
              <a:t>4  </a:t>
            </a:r>
            <a:r>
              <a:rPr lang="nl-NL" sz="2800" dirty="0" smtClean="0">
                <a:solidFill>
                  <a:srgbClr val="19027C"/>
                </a:solidFill>
              </a:rPr>
              <a:t> 5.8   </a:t>
            </a:r>
            <a:r>
              <a:rPr lang="nl-NL" sz="2800" dirty="0">
                <a:solidFill>
                  <a:srgbClr val="19027C"/>
                </a:solidFill>
              </a:rPr>
              <a:t>VC  </a:t>
            </a:r>
            <a:r>
              <a:rPr lang="nl-NL" sz="2800" dirty="0" smtClean="0">
                <a:solidFill>
                  <a:srgbClr val="19027C"/>
                </a:solidFill>
              </a:rPr>
              <a:t> 0.5</a:t>
            </a:r>
            <a:endParaRPr lang="nl-NL" sz="2800" dirty="0">
              <a:solidFill>
                <a:srgbClr val="19027C"/>
              </a:solidFill>
            </a:endParaRPr>
          </a:p>
          <a:p>
            <a:r>
              <a:rPr lang="nl-NL" sz="2800" dirty="0">
                <a:solidFill>
                  <a:srgbClr val="19027C"/>
                </a:solidFill>
              </a:rPr>
              <a:t>5  </a:t>
            </a:r>
            <a:r>
              <a:rPr lang="nl-NL" sz="2800" dirty="0" smtClean="0">
                <a:solidFill>
                  <a:srgbClr val="19027C"/>
                </a:solidFill>
              </a:rPr>
              <a:t> 6.4   </a:t>
            </a:r>
            <a:r>
              <a:rPr lang="nl-NL" sz="2800" dirty="0">
                <a:solidFill>
                  <a:srgbClr val="19027C"/>
                </a:solidFill>
              </a:rPr>
              <a:t>VC  </a:t>
            </a:r>
            <a:r>
              <a:rPr lang="nl-NL" sz="2800" dirty="0" smtClean="0">
                <a:solidFill>
                  <a:srgbClr val="19027C"/>
                </a:solidFill>
              </a:rPr>
              <a:t> 0.5</a:t>
            </a:r>
            <a:endParaRPr lang="nl-NL" sz="2800" dirty="0">
              <a:solidFill>
                <a:srgbClr val="19027C"/>
              </a:solidFill>
            </a:endParaRPr>
          </a:p>
          <a:p>
            <a:r>
              <a:rPr lang="nl-NL" sz="2800" dirty="0">
                <a:solidFill>
                  <a:srgbClr val="19027C"/>
                </a:solidFill>
              </a:rPr>
              <a:t>6 10.0   VC </a:t>
            </a:r>
            <a:r>
              <a:rPr lang="nl-NL" sz="2800" dirty="0" smtClean="0">
                <a:solidFill>
                  <a:srgbClr val="19027C"/>
                </a:solidFill>
              </a:rPr>
              <a:t>  </a:t>
            </a:r>
            <a:r>
              <a:rPr lang="nl-NL" sz="2800" dirty="0">
                <a:solidFill>
                  <a:srgbClr val="19027C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9708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93365" y="133398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400" dirty="0">
                <a:solidFill>
                  <a:srgbClr val="19027C"/>
                </a:solidFill>
              </a:rPr>
              <a:t> </a:t>
            </a:r>
            <a:r>
              <a:rPr lang="nl-NL" sz="2400" dirty="0" smtClean="0">
                <a:solidFill>
                  <a:srgbClr val="19027C"/>
                </a:solidFill>
              </a:rPr>
              <a:t>      </a:t>
            </a:r>
            <a:r>
              <a:rPr lang="nl-NL" sz="2400" dirty="0" err="1" smtClean="0">
                <a:solidFill>
                  <a:srgbClr val="19027C"/>
                </a:solidFill>
              </a:rPr>
              <a:t>len</a:t>
            </a:r>
            <a:r>
              <a:rPr lang="nl-NL" sz="2400" dirty="0" smtClean="0">
                <a:solidFill>
                  <a:srgbClr val="19027C"/>
                </a:solidFill>
              </a:rPr>
              <a:t> </a:t>
            </a:r>
            <a:r>
              <a:rPr lang="nl-NL" sz="2400" dirty="0" err="1">
                <a:solidFill>
                  <a:srgbClr val="19027C"/>
                </a:solidFill>
              </a:rPr>
              <a:t>supp</a:t>
            </a:r>
            <a:r>
              <a:rPr lang="nl-NL" sz="2400" dirty="0">
                <a:solidFill>
                  <a:srgbClr val="19027C"/>
                </a:solidFill>
              </a:rPr>
              <a:t> </a:t>
            </a:r>
            <a:r>
              <a:rPr lang="nl-NL" sz="2400" dirty="0" err="1">
                <a:solidFill>
                  <a:srgbClr val="19027C"/>
                </a:solidFill>
              </a:rPr>
              <a:t>dose</a:t>
            </a:r>
            <a:endParaRPr lang="nl-NL" sz="2400" dirty="0">
              <a:solidFill>
                <a:srgbClr val="19027C"/>
              </a:solidFill>
            </a:endParaRPr>
          </a:p>
          <a:p>
            <a:r>
              <a:rPr lang="nl-NL" sz="2400" dirty="0">
                <a:solidFill>
                  <a:srgbClr val="19027C"/>
                </a:solidFill>
              </a:rPr>
              <a:t>55 </a:t>
            </a:r>
            <a:r>
              <a:rPr lang="nl-NL" sz="2400" dirty="0" smtClean="0">
                <a:solidFill>
                  <a:srgbClr val="19027C"/>
                </a:solidFill>
              </a:rPr>
              <a:t> 24.8   </a:t>
            </a:r>
            <a:r>
              <a:rPr lang="nl-NL" sz="2400" dirty="0">
                <a:solidFill>
                  <a:srgbClr val="19027C"/>
                </a:solidFill>
              </a:rPr>
              <a:t>OJ    2</a:t>
            </a:r>
          </a:p>
          <a:p>
            <a:r>
              <a:rPr lang="nl-NL" sz="2400" dirty="0">
                <a:solidFill>
                  <a:srgbClr val="19027C"/>
                </a:solidFill>
              </a:rPr>
              <a:t>56 </a:t>
            </a:r>
            <a:r>
              <a:rPr lang="nl-NL" sz="2400" dirty="0" smtClean="0">
                <a:solidFill>
                  <a:srgbClr val="19027C"/>
                </a:solidFill>
              </a:rPr>
              <a:t> 30.9   </a:t>
            </a:r>
            <a:r>
              <a:rPr lang="nl-NL" sz="2400" dirty="0">
                <a:solidFill>
                  <a:srgbClr val="19027C"/>
                </a:solidFill>
              </a:rPr>
              <a:t>OJ    2</a:t>
            </a:r>
          </a:p>
          <a:p>
            <a:r>
              <a:rPr lang="nl-NL" sz="2400" dirty="0">
                <a:solidFill>
                  <a:srgbClr val="19027C"/>
                </a:solidFill>
              </a:rPr>
              <a:t>57 </a:t>
            </a:r>
            <a:r>
              <a:rPr lang="nl-NL" sz="2400" dirty="0" smtClean="0">
                <a:solidFill>
                  <a:srgbClr val="19027C"/>
                </a:solidFill>
              </a:rPr>
              <a:t> 26.4   </a:t>
            </a:r>
            <a:r>
              <a:rPr lang="nl-NL" sz="2400" dirty="0">
                <a:solidFill>
                  <a:srgbClr val="19027C"/>
                </a:solidFill>
              </a:rPr>
              <a:t>OJ    2</a:t>
            </a:r>
          </a:p>
          <a:p>
            <a:r>
              <a:rPr lang="nl-NL" sz="2400" dirty="0">
                <a:solidFill>
                  <a:srgbClr val="19027C"/>
                </a:solidFill>
              </a:rPr>
              <a:t>58 </a:t>
            </a:r>
            <a:r>
              <a:rPr lang="nl-NL" sz="2400" dirty="0" smtClean="0">
                <a:solidFill>
                  <a:srgbClr val="19027C"/>
                </a:solidFill>
              </a:rPr>
              <a:t> 27.3   </a:t>
            </a:r>
            <a:r>
              <a:rPr lang="nl-NL" sz="2400" dirty="0">
                <a:solidFill>
                  <a:srgbClr val="19027C"/>
                </a:solidFill>
              </a:rPr>
              <a:t>OJ    2</a:t>
            </a:r>
          </a:p>
          <a:p>
            <a:r>
              <a:rPr lang="nl-NL" sz="2400" dirty="0">
                <a:solidFill>
                  <a:srgbClr val="19027C"/>
                </a:solidFill>
              </a:rPr>
              <a:t>59 </a:t>
            </a:r>
            <a:r>
              <a:rPr lang="nl-NL" sz="2400" dirty="0" smtClean="0">
                <a:solidFill>
                  <a:srgbClr val="19027C"/>
                </a:solidFill>
              </a:rPr>
              <a:t> 29.4   </a:t>
            </a:r>
            <a:r>
              <a:rPr lang="nl-NL" sz="2400" dirty="0">
                <a:solidFill>
                  <a:srgbClr val="19027C"/>
                </a:solidFill>
              </a:rPr>
              <a:t>OJ    2</a:t>
            </a:r>
          </a:p>
          <a:p>
            <a:r>
              <a:rPr lang="nl-NL" sz="2400" dirty="0">
                <a:solidFill>
                  <a:srgbClr val="19027C"/>
                </a:solidFill>
              </a:rPr>
              <a:t>60 </a:t>
            </a:r>
            <a:r>
              <a:rPr lang="nl-NL" sz="2400" dirty="0" smtClean="0">
                <a:solidFill>
                  <a:srgbClr val="19027C"/>
                </a:solidFill>
              </a:rPr>
              <a:t> 23.0   </a:t>
            </a:r>
            <a:r>
              <a:rPr lang="nl-NL" sz="2400" dirty="0">
                <a:solidFill>
                  <a:srgbClr val="19027C"/>
                </a:solidFill>
              </a:rPr>
              <a:t>OJ    2</a:t>
            </a:r>
          </a:p>
        </p:txBody>
      </p:sp>
      <p:sp>
        <p:nvSpPr>
          <p:cNvPr id="3" name="Rechthoek 2"/>
          <p:cNvSpPr/>
          <p:nvPr/>
        </p:nvSpPr>
        <p:spPr>
          <a:xfrm>
            <a:off x="1093365" y="605143"/>
            <a:ext cx="3163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tail</a:t>
            </a:r>
            <a:r>
              <a:rPr lang="nl-NL" sz="3200" dirty="0">
                <a:solidFill>
                  <a:srgbClr val="FF0000"/>
                </a:solidFill>
              </a:rPr>
              <a:t>(</a:t>
            </a:r>
            <a:r>
              <a:rPr lang="nl-NL" sz="3200" dirty="0" err="1">
                <a:solidFill>
                  <a:srgbClr val="FF0000"/>
                </a:solidFill>
              </a:rPr>
              <a:t>ToothGrowth</a:t>
            </a:r>
            <a:r>
              <a:rPr lang="nl-NL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093365" y="4299635"/>
            <a:ext cx="9233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dim(</a:t>
            </a:r>
            <a:r>
              <a:rPr lang="nl-NL" sz="2800" dirty="0" err="1" smtClean="0">
                <a:solidFill>
                  <a:srgbClr val="FF0000"/>
                </a:solidFill>
              </a:rPr>
              <a:t>ToothGrowth</a:t>
            </a:r>
            <a:r>
              <a:rPr lang="nl-NL" sz="2800" dirty="0">
                <a:solidFill>
                  <a:srgbClr val="FF0000"/>
                </a:solidFill>
              </a:rPr>
              <a:t>)</a:t>
            </a:r>
          </a:p>
          <a:p>
            <a:r>
              <a:rPr lang="nl-NL" sz="2800" dirty="0">
                <a:solidFill>
                  <a:srgbClr val="19027C"/>
                </a:solidFill>
              </a:rPr>
              <a:t>[1] 60  </a:t>
            </a:r>
            <a:r>
              <a:rPr lang="nl-NL" sz="2800" dirty="0" smtClean="0">
                <a:solidFill>
                  <a:srgbClr val="19027C"/>
                </a:solidFill>
              </a:rPr>
              <a:t>3</a:t>
            </a:r>
          </a:p>
          <a:p>
            <a:endParaRPr lang="nl-NL" sz="2800" dirty="0" smtClean="0">
              <a:solidFill>
                <a:srgbClr val="19027C"/>
              </a:solidFill>
            </a:endParaRPr>
          </a:p>
          <a:p>
            <a:endParaRPr lang="nl-NL" sz="2800" dirty="0" smtClean="0">
              <a:solidFill>
                <a:srgbClr val="FF0000"/>
              </a:solidFill>
            </a:endParaRPr>
          </a:p>
          <a:p>
            <a:r>
              <a:rPr lang="nl-NL" sz="2800" dirty="0" smtClean="0">
                <a:solidFill>
                  <a:srgbClr val="FF0000"/>
                </a:solidFill>
              </a:rPr>
              <a:t>?</a:t>
            </a:r>
            <a:r>
              <a:rPr lang="nl-NL" sz="2800" dirty="0" err="1" smtClean="0">
                <a:solidFill>
                  <a:srgbClr val="FF0000"/>
                </a:solidFill>
              </a:rPr>
              <a:t>ToothGrowth</a:t>
            </a:r>
            <a:r>
              <a:rPr lang="nl-NL" sz="2800" dirty="0" smtClean="0">
                <a:solidFill>
                  <a:srgbClr val="FF0000"/>
                </a:solidFill>
              </a:rPr>
              <a:t>              </a:t>
            </a:r>
            <a:r>
              <a:rPr lang="nl-NL" sz="2800" dirty="0" smtClean="0"/>
              <a:t># gaat over cavia’s en vitamine C</a:t>
            </a:r>
            <a:endParaRPr lang="nl-NL" sz="2800" dirty="0"/>
          </a:p>
        </p:txBody>
      </p:sp>
      <p:sp>
        <p:nvSpPr>
          <p:cNvPr id="5" name="Rechthoek 4"/>
          <p:cNvSpPr/>
          <p:nvPr/>
        </p:nvSpPr>
        <p:spPr>
          <a:xfrm>
            <a:off x="1093365" y="5143855"/>
            <a:ext cx="823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 smtClean="0"/>
              <a:t># De </a:t>
            </a:r>
            <a:r>
              <a:rPr lang="nl-NL" sz="2800" dirty="0"/>
              <a:t>datasets zijn gestructureerd en hebben een naam.</a:t>
            </a:r>
          </a:p>
        </p:txBody>
      </p:sp>
    </p:spTree>
    <p:extLst>
      <p:ext uri="{BB962C8B-B14F-4D97-AF65-F5344CB8AC3E}">
        <p14:creationId xmlns:p14="http://schemas.microsoft.com/office/powerpoint/2010/main" val="29003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38200" y="333281"/>
            <a:ext cx="8991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We </a:t>
            </a:r>
            <a:r>
              <a:rPr lang="en-US" sz="4000" dirty="0" err="1"/>
              <a:t>gaan</a:t>
            </a:r>
            <a:r>
              <a:rPr lang="en-US" sz="4000" dirty="0"/>
              <a:t> </a:t>
            </a:r>
            <a:r>
              <a:rPr lang="en-US" sz="4000" dirty="0" smtClean="0"/>
              <a:t>nu </a:t>
            </a:r>
            <a:r>
              <a:rPr lang="en-US" sz="4000" dirty="0" err="1"/>
              <a:t>kijken</a:t>
            </a:r>
            <a:r>
              <a:rPr lang="en-US" sz="4000" dirty="0"/>
              <a:t> </a:t>
            </a:r>
            <a:r>
              <a:rPr lang="en-US" sz="4000" dirty="0" err="1"/>
              <a:t>naar</a:t>
            </a:r>
            <a:r>
              <a:rPr lang="en-US" sz="4000" dirty="0"/>
              <a:t> het </a:t>
            </a:r>
            <a:r>
              <a:rPr lang="en-US" sz="4000" dirty="0" smtClean="0"/>
              <a:t>package</a:t>
            </a:r>
            <a:r>
              <a:rPr lang="en-US" sz="4000" b="1" dirty="0" smtClean="0"/>
              <a:t> base</a:t>
            </a:r>
            <a:r>
              <a:rPr lang="en-US" sz="4000" dirty="0" smtClean="0"/>
              <a:t>.</a:t>
            </a:r>
            <a:r>
              <a:rPr lang="en-US" sz="4000" b="1" dirty="0" smtClean="0"/>
              <a:t> </a:t>
            </a:r>
            <a:endParaRPr lang="nl-NL" sz="4000" b="1" dirty="0"/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983478" y="1381244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&gt;</a:t>
            </a:r>
            <a:r>
              <a:rPr lang="nl-NL" dirty="0" smtClean="0">
                <a:solidFill>
                  <a:srgbClr val="FF0000"/>
                </a:solidFill>
              </a:rPr>
              <a:t>?base</a:t>
            </a:r>
          </a:p>
          <a:p>
            <a:endParaRPr lang="nl-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nl-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endParaRPr lang="nl-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nl-NL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585"/>
              </p:ext>
            </p:extLst>
          </p:nvPr>
        </p:nvGraphicFramePr>
        <p:xfrm>
          <a:off x="896596" y="2029912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base-package {base}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>
                          <a:effectLst/>
                        </a:rPr>
                        <a:t>R </a:t>
                      </a:r>
                      <a:r>
                        <a:rPr lang="nl-NL" dirty="0" err="1">
                          <a:effectLst/>
                        </a:rPr>
                        <a:t>Documentation</a:t>
                      </a:r>
                      <a:endParaRPr lang="nl-NL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3478" y="3052918"/>
            <a:ext cx="81035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 Base 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20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kumimoji="0" lang="nl-NL" altLang="nl-NL" sz="20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R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kumimoji="0" lang="nl-NL" altLang="nl-NL" sz="20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let </a:t>
            </a: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input/output, basic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contents are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</a:t>
            </a:r>
            <a:endParaRPr kumimoji="0" lang="nl-NL" altLang="nl-N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complete list of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library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(help = "base")</a:t>
            </a:r>
            <a:r>
              <a:rPr lang="nl-NL" alt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nl-NL" altLang="nl-NL" sz="20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489067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126051" y="250494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[Package </a:t>
            </a:r>
            <a:r>
              <a:rPr kumimoji="0" lang="nl-NL" altLang="nl-NL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kumimoji="0" lang="nl-NL" altLang="nl-N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nl-NL" altLang="nl-NL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kumimoji="0" lang="nl-NL" altLang="nl-N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3.4.1 </a:t>
            </a:r>
            <a:r>
              <a:rPr kumimoji="0" lang="nl-NL" altLang="nl-NL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Index</a:t>
            </a:r>
            <a:r>
              <a:rPr kumimoji="0" lang="nl-NL" altLang="nl-N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680820" y="687401"/>
            <a:ext cx="2702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err="1">
                <a:solidFill>
                  <a:srgbClr val="FF0000"/>
                </a:solidFill>
              </a:rPr>
              <a:t>library</a:t>
            </a:r>
            <a:r>
              <a:rPr lang="nl-NL" sz="2400" dirty="0">
                <a:solidFill>
                  <a:srgbClr val="FF0000"/>
                </a:solidFill>
              </a:rPr>
              <a:t>(help="base")</a:t>
            </a:r>
          </a:p>
        </p:txBody>
      </p:sp>
      <p:sp>
        <p:nvSpPr>
          <p:cNvPr id="5" name="Rechthoek 4"/>
          <p:cNvSpPr/>
          <p:nvPr/>
        </p:nvSpPr>
        <p:spPr>
          <a:xfrm>
            <a:off x="680820" y="1305468"/>
            <a:ext cx="62310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smtClean="0"/>
              <a:t>Laten we de functie Extract eens nader bekijken.</a:t>
            </a:r>
          </a:p>
          <a:p>
            <a:r>
              <a:rPr lang="nl-NL" sz="2400" dirty="0" smtClean="0">
                <a:solidFill>
                  <a:srgbClr val="FF0000"/>
                </a:solidFill>
              </a:rPr>
              <a:t>?</a:t>
            </a:r>
            <a:r>
              <a:rPr lang="nl-NL" sz="2400" dirty="0">
                <a:solidFill>
                  <a:srgbClr val="FF0000"/>
                </a:solidFill>
              </a:rPr>
              <a:t> Extract</a:t>
            </a:r>
          </a:p>
        </p:txBody>
      </p:sp>
      <p:sp>
        <p:nvSpPr>
          <p:cNvPr id="6" name="Rechthoek 5"/>
          <p:cNvSpPr/>
          <p:nvPr/>
        </p:nvSpPr>
        <p:spPr>
          <a:xfrm>
            <a:off x="748319" y="2387938"/>
            <a:ext cx="934394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9027C"/>
                </a:solidFill>
              </a:rPr>
              <a:t>Extract or Replace Parts of an Object</a:t>
            </a:r>
          </a:p>
          <a:p>
            <a:endParaRPr lang="en-US" sz="2000" dirty="0">
              <a:solidFill>
                <a:srgbClr val="19027C"/>
              </a:solidFill>
            </a:endParaRPr>
          </a:p>
          <a:p>
            <a:r>
              <a:rPr lang="en-US" sz="2000" i="1" dirty="0">
                <a:solidFill>
                  <a:srgbClr val="19027C"/>
                </a:solidFill>
              </a:rPr>
              <a:t>Description</a:t>
            </a:r>
          </a:p>
          <a:p>
            <a:r>
              <a:rPr lang="en-US" sz="2000" dirty="0" smtClean="0">
                <a:solidFill>
                  <a:srgbClr val="19027C"/>
                </a:solidFill>
              </a:rPr>
              <a:t>Operators </a:t>
            </a:r>
            <a:r>
              <a:rPr lang="en-US" sz="2000" dirty="0">
                <a:solidFill>
                  <a:srgbClr val="19027C"/>
                </a:solidFill>
              </a:rPr>
              <a:t>acting on </a:t>
            </a:r>
            <a:r>
              <a:rPr lang="en-US" sz="2000" b="1" dirty="0">
                <a:solidFill>
                  <a:srgbClr val="19027C"/>
                </a:solidFill>
              </a:rPr>
              <a:t>vectors, matrices, arrays and lists </a:t>
            </a:r>
            <a:r>
              <a:rPr lang="en-US" sz="2000" dirty="0">
                <a:solidFill>
                  <a:srgbClr val="19027C"/>
                </a:solidFill>
              </a:rPr>
              <a:t>to extract or replace parts</a:t>
            </a:r>
            <a:r>
              <a:rPr lang="en-US" sz="2000" dirty="0" smtClean="0">
                <a:solidFill>
                  <a:srgbClr val="19027C"/>
                </a:solidFill>
              </a:rPr>
              <a:t>.</a:t>
            </a:r>
          </a:p>
          <a:p>
            <a:endParaRPr lang="en-US" sz="2000" dirty="0">
              <a:solidFill>
                <a:srgbClr val="19027C"/>
              </a:solidFill>
            </a:endParaRPr>
          </a:p>
          <a:p>
            <a:r>
              <a:rPr lang="en-US" sz="2000" dirty="0" err="1" smtClean="0">
                <a:solidFill>
                  <a:srgbClr val="19027C"/>
                </a:solidFill>
              </a:rPr>
              <a:t>Etc</a:t>
            </a:r>
            <a:r>
              <a:rPr lang="en-US" sz="2000" dirty="0" smtClean="0">
                <a:solidFill>
                  <a:srgbClr val="19027C"/>
                </a:solidFill>
              </a:rPr>
              <a:t>…..</a:t>
            </a:r>
            <a:endParaRPr lang="en-US" sz="2000" dirty="0">
              <a:solidFill>
                <a:srgbClr val="19027C"/>
              </a:solidFill>
            </a:endParaRPr>
          </a:p>
          <a:p>
            <a:endParaRPr lang="en-US" dirty="0">
              <a:solidFill>
                <a:srgbClr val="19027C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680820" y="4700602"/>
            <a:ext cx="102050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 smtClean="0"/>
              <a:t># Extract werkt </a:t>
            </a:r>
            <a:r>
              <a:rPr lang="nl-NL" sz="2800" dirty="0"/>
              <a:t>op </a:t>
            </a:r>
            <a:r>
              <a:rPr lang="nl-NL" sz="2800" dirty="0" smtClean="0"/>
              <a:t>gestructureerde data. We moeten weten wat </a:t>
            </a:r>
          </a:p>
          <a:p>
            <a:r>
              <a:rPr lang="nl-NL" sz="2800" dirty="0"/>
              <a:t> </a:t>
            </a:r>
            <a:r>
              <a:rPr lang="nl-NL" sz="2800" dirty="0" smtClean="0"/>
              <a:t>  </a:t>
            </a:r>
            <a:r>
              <a:rPr lang="en-US" sz="2800" b="1" dirty="0" smtClean="0"/>
              <a:t>vectors</a:t>
            </a:r>
            <a:r>
              <a:rPr lang="en-US" sz="2800" b="1" dirty="0"/>
              <a:t>, matrices, arrays </a:t>
            </a:r>
            <a:r>
              <a:rPr lang="en-US" sz="2800" b="1" dirty="0" err="1" smtClean="0"/>
              <a:t>en</a:t>
            </a:r>
            <a:r>
              <a:rPr lang="en-US" sz="2800" b="1" dirty="0" smtClean="0"/>
              <a:t> </a:t>
            </a:r>
            <a:r>
              <a:rPr lang="en-US" sz="2800" b="1" dirty="0"/>
              <a:t>lists</a:t>
            </a:r>
            <a:r>
              <a:rPr lang="nl-NL" sz="2800" dirty="0" smtClean="0"/>
              <a:t> zijn en hoe we die kunnen maken.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1597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gaan we het systematisch aanpakken?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36" y="1485603"/>
            <a:ext cx="9144793" cy="2938527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4097867" y="4424130"/>
            <a:ext cx="4309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>
                <a:solidFill>
                  <a:srgbClr val="19027C"/>
                </a:solidFill>
                <a:latin typeface="Times New Roman" panose="02020603050405020304" pitchFamily="18" charset="0"/>
                <a:hlinkClick r:id="rId3"/>
              </a:rPr>
              <a:t>A </a:t>
            </a:r>
            <a:r>
              <a:rPr lang="nl-NL" sz="2800" dirty="0" err="1">
                <a:solidFill>
                  <a:srgbClr val="19027C"/>
                </a:solidFill>
                <a:latin typeface="Times New Roman" panose="02020603050405020304" pitchFamily="18" charset="0"/>
                <a:hlinkClick r:id="rId3"/>
              </a:rPr>
              <a:t>Introduction</a:t>
            </a:r>
            <a:r>
              <a:rPr lang="nl-NL" sz="2800" dirty="0">
                <a:solidFill>
                  <a:srgbClr val="19027C"/>
                </a:solidFill>
                <a:latin typeface="Times New Roman" panose="02020603050405020304" pitchFamily="18" charset="0"/>
                <a:hlinkClick r:id="rId3"/>
              </a:rPr>
              <a:t> </a:t>
            </a:r>
            <a:r>
              <a:rPr lang="nl-NL" sz="2800" dirty="0" err="1">
                <a:solidFill>
                  <a:srgbClr val="19027C"/>
                </a:solidFill>
                <a:latin typeface="Times New Roman" panose="02020603050405020304" pitchFamily="18" charset="0"/>
                <a:hlinkClick r:id="rId3"/>
              </a:rPr>
              <a:t>to</a:t>
            </a:r>
            <a:r>
              <a:rPr lang="nl-NL" sz="2800" dirty="0">
                <a:solidFill>
                  <a:srgbClr val="19027C"/>
                </a:solidFill>
                <a:latin typeface="Times New Roman" panose="02020603050405020304" pitchFamily="18" charset="0"/>
                <a:hlinkClick r:id="rId3"/>
              </a:rPr>
              <a:t> R</a:t>
            </a:r>
            <a:endParaRPr lang="nl-NL" sz="2800" dirty="0">
              <a:solidFill>
                <a:srgbClr val="190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1463" y="1433096"/>
            <a:ext cx="10515600" cy="39009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sz="4000" dirty="0" smtClean="0"/>
              <a:t>Natuurlijk kun je </a:t>
            </a:r>
            <a:r>
              <a:rPr lang="nl-NL" sz="4000" dirty="0" smtClean="0">
                <a:solidFill>
                  <a:srgbClr val="800080"/>
                </a:solidFill>
                <a:hlinkClick r:id="rId2"/>
              </a:rPr>
              <a:t>An </a:t>
            </a:r>
            <a:r>
              <a:rPr lang="nl-NL" sz="4000" dirty="0" err="1" smtClean="0">
                <a:solidFill>
                  <a:srgbClr val="800080"/>
                </a:solidFill>
                <a:hlinkClick r:id="rId2"/>
              </a:rPr>
              <a:t>Introduction</a:t>
            </a:r>
            <a:r>
              <a:rPr lang="nl-NL" sz="4000" dirty="0" smtClean="0">
                <a:solidFill>
                  <a:srgbClr val="800080"/>
                </a:solidFill>
                <a:hlinkClick r:id="rId2"/>
              </a:rPr>
              <a:t> to R</a:t>
            </a:r>
            <a:r>
              <a:rPr lang="nl-NL" sz="4000" b="1" dirty="0" smtClean="0">
                <a:solidFill>
                  <a:prstClr val="black"/>
                </a:solidFill>
              </a:rPr>
              <a:t> </a:t>
            </a:r>
            <a:r>
              <a:rPr lang="nl-NL" sz="4000" dirty="0" smtClean="0"/>
              <a:t>doornemen, </a:t>
            </a:r>
          </a:p>
          <a:p>
            <a:pPr marL="0" indent="0">
              <a:buNone/>
            </a:pPr>
            <a:r>
              <a:rPr lang="nl-NL" sz="4000" dirty="0" smtClean="0"/>
              <a:t>maar omdat dit erg saai is, gaan we om te beginnen </a:t>
            </a:r>
          </a:p>
          <a:p>
            <a:pPr marL="0" indent="0">
              <a:buNone/>
            </a:pPr>
            <a:r>
              <a:rPr lang="nl-NL" sz="4000" dirty="0" smtClean="0"/>
              <a:t>naar </a:t>
            </a:r>
            <a:r>
              <a:rPr lang="nl-NL" sz="4000" dirty="0" smtClean="0">
                <a:solidFill>
                  <a:prstClr val="black"/>
                </a:solidFill>
                <a:hlinkClick r:id="rId3"/>
              </a:rPr>
              <a:t>tryr.codeschool.com</a:t>
            </a:r>
            <a:r>
              <a:rPr lang="nl-NL" sz="4000" dirty="0" smtClean="0">
                <a:solidFill>
                  <a:prstClr val="black"/>
                </a:solidFill>
              </a:rPr>
              <a:t>  om daar </a:t>
            </a:r>
          </a:p>
          <a:p>
            <a:pPr marL="0" indent="0">
              <a:buNone/>
            </a:pPr>
            <a:r>
              <a:rPr lang="nl-NL" sz="4000" dirty="0" smtClean="0">
                <a:solidFill>
                  <a:prstClr val="black"/>
                </a:solidFill>
              </a:rPr>
              <a:t>alle </a:t>
            </a:r>
            <a:r>
              <a:rPr lang="nl-NL" sz="4000" dirty="0">
                <a:solidFill>
                  <a:prstClr val="black"/>
                </a:solidFill>
              </a:rPr>
              <a:t>hoofdstukken </a:t>
            </a:r>
            <a:r>
              <a:rPr lang="nl-NL" sz="4000" dirty="0" smtClean="0">
                <a:solidFill>
                  <a:prstClr val="black"/>
                </a:solidFill>
              </a:rPr>
              <a:t>door te werken.</a:t>
            </a:r>
          </a:p>
          <a:p>
            <a:pPr marL="0" indent="0">
              <a:buNone/>
            </a:pPr>
            <a:endParaRPr lang="nl-NL" sz="40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nl-NL" sz="4000" dirty="0" smtClean="0">
                <a:solidFill>
                  <a:prstClr val="black"/>
                </a:solidFill>
              </a:rPr>
              <a:t>Je krijgt dan een eerste idee van de te gebruiken structuren in R.</a:t>
            </a:r>
          </a:p>
          <a:p>
            <a:pPr marL="0" indent="0">
              <a:buNone/>
            </a:pPr>
            <a:endParaRPr lang="nl-NL" sz="40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nl-NL" sz="4000" i="1" dirty="0" smtClean="0">
                <a:solidFill>
                  <a:prstClr val="black"/>
                </a:solidFill>
              </a:rPr>
              <a:t>Alternatief: Ga naar statslectures.com en bekijk R video’s serie 1,</a:t>
            </a:r>
          </a:p>
          <a:p>
            <a:pPr marL="0" indent="0">
              <a:buNone/>
            </a:pPr>
            <a:r>
              <a:rPr lang="nl-NL" sz="4000" i="1" dirty="0" err="1" smtClean="0">
                <a:solidFill>
                  <a:prstClr val="black"/>
                </a:solidFill>
              </a:rPr>
              <a:t>Getting</a:t>
            </a:r>
            <a:r>
              <a:rPr lang="nl-NL" sz="4000" i="1" dirty="0" smtClean="0">
                <a:solidFill>
                  <a:prstClr val="black"/>
                </a:solidFill>
              </a:rPr>
              <a:t> </a:t>
            </a:r>
            <a:r>
              <a:rPr lang="nl-NL" sz="4000" i="1" dirty="0" err="1" smtClean="0">
                <a:solidFill>
                  <a:prstClr val="black"/>
                </a:solidFill>
              </a:rPr>
              <a:t>started</a:t>
            </a:r>
            <a:r>
              <a:rPr lang="nl-NL" sz="4000" i="1" dirty="0" smtClean="0">
                <a:solidFill>
                  <a:prstClr val="black"/>
                </a:solidFill>
              </a:rPr>
              <a:t>.                      </a:t>
            </a:r>
            <a:endParaRPr lang="nl-NL" sz="4000" i="1" dirty="0"/>
          </a:p>
          <a:p>
            <a:pPr marL="0" indent="0">
              <a:buNone/>
            </a:pPr>
            <a:endParaRPr lang="nl-NL" sz="4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nl-NL" sz="4000" dirty="0" smtClean="0"/>
          </a:p>
          <a:p>
            <a:pPr marL="0" indent="0">
              <a:buNone/>
            </a:pPr>
            <a:endParaRPr lang="nl-NL" sz="4000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sz="8400" dirty="0"/>
          </a:p>
        </p:txBody>
      </p:sp>
    </p:spTree>
    <p:extLst>
      <p:ext uri="{BB962C8B-B14F-4D97-AF65-F5344CB8AC3E}">
        <p14:creationId xmlns:p14="http://schemas.microsoft.com/office/powerpoint/2010/main" val="5944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8379" y="202755"/>
            <a:ext cx="11151550" cy="1325563"/>
          </a:xfrm>
        </p:spPr>
        <p:txBody>
          <a:bodyPr>
            <a:normAutofit/>
          </a:bodyPr>
          <a:lstStyle/>
          <a:p>
            <a:r>
              <a:rPr lang="nl-NL" sz="2400" b="1" dirty="0">
                <a:latin typeface="+mn-lt"/>
              </a:rPr>
              <a:t>Week </a:t>
            </a:r>
            <a:r>
              <a:rPr lang="nl-NL" sz="2400" b="1" dirty="0" smtClean="0">
                <a:latin typeface="+mn-lt"/>
              </a:rPr>
              <a:t>2:  </a:t>
            </a:r>
            <a:r>
              <a:rPr lang="nl-NL" sz="2400" dirty="0" smtClean="0">
                <a:solidFill>
                  <a:prstClr val="black"/>
                </a:solidFill>
                <a:latin typeface="+mn-lt"/>
              </a:rPr>
              <a:t>zie </a:t>
            </a:r>
            <a:r>
              <a:rPr lang="fr-FR" sz="2400" dirty="0" smtClean="0">
                <a:solidFill>
                  <a:srgbClr val="0070C0"/>
                </a:solidFill>
                <a:latin typeface="+mn-lt"/>
              </a:rPr>
              <a:t>statslectures.com    Series1    </a:t>
            </a:r>
            <a:r>
              <a:rPr lang="fr-FR" sz="2400" dirty="0">
                <a:latin typeface="+mn-lt"/>
              </a:rPr>
              <a:t>R Tutorial 1.4 over </a:t>
            </a:r>
            <a:r>
              <a:rPr lang="fr-FR" sz="2400" dirty="0" err="1">
                <a:latin typeface="+mn-lt"/>
              </a:rPr>
              <a:t>vectoren</a:t>
            </a:r>
            <a:r>
              <a:rPr lang="fr-FR" sz="2400" dirty="0">
                <a:latin typeface="+mn-lt"/>
              </a:rPr>
              <a:t> en matrices</a:t>
            </a:r>
            <a:endParaRPr lang="nl-NL" sz="2400" b="1" dirty="0">
              <a:latin typeface="+mn-lt"/>
            </a:endParaRPr>
          </a:p>
        </p:txBody>
      </p:sp>
      <p:pic>
        <p:nvPicPr>
          <p:cNvPr id="4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0" y="2064444"/>
            <a:ext cx="9531840" cy="3873699"/>
          </a:xfrm>
        </p:spPr>
      </p:pic>
      <p:sp>
        <p:nvSpPr>
          <p:cNvPr id="5" name="Rechthoek 4"/>
          <p:cNvSpPr/>
          <p:nvPr/>
        </p:nvSpPr>
        <p:spPr>
          <a:xfrm>
            <a:off x="860276" y="1150050"/>
            <a:ext cx="8702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>
                <a:hlinkClick r:id="rId3"/>
              </a:rPr>
              <a:t>http://statslectures.com/index.php/r-stats-videos-tutorials/getting-started-with-r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787346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16000" y="1862668"/>
            <a:ext cx="1054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6C8580"/>
                </a:solidFill>
                <a:latin typeface="inherit"/>
                <a:hlinkClick r:id="rId2"/>
              </a:rPr>
              <a:t>R Syntax:</a:t>
            </a:r>
            <a:r>
              <a:rPr lang="en-US" dirty="0">
                <a:solidFill>
                  <a:srgbClr val="222222"/>
                </a:solidFill>
                <a:latin typeface="inherit"/>
              </a:rPr>
              <a:t> A gentle introduction to R expressions, variables, and </a:t>
            </a:r>
            <a:r>
              <a:rPr lang="en-US" dirty="0" smtClean="0">
                <a:solidFill>
                  <a:srgbClr val="222222"/>
                </a:solidFill>
                <a:latin typeface="inherit"/>
              </a:rPr>
              <a:t>functions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6C8580"/>
                </a:solidFill>
                <a:latin typeface="inherit"/>
                <a:hlinkClick r:id="rId3"/>
              </a:rPr>
              <a:t>Vectors:</a:t>
            </a:r>
            <a:r>
              <a:rPr lang="en-US" dirty="0">
                <a:solidFill>
                  <a:srgbClr val="222222"/>
                </a:solidFill>
                <a:latin typeface="inherit"/>
              </a:rPr>
              <a:t> Grouping values into vectors, then doing arithmetic and graphs with </a:t>
            </a:r>
            <a:r>
              <a:rPr lang="en-US" dirty="0" smtClean="0">
                <a:solidFill>
                  <a:srgbClr val="222222"/>
                </a:solidFill>
                <a:latin typeface="inherit"/>
              </a:rPr>
              <a:t>them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6C8580"/>
                </a:solidFill>
                <a:latin typeface="inherit"/>
                <a:hlinkClick r:id="rId4"/>
              </a:rPr>
              <a:t>Matrices:</a:t>
            </a:r>
            <a:r>
              <a:rPr lang="en-US" dirty="0">
                <a:solidFill>
                  <a:srgbClr val="222222"/>
                </a:solidFill>
                <a:latin typeface="inherit"/>
              </a:rPr>
              <a:t> Creating and graphing two-dimensional data </a:t>
            </a:r>
            <a:r>
              <a:rPr lang="en-US" dirty="0" smtClean="0">
                <a:solidFill>
                  <a:srgbClr val="222222"/>
                </a:solidFill>
                <a:latin typeface="inherit"/>
              </a:rPr>
              <a:t>sets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6C8580"/>
                </a:solidFill>
                <a:latin typeface="inherit"/>
                <a:hlinkClick r:id="rId5"/>
              </a:rPr>
              <a:t>Summary Statistics:</a:t>
            </a:r>
            <a:r>
              <a:rPr lang="en-US" dirty="0">
                <a:solidFill>
                  <a:srgbClr val="222222"/>
                </a:solidFill>
                <a:latin typeface="inherit"/>
              </a:rPr>
              <a:t> Calculating and plotting some basic statistics: mean, median, and standard </a:t>
            </a:r>
            <a:r>
              <a:rPr lang="en-US" dirty="0" smtClean="0">
                <a:solidFill>
                  <a:srgbClr val="222222"/>
                </a:solidFill>
                <a:latin typeface="inherit"/>
              </a:rPr>
              <a:t>deviation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6C8580"/>
                </a:solidFill>
                <a:latin typeface="inherit"/>
                <a:hlinkClick r:id="rId6"/>
              </a:rPr>
              <a:t>Factors:</a:t>
            </a:r>
            <a:r>
              <a:rPr lang="en-US" dirty="0">
                <a:solidFill>
                  <a:srgbClr val="222222"/>
                </a:solidFill>
                <a:latin typeface="inherit"/>
              </a:rPr>
              <a:t> Creating and plotting categorized </a:t>
            </a:r>
            <a:r>
              <a:rPr lang="en-US" dirty="0" smtClean="0">
                <a:solidFill>
                  <a:srgbClr val="222222"/>
                </a:solidFill>
                <a:latin typeface="inherit"/>
              </a:rPr>
              <a:t>data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6C8580"/>
                </a:solidFill>
                <a:latin typeface="inherit"/>
                <a:hlinkClick r:id="rId7"/>
              </a:rPr>
              <a:t>Data Frames:</a:t>
            </a:r>
            <a:r>
              <a:rPr lang="en-US" dirty="0">
                <a:solidFill>
                  <a:srgbClr val="222222"/>
                </a:solidFill>
                <a:latin typeface="inherit"/>
              </a:rPr>
              <a:t> Organizing values into data frames, loading frames from files and merging </a:t>
            </a:r>
            <a:r>
              <a:rPr lang="en-US" dirty="0" smtClean="0">
                <a:solidFill>
                  <a:srgbClr val="222222"/>
                </a:solidFill>
                <a:latin typeface="inherit"/>
              </a:rPr>
              <a:t>them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6C8580"/>
                </a:solidFill>
                <a:latin typeface="inherit"/>
                <a:hlinkClick r:id="rId8"/>
              </a:rPr>
              <a:t>Working With Real-World Data:</a:t>
            </a:r>
            <a:r>
              <a:rPr lang="en-US" dirty="0">
                <a:solidFill>
                  <a:srgbClr val="222222"/>
                </a:solidFill>
                <a:latin typeface="inherit"/>
              </a:rPr>
              <a:t> Testing for correlation between data sets, linear models and installing additional packages</a:t>
            </a:r>
            <a:endParaRPr lang="en-US" b="0" i="0" dirty="0">
              <a:solidFill>
                <a:srgbClr val="222222"/>
              </a:solidFill>
              <a:effectLst/>
              <a:latin typeface="inherit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016000" y="873126"/>
            <a:ext cx="6002867" cy="6424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 smtClean="0">
                <a:latin typeface="+mn-lt"/>
              </a:rPr>
              <a:t>In        </a:t>
            </a:r>
            <a:r>
              <a:rPr lang="nl-NL" sz="2800" b="1" dirty="0" smtClean="0">
                <a:solidFill>
                  <a:srgbClr val="0070C0"/>
                </a:solidFill>
                <a:latin typeface="+mn-lt"/>
              </a:rPr>
              <a:t>try.codeschool.com</a:t>
            </a:r>
            <a:endParaRPr lang="nl-NL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3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19867" y="1453092"/>
            <a:ext cx="62992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Voor het volgende college </a:t>
            </a:r>
          </a:p>
          <a:p>
            <a:pPr marL="0" indent="0">
              <a:buNone/>
            </a:pPr>
            <a:r>
              <a:rPr lang="nl-NL" dirty="0" smtClean="0"/>
              <a:t>moet je deze zeven hoofdstukken </a:t>
            </a:r>
          </a:p>
          <a:p>
            <a:pPr marL="0" indent="0">
              <a:buNone/>
            </a:pPr>
            <a:r>
              <a:rPr lang="nl-NL" dirty="0" smtClean="0"/>
              <a:t>doorgewerkt hebben.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Je mag nu beginnen.</a:t>
            </a:r>
          </a:p>
          <a:p>
            <a:pPr marL="0" indent="0">
              <a:buNone/>
            </a:pPr>
            <a:r>
              <a:rPr lang="nl-NL" dirty="0" smtClean="0"/>
              <a:t>Succes!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00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95867" y="788458"/>
            <a:ext cx="10515600" cy="1325563"/>
          </a:xfrm>
        </p:spPr>
        <p:txBody>
          <a:bodyPr/>
          <a:lstStyle/>
          <a:p>
            <a:r>
              <a:rPr lang="nl-NL" dirty="0" smtClean="0"/>
              <a:t>Verantwoording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95867" y="1992560"/>
            <a:ext cx="10515600" cy="2864909"/>
          </a:xfrm>
        </p:spPr>
        <p:txBody>
          <a:bodyPr>
            <a:normAutofit/>
          </a:bodyPr>
          <a:lstStyle/>
          <a:p>
            <a:r>
              <a:rPr lang="nl-NL" dirty="0" smtClean="0"/>
              <a:t>In deze </a:t>
            </a:r>
            <a:r>
              <a:rPr lang="nl-NL" dirty="0" err="1" smtClean="0"/>
              <a:t>powerpoint</a:t>
            </a:r>
            <a:r>
              <a:rPr lang="nl-NL" dirty="0" smtClean="0"/>
              <a:t> is géén auteursrechtelijk beschermd werk opgenomen</a:t>
            </a:r>
          </a:p>
          <a:p>
            <a:r>
              <a:rPr lang="nl-NL" dirty="0" smtClean="0"/>
              <a:t>Alle teksten © Wilma Groenewegen/HAN tenzij expliciet externe bronnen zijn aangegeven</a:t>
            </a:r>
          </a:p>
          <a:p>
            <a:r>
              <a:rPr lang="nl-NL" dirty="0" smtClean="0"/>
              <a:t>Screenshots op basis van eigen werk auteur en/of vernoemde sites</a:t>
            </a:r>
          </a:p>
          <a:p>
            <a:r>
              <a:rPr lang="nl-NL" dirty="0" smtClean="0"/>
              <a:t>Eventuele images zijn opgenomen met vermelding van bron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808" y="6071353"/>
            <a:ext cx="3986138" cy="6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9938" y="841861"/>
            <a:ext cx="10515600" cy="1508232"/>
          </a:xfrm>
        </p:spPr>
        <p:txBody>
          <a:bodyPr>
            <a:normAutofit fontScale="90000"/>
          </a:bodyPr>
          <a:lstStyle/>
          <a:p>
            <a:r>
              <a:rPr lang="nl-NL" sz="3100" b="1" dirty="0" smtClean="0">
                <a:latin typeface="+mn-lt"/>
              </a:rPr>
              <a:t/>
            </a:r>
            <a:br>
              <a:rPr lang="nl-NL" sz="3100" b="1" dirty="0" smtClean="0">
                <a:latin typeface="+mn-lt"/>
              </a:rPr>
            </a:br>
            <a:r>
              <a:rPr lang="nl-NL" sz="2700" dirty="0" smtClean="0">
                <a:latin typeface="+mn-lt"/>
              </a:rPr>
              <a:t>Werken </a:t>
            </a:r>
            <a:r>
              <a:rPr lang="nl-NL" sz="2700" dirty="0">
                <a:latin typeface="+mn-lt"/>
              </a:rPr>
              <a:t>met </a:t>
            </a:r>
            <a:r>
              <a:rPr lang="nl-NL" sz="2700" dirty="0" smtClean="0">
                <a:latin typeface="+mn-lt"/>
              </a:rPr>
              <a:t>beschrijvende </a:t>
            </a:r>
            <a:r>
              <a:rPr lang="nl-NL" sz="2700" dirty="0">
                <a:latin typeface="+mn-lt"/>
              </a:rPr>
              <a:t>statistiek uit het package </a:t>
            </a:r>
            <a:r>
              <a:rPr lang="nl-NL" sz="2700" b="1" dirty="0" err="1">
                <a:latin typeface="+mn-lt"/>
              </a:rPr>
              <a:t>stats</a:t>
            </a:r>
            <a:r>
              <a:rPr lang="nl-NL" sz="2700" dirty="0">
                <a:latin typeface="+mn-lt"/>
              </a:rPr>
              <a:t> </a:t>
            </a:r>
            <a:r>
              <a:rPr lang="nl-NL" sz="2700" dirty="0" smtClean="0">
                <a:latin typeface="+mn-lt"/>
              </a:rPr>
              <a:t>en </a:t>
            </a:r>
            <a:br>
              <a:rPr lang="nl-NL" sz="2700" dirty="0" smtClean="0">
                <a:latin typeface="+mn-lt"/>
              </a:rPr>
            </a:br>
            <a:r>
              <a:rPr lang="nl-NL" sz="2700" dirty="0" smtClean="0">
                <a:latin typeface="+mn-lt"/>
              </a:rPr>
              <a:t/>
            </a:r>
            <a:br>
              <a:rPr lang="nl-NL" sz="2700" dirty="0" smtClean="0">
                <a:latin typeface="+mn-lt"/>
              </a:rPr>
            </a:br>
            <a:r>
              <a:rPr lang="nl-NL" sz="2700" dirty="0" smtClean="0">
                <a:latin typeface="+mn-lt"/>
              </a:rPr>
              <a:t>plaatjes en grafieken maken met behulp van functies uit het </a:t>
            </a:r>
            <a:r>
              <a:rPr lang="nl-NL" sz="2700" dirty="0">
                <a:latin typeface="+mn-lt"/>
              </a:rPr>
              <a:t>package </a:t>
            </a:r>
            <a:r>
              <a:rPr lang="nl-NL" sz="2700" b="1" dirty="0" err="1" smtClean="0">
                <a:latin typeface="+mn-lt"/>
              </a:rPr>
              <a:t>graphics</a:t>
            </a:r>
            <a:r>
              <a:rPr lang="nl-NL" sz="2700" dirty="0" smtClean="0">
                <a:latin typeface="+mn-lt"/>
              </a:rPr>
              <a:t>. </a:t>
            </a:r>
            <a:r>
              <a:rPr lang="fr-FR" sz="3100" dirty="0">
                <a:latin typeface="+mn-lt"/>
              </a:rPr>
              <a:t/>
            </a:r>
            <a:br>
              <a:rPr lang="fr-FR" sz="3100" dirty="0">
                <a:latin typeface="+mn-lt"/>
              </a:rPr>
            </a:br>
            <a:endParaRPr lang="nl-NL" sz="3100" dirty="0">
              <a:latin typeface="+mn-lt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4506141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769938" y="441895"/>
            <a:ext cx="2641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/>
              <a:t>Week </a:t>
            </a:r>
            <a:r>
              <a:rPr lang="nl-NL" sz="2400" b="1" dirty="0" smtClean="0"/>
              <a:t>2 en week 3:</a:t>
            </a:r>
            <a:r>
              <a:rPr lang="nl-NL" b="1" dirty="0" smtClean="0"/>
              <a:t> </a:t>
            </a:r>
            <a:endParaRPr lang="nl-NL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85" t="33404" r="21170" b="12505"/>
          <a:stretch/>
        </p:blipFill>
        <p:spPr>
          <a:xfrm>
            <a:off x="2088284" y="2212975"/>
            <a:ext cx="8015432" cy="3963988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2000007" y="6323169"/>
            <a:ext cx="9827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/>
              <a:t>From</a:t>
            </a:r>
            <a:r>
              <a:rPr lang="nl-NL" dirty="0" smtClean="0"/>
              <a:t>: </a:t>
            </a:r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statslectures.com/index.php/r-stats-videos-tutorials/plotting-and-summary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005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073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b="1" dirty="0" smtClean="0"/>
              <a:t>Week </a:t>
            </a:r>
            <a:r>
              <a:rPr lang="nl-NL" b="1" dirty="0"/>
              <a:t>4</a:t>
            </a:r>
            <a:r>
              <a:rPr lang="nl-NL" dirty="0"/>
              <a:t>: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Manipuleren </a:t>
            </a:r>
            <a:r>
              <a:rPr lang="nl-NL" dirty="0"/>
              <a:t>en bewerken van dataframes.</a:t>
            </a:r>
          </a:p>
          <a:p>
            <a:endParaRPr lang="nl-NL" b="1" dirty="0" smtClean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Week </a:t>
            </a:r>
            <a:r>
              <a:rPr lang="nl-NL" b="1" dirty="0" smtClean="0"/>
              <a:t>5</a:t>
            </a:r>
            <a:r>
              <a:rPr lang="nl-NL" dirty="0" smtClean="0"/>
              <a:t>: </a:t>
            </a:r>
          </a:p>
          <a:p>
            <a:pPr marL="0" indent="0">
              <a:buNone/>
            </a:pPr>
            <a:r>
              <a:rPr lang="nl-NL" dirty="0" smtClean="0"/>
              <a:t>Statistiek: </a:t>
            </a:r>
            <a:r>
              <a:rPr lang="nl-NL" dirty="0" err="1"/>
              <a:t>Chikwadraat</a:t>
            </a:r>
            <a:r>
              <a:rPr lang="nl-NL" dirty="0"/>
              <a:t> en binomiale test.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852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116737" y="1583004"/>
            <a:ext cx="9343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/>
              <a:t>Week </a:t>
            </a:r>
            <a:r>
              <a:rPr lang="nl-NL" sz="2400" b="1" dirty="0" smtClean="0"/>
              <a:t>6</a:t>
            </a:r>
            <a:r>
              <a:rPr lang="nl-NL" sz="2400" dirty="0" smtClean="0"/>
              <a:t>:</a:t>
            </a:r>
            <a:endParaRPr lang="nl-NL" sz="2400" dirty="0"/>
          </a:p>
          <a:p>
            <a:r>
              <a:rPr lang="nl-NL" sz="2400" dirty="0" smtClean="0"/>
              <a:t>Gemengde opdrachten.</a:t>
            </a:r>
            <a:endParaRPr lang="nl-NL" sz="2400" dirty="0"/>
          </a:p>
          <a:p>
            <a:endParaRPr lang="nl-NL" sz="2400" b="1" dirty="0" smtClean="0"/>
          </a:p>
          <a:p>
            <a:endParaRPr lang="nl-NL" sz="2400" b="1" dirty="0"/>
          </a:p>
          <a:p>
            <a:endParaRPr lang="nl-NL" sz="2400" b="1" dirty="0" smtClean="0"/>
          </a:p>
          <a:p>
            <a:endParaRPr lang="nl-NL" sz="2400" b="1" dirty="0"/>
          </a:p>
          <a:p>
            <a:r>
              <a:rPr lang="nl-NL" sz="2400" b="1" dirty="0" smtClean="0"/>
              <a:t>Week 7</a:t>
            </a:r>
            <a:r>
              <a:rPr lang="nl-NL" sz="2400" dirty="0" smtClean="0"/>
              <a:t>:</a:t>
            </a:r>
          </a:p>
          <a:p>
            <a:r>
              <a:rPr lang="nl-NL" sz="2400" dirty="0" smtClean="0"/>
              <a:t>Oud tentamen bekijken en vragen beantwoorden.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5782" y="552443"/>
            <a:ext cx="9144000" cy="719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https://www.r-project.org/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424" y="1554479"/>
            <a:ext cx="10014856" cy="4990011"/>
          </a:xfrm>
        </p:spPr>
        <p:txBody>
          <a:bodyPr/>
          <a:lstStyle/>
          <a:p>
            <a:r>
              <a:rPr lang="en-US" sz="3200" b="1" dirty="0" smtClean="0"/>
              <a:t>The R Project for Statistical Computing</a:t>
            </a:r>
          </a:p>
          <a:p>
            <a:r>
              <a:rPr lang="en-US" sz="3200" b="1" dirty="0" smtClean="0"/>
              <a:t>Getting Started</a:t>
            </a:r>
          </a:p>
          <a:p>
            <a:r>
              <a:rPr lang="en-US" sz="3200" dirty="0" smtClean="0"/>
              <a:t>R is a free software environment for </a:t>
            </a:r>
            <a:r>
              <a:rPr lang="en-US" sz="3200" dirty="0" smtClean="0">
                <a:solidFill>
                  <a:srgbClr val="0070C0"/>
                </a:solidFill>
              </a:rPr>
              <a:t>statistical computing and graphics.</a:t>
            </a:r>
            <a:r>
              <a:rPr lang="en-US" sz="3200" dirty="0" smtClean="0"/>
              <a:t> It compiles and runs on a wide variety of UNIX platforms, Windows and </a:t>
            </a:r>
            <a:r>
              <a:rPr lang="en-US" sz="3200" dirty="0" err="1" smtClean="0"/>
              <a:t>MacOS</a:t>
            </a:r>
            <a:r>
              <a:rPr lang="en-US" sz="3200" dirty="0" smtClean="0"/>
              <a:t>. To </a:t>
            </a:r>
            <a:r>
              <a:rPr lang="en-US" sz="3200" b="1" dirty="0" smtClean="0">
                <a:hlinkClick r:id="rId2"/>
              </a:rPr>
              <a:t>download R</a:t>
            </a:r>
            <a:r>
              <a:rPr lang="en-US" sz="3200" dirty="0" smtClean="0"/>
              <a:t>, please choose your preferred </a:t>
            </a:r>
            <a:r>
              <a:rPr lang="en-US" sz="3200" dirty="0" smtClean="0">
                <a:hlinkClick r:id="rId2"/>
              </a:rPr>
              <a:t>CRAN mirror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If you have questions about R like how to download and install the software, or what the license terms are, please read our </a:t>
            </a:r>
            <a:r>
              <a:rPr lang="en-US" sz="3200" dirty="0" smtClean="0">
                <a:hlinkClick r:id="rId3"/>
              </a:rPr>
              <a:t>answers to frequently asked questions</a:t>
            </a:r>
            <a:r>
              <a:rPr lang="en-US" sz="3200" dirty="0" smtClean="0"/>
              <a:t> before you send an email.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3" y="287816"/>
            <a:ext cx="2539682" cy="1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1721" y="878436"/>
            <a:ext cx="9144000" cy="371049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Hoe zit de </a:t>
            </a:r>
            <a:r>
              <a:rPr lang="nl-NL" sz="5300" dirty="0" smtClean="0"/>
              <a:t>gereedschapskist</a:t>
            </a:r>
            <a:r>
              <a:rPr lang="nl-NL" dirty="0" smtClean="0"/>
              <a:t> R</a:t>
            </a:r>
            <a:br>
              <a:rPr lang="nl-NL" dirty="0" smtClean="0"/>
            </a:br>
            <a:r>
              <a:rPr lang="nl-NL" dirty="0" smtClean="0"/>
              <a:t>eigenlijk in elkaar?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31721" y="3217334"/>
            <a:ext cx="9144000" cy="1295400"/>
          </a:xfrm>
        </p:spPr>
        <p:txBody>
          <a:bodyPr>
            <a:normAutofit fontScale="92500" lnSpcReduction="10000"/>
          </a:bodyPr>
          <a:lstStyle/>
          <a:p>
            <a:endParaRPr lang="nl-NL" sz="4800" dirty="0" smtClean="0"/>
          </a:p>
          <a:p>
            <a:r>
              <a:rPr lang="nl-NL" sz="4800" dirty="0" smtClean="0"/>
              <a:t>&gt;</a:t>
            </a:r>
            <a:r>
              <a:rPr lang="nl-NL" sz="4800" dirty="0" smtClean="0">
                <a:solidFill>
                  <a:srgbClr val="FF0000"/>
                </a:solidFill>
              </a:rPr>
              <a:t> search()</a:t>
            </a:r>
            <a:endParaRPr lang="nl-NL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9 packages zijn altijd beschikbaar als je R opent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395636"/>
            <a:ext cx="10515600" cy="32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7884" y="2498725"/>
            <a:ext cx="10515600" cy="1325563"/>
          </a:xfrm>
        </p:spPr>
        <p:txBody>
          <a:bodyPr/>
          <a:lstStyle/>
          <a:p>
            <a:r>
              <a:rPr lang="nl-NL" dirty="0" smtClean="0"/>
              <a:t>De packages </a:t>
            </a:r>
            <a:r>
              <a:rPr lang="nl-NL" b="1" dirty="0" smtClean="0"/>
              <a:t>datasets en base </a:t>
            </a:r>
            <a:r>
              <a:rPr lang="nl-NL" dirty="0" smtClean="0"/>
              <a:t>hebben vandaag onze speciale interesse.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48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8DAAF75E59E4D8388A120746EB261" ma:contentTypeVersion="0" ma:contentTypeDescription="Een nieuw document maken." ma:contentTypeScope="" ma:versionID="d0bd53b97bdb4135140e3ad3c124a179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F542845-9207-4049-AC23-4BCFF001E6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836A0-FCCF-440B-8888-D4D8CD16F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2E2E3CE-C939-4BCD-98AB-EA3E9C5DBB25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607</Words>
  <Application>Microsoft Office PowerPoint</Application>
  <PresentationFormat>Breedbeeld</PresentationFormat>
  <Paragraphs>158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22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Courier New</vt:lpstr>
      <vt:lpstr>inherit</vt:lpstr>
      <vt:lpstr>Times New Roman</vt:lpstr>
      <vt:lpstr>Kantoorthema</vt:lpstr>
      <vt:lpstr>Office Theme</vt:lpstr>
      <vt:lpstr>Wat gaan we deze periode doen?</vt:lpstr>
      <vt:lpstr>Week 2:  zie statslectures.com    Series1    R Tutorial 1.4 over vectoren en matrices</vt:lpstr>
      <vt:lpstr> Werken met beschrijvende statistiek uit het package stats en   plaatjes en grafieken maken met behulp van functies uit het package graphics.  </vt:lpstr>
      <vt:lpstr>PowerPoint-presentatie</vt:lpstr>
      <vt:lpstr>PowerPoint-presentatie</vt:lpstr>
      <vt:lpstr>https://www.r-project.org/</vt:lpstr>
      <vt:lpstr>   Hoe zit de gereedschapskist R eigenlijk in elkaar?  </vt:lpstr>
      <vt:lpstr>9 packages zijn altijd beschikbaar als je R opent</vt:lpstr>
      <vt:lpstr>De packages datasets en base hebben vandaag onze speciale interesse.</vt:lpstr>
      <vt:lpstr>We gaan eerst het package datasets bekijken (hierin zitten datasets)</vt:lpstr>
      <vt:lpstr>Om een dataset op het scherm te krijgen typ je achter  &gt;        de naam van de dataset, b.v.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Hoe gaan we het systematisch aanpakken?</vt:lpstr>
      <vt:lpstr>PowerPoint-presentatie</vt:lpstr>
      <vt:lpstr>PowerPoint-presentatie</vt:lpstr>
      <vt:lpstr>PowerPoint-presentatie</vt:lpstr>
      <vt:lpstr>Verantwoording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allereerste sessie</dc:title>
  <dc:creator>Wilma</dc:creator>
  <cp:lastModifiedBy>Wilma</cp:lastModifiedBy>
  <cp:revision>90</cp:revision>
  <cp:lastPrinted>2014-02-01T13:49:15Z</cp:lastPrinted>
  <dcterms:created xsi:type="dcterms:W3CDTF">2014-01-31T14:46:32Z</dcterms:created>
  <dcterms:modified xsi:type="dcterms:W3CDTF">2018-02-04T14:33:15Z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0x0101001EB8DAAF75E59E4D8388A120746EB261</vt:lpwstr>
  </property>
</Properties>
</file>