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372" r:id="rId2"/>
    <p:sldId id="376" r:id="rId3"/>
    <p:sldId id="366" r:id="rId4"/>
    <p:sldId id="367" r:id="rId5"/>
    <p:sldId id="325" r:id="rId6"/>
    <p:sldId id="340" r:id="rId7"/>
    <p:sldId id="341" r:id="rId8"/>
    <p:sldId id="342" r:id="rId9"/>
    <p:sldId id="373" r:id="rId10"/>
    <p:sldId id="343" r:id="rId11"/>
    <p:sldId id="344" r:id="rId12"/>
    <p:sldId id="345" r:id="rId13"/>
    <p:sldId id="346" r:id="rId14"/>
    <p:sldId id="348" r:id="rId15"/>
    <p:sldId id="349" r:id="rId16"/>
    <p:sldId id="347" r:id="rId17"/>
    <p:sldId id="350" r:id="rId18"/>
    <p:sldId id="352" r:id="rId19"/>
    <p:sldId id="374" r:id="rId20"/>
    <p:sldId id="370" r:id="rId21"/>
    <p:sldId id="354" r:id="rId22"/>
    <p:sldId id="355" r:id="rId23"/>
    <p:sldId id="364" r:id="rId2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C946458E-8971-4686-BB26-16186E02D933}">
          <p14:sldIdLst>
            <p14:sldId id="372"/>
            <p14:sldId id="376"/>
            <p14:sldId id="366"/>
            <p14:sldId id="367"/>
            <p14:sldId id="325"/>
            <p14:sldId id="340"/>
            <p14:sldId id="341"/>
            <p14:sldId id="342"/>
            <p14:sldId id="373"/>
            <p14:sldId id="343"/>
            <p14:sldId id="344"/>
            <p14:sldId id="345"/>
            <p14:sldId id="346"/>
            <p14:sldId id="348"/>
            <p14:sldId id="349"/>
            <p14:sldId id="347"/>
            <p14:sldId id="350"/>
            <p14:sldId id="352"/>
            <p14:sldId id="374"/>
            <p14:sldId id="370"/>
            <p14:sldId id="354"/>
            <p14:sldId id="355"/>
            <p14:sldId id="3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nww" initials="g" lastIdx="6" clrIdx="0">
    <p:extLst>
      <p:ext uri="{19B8F6BF-5375-455C-9EA6-DF929625EA0E}">
        <p15:presenceInfo xmlns:p15="http://schemas.microsoft.com/office/powerpoint/2012/main" userId="gnw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06" d="100"/>
          <a:sy n="106" d="100"/>
        </p:scale>
        <p:origin x="53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12T13:44:39.752" idx="1">
    <p:pos x="10" y="10"/>
    <p:text>bij oudere versies van R zijn de aanhalingstekens nodig</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0-12T14:03:23.154" idx="3">
    <p:pos x="10" y="10"/>
    <p:text>Andere aanpak.</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66A63-FA62-4D87-8665-9C3AC0A54A3F}" type="datetimeFigureOut">
              <a:rPr lang="nl-NL" smtClean="0"/>
              <a:t>10-2-2018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3A3FD-CEA7-4351-BD57-6FCF7EA0E0A8}" type="slidenum">
              <a:rPr lang="nl-NL" smtClean="0"/>
              <a:t>‹nr.›</a:t>
            </a:fld>
            <a:endParaRPr lang="nl-NL"/>
          </a:p>
        </p:txBody>
      </p:sp>
    </p:spTree>
    <p:extLst>
      <p:ext uri="{BB962C8B-B14F-4D97-AF65-F5344CB8AC3E}">
        <p14:creationId xmlns:p14="http://schemas.microsoft.com/office/powerpoint/2010/main" val="336336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243A3FD-CEA7-4351-BD57-6FCF7EA0E0A8}" type="slidenum">
              <a:rPr lang="nl-NL" smtClean="0"/>
              <a:t>1</a:t>
            </a:fld>
            <a:endParaRPr lang="nl-NL"/>
          </a:p>
        </p:txBody>
      </p:sp>
    </p:spTree>
    <p:extLst>
      <p:ext uri="{BB962C8B-B14F-4D97-AF65-F5344CB8AC3E}">
        <p14:creationId xmlns:p14="http://schemas.microsoft.com/office/powerpoint/2010/main" val="287479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sz="1200" dirty="0" smtClean="0"/>
              <a:t>Elementaire statistiek uit het package</a:t>
            </a:r>
            <a:r>
              <a:rPr lang="nl-NL" sz="1200" dirty="0" smtClean="0">
                <a:solidFill>
                  <a:srgbClr val="0033CC"/>
                </a:solidFill>
              </a:rPr>
              <a:t> </a:t>
            </a:r>
            <a:r>
              <a:rPr lang="nl-NL" sz="1200" b="1" dirty="0" err="1" smtClean="0">
                <a:solidFill>
                  <a:srgbClr val="0033CC"/>
                </a:solidFill>
              </a:rPr>
              <a:t>stats</a:t>
            </a:r>
            <a:r>
              <a:rPr lang="nl-NL" sz="1200" dirty="0" smtClean="0">
                <a:solidFill>
                  <a:srgbClr val="0033CC"/>
                </a:solidFill>
              </a:rPr>
              <a:t> </a:t>
            </a:r>
            <a:r>
              <a:rPr lang="nl-NL" sz="1200" dirty="0" smtClean="0"/>
              <a:t>en</a:t>
            </a:r>
          </a:p>
          <a:p>
            <a:pPr algn="l"/>
            <a:r>
              <a:rPr lang="nl-NL" sz="1200" dirty="0" smtClean="0"/>
              <a:t>de functies plot, </a:t>
            </a:r>
            <a:r>
              <a:rPr lang="nl-NL" sz="1200" dirty="0" err="1" smtClean="0"/>
              <a:t>barplot</a:t>
            </a:r>
            <a:r>
              <a:rPr lang="nl-NL" sz="1200" dirty="0" smtClean="0"/>
              <a:t>, </a:t>
            </a:r>
            <a:r>
              <a:rPr lang="nl-NL" sz="1200" dirty="0" err="1" smtClean="0"/>
              <a:t>abline</a:t>
            </a:r>
            <a:r>
              <a:rPr lang="nl-NL" sz="1200" dirty="0" smtClean="0"/>
              <a:t> en </a:t>
            </a:r>
            <a:r>
              <a:rPr lang="nl-NL" sz="1200" dirty="0" err="1" smtClean="0"/>
              <a:t>hist</a:t>
            </a:r>
            <a:r>
              <a:rPr lang="nl-NL" sz="1200" dirty="0" smtClean="0"/>
              <a:t> uit het package </a:t>
            </a:r>
            <a:r>
              <a:rPr lang="nl-NL" sz="1200" b="1" dirty="0" err="1" smtClean="0">
                <a:solidFill>
                  <a:srgbClr val="0033CC"/>
                </a:solidFill>
              </a:rPr>
              <a:t>graphics</a:t>
            </a:r>
            <a:r>
              <a:rPr lang="nl-NL" sz="1200" dirty="0" smtClean="0"/>
              <a:t> hebben vandaag onze speciale interesse.</a:t>
            </a:r>
          </a:p>
          <a:p>
            <a:endParaRPr lang="nl-NL" dirty="0"/>
          </a:p>
        </p:txBody>
      </p:sp>
      <p:sp>
        <p:nvSpPr>
          <p:cNvPr id="4" name="Tijdelijke aanduiding voor dianummer 3"/>
          <p:cNvSpPr>
            <a:spLocks noGrp="1"/>
          </p:cNvSpPr>
          <p:nvPr>
            <p:ph type="sldNum" sz="quarter" idx="10"/>
          </p:nvPr>
        </p:nvSpPr>
        <p:spPr/>
        <p:txBody>
          <a:bodyPr/>
          <a:lstStyle/>
          <a:p>
            <a:fld id="{D243A3FD-CEA7-4351-BD57-6FCF7EA0E0A8}" type="slidenum">
              <a:rPr lang="nl-NL" smtClean="0"/>
              <a:t>2</a:t>
            </a:fld>
            <a:endParaRPr lang="nl-NL"/>
          </a:p>
        </p:txBody>
      </p:sp>
    </p:spTree>
    <p:extLst>
      <p:ext uri="{BB962C8B-B14F-4D97-AF65-F5344CB8AC3E}">
        <p14:creationId xmlns:p14="http://schemas.microsoft.com/office/powerpoint/2010/main" val="3321251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Bij oudere versies van R zijn aanhalingstekens nodig.</a:t>
            </a:r>
            <a:endParaRPr lang="nl-NL" dirty="0"/>
          </a:p>
        </p:txBody>
      </p:sp>
      <p:sp>
        <p:nvSpPr>
          <p:cNvPr id="4" name="Tijdelijke aanduiding voor dianummer 3"/>
          <p:cNvSpPr>
            <a:spLocks noGrp="1"/>
          </p:cNvSpPr>
          <p:nvPr>
            <p:ph type="sldNum" sz="quarter" idx="10"/>
          </p:nvPr>
        </p:nvSpPr>
        <p:spPr/>
        <p:txBody>
          <a:bodyPr/>
          <a:lstStyle/>
          <a:p>
            <a:fld id="{D243A3FD-CEA7-4351-BD57-6FCF7EA0E0A8}" type="slidenum">
              <a:rPr lang="nl-NL" smtClean="0"/>
              <a:t>5</a:t>
            </a:fld>
            <a:endParaRPr lang="nl-NL"/>
          </a:p>
        </p:txBody>
      </p:sp>
    </p:spTree>
    <p:extLst>
      <p:ext uri="{BB962C8B-B14F-4D97-AF65-F5344CB8AC3E}">
        <p14:creationId xmlns:p14="http://schemas.microsoft.com/office/powerpoint/2010/main" val="16820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Met de functie </a:t>
            </a:r>
            <a:r>
              <a:rPr lang="nl-NL" dirty="0" err="1" smtClean="0"/>
              <a:t>example</a:t>
            </a:r>
            <a:r>
              <a:rPr lang="nl-NL" dirty="0" smtClean="0"/>
              <a:t>() krijg je voorbeelden.</a:t>
            </a:r>
            <a:endParaRPr lang="nl-NL" dirty="0"/>
          </a:p>
        </p:txBody>
      </p:sp>
      <p:sp>
        <p:nvSpPr>
          <p:cNvPr id="4" name="Tijdelijke aanduiding voor dianummer 3"/>
          <p:cNvSpPr>
            <a:spLocks noGrp="1"/>
          </p:cNvSpPr>
          <p:nvPr>
            <p:ph type="sldNum" sz="quarter" idx="10"/>
          </p:nvPr>
        </p:nvSpPr>
        <p:spPr/>
        <p:txBody>
          <a:bodyPr/>
          <a:lstStyle/>
          <a:p>
            <a:fld id="{D243A3FD-CEA7-4351-BD57-6FCF7EA0E0A8}" type="slidenum">
              <a:rPr lang="nl-NL" smtClean="0"/>
              <a:t>6</a:t>
            </a:fld>
            <a:endParaRPr lang="nl-NL"/>
          </a:p>
        </p:txBody>
      </p:sp>
    </p:spTree>
    <p:extLst>
      <p:ext uri="{BB962C8B-B14F-4D97-AF65-F5344CB8AC3E}">
        <p14:creationId xmlns:p14="http://schemas.microsoft.com/office/powerpoint/2010/main" val="221716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243A3FD-CEA7-4351-BD57-6FCF7EA0E0A8}" type="slidenum">
              <a:rPr lang="nl-NL" smtClean="0"/>
              <a:t>10</a:t>
            </a:fld>
            <a:endParaRPr lang="nl-NL"/>
          </a:p>
        </p:txBody>
      </p:sp>
    </p:spTree>
    <p:extLst>
      <p:ext uri="{BB962C8B-B14F-4D97-AF65-F5344CB8AC3E}">
        <p14:creationId xmlns:p14="http://schemas.microsoft.com/office/powerpoint/2010/main" val="1368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Wat is hier mis? Wat doet R daarmee? Waarom?</a:t>
            </a:r>
            <a:endParaRPr lang="nl-NL" dirty="0"/>
          </a:p>
        </p:txBody>
      </p:sp>
      <p:sp>
        <p:nvSpPr>
          <p:cNvPr id="4" name="Tijdelijke aanduiding voor dianummer 3"/>
          <p:cNvSpPr>
            <a:spLocks noGrp="1"/>
          </p:cNvSpPr>
          <p:nvPr>
            <p:ph type="sldNum" sz="quarter" idx="10"/>
          </p:nvPr>
        </p:nvSpPr>
        <p:spPr/>
        <p:txBody>
          <a:bodyPr/>
          <a:lstStyle/>
          <a:p>
            <a:fld id="{D243A3FD-CEA7-4351-BD57-6FCF7EA0E0A8}" type="slidenum">
              <a:rPr lang="nl-NL" smtClean="0"/>
              <a:t>16</a:t>
            </a:fld>
            <a:endParaRPr lang="nl-NL"/>
          </a:p>
        </p:txBody>
      </p:sp>
    </p:spTree>
    <p:extLst>
      <p:ext uri="{BB962C8B-B14F-4D97-AF65-F5344CB8AC3E}">
        <p14:creationId xmlns:p14="http://schemas.microsoft.com/office/powerpoint/2010/main" val="411974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4000">
                <a:latin typeface="Arial" panose="020B0604020202020204" pitchFamily="34" charset="0"/>
                <a:cs typeface="Arial" panose="020B0604020202020204" pitchFamily="34" charset="0"/>
              </a:defRPr>
            </a:lvl1pPr>
          </a:lstStyle>
          <a:p>
            <a:r>
              <a:rPr lang="nl-NL" dirty="0" smtClean="0"/>
              <a:t>Klik om de stijl te bewerken</a:t>
            </a:r>
            <a:endParaRPr lang="nl-NL" dirty="0"/>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smtClean="0"/>
              <a:t>Klik om de ondertitelstijl van het model te bewerken</a:t>
            </a:r>
            <a:endParaRPr lang="nl-NL" dirty="0"/>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221282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300548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297466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NL"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389392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NL"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36652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NL" dirty="0">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254169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8" name="Tijdelijke aanduiding voor voettekst 7"/>
          <p:cNvSpPr>
            <a:spLocks noGrp="1"/>
          </p:cNvSpPr>
          <p:nvPr>
            <p:ph type="ftr" sz="quarter" idx="11"/>
          </p:nvPr>
        </p:nvSpPr>
        <p:spPr/>
        <p:txBody>
          <a:bodyPr/>
          <a:lstStyle/>
          <a:p>
            <a:endParaRPr lang="nl-NL" dirty="0">
              <a:solidFill>
                <a:prstClr val="black">
                  <a:tint val="75000"/>
                </a:prstClr>
              </a:solidFill>
            </a:endParaRPr>
          </a:p>
        </p:txBody>
      </p:sp>
      <p:sp>
        <p:nvSpPr>
          <p:cNvPr id="9" name="Tijdelijke aanduiding voor dianummer 8"/>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328766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NL" dirty="0">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343129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NL" dirty="0">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416513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NL" dirty="0">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159210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NL" dirty="0">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259363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40A47-2151-49A7-9928-CCD1011018B8}" type="datetimeFigureOut">
              <a:rPr lang="nl-NL" smtClean="0">
                <a:solidFill>
                  <a:prstClr val="black">
                    <a:tint val="75000"/>
                  </a:prstClr>
                </a:solidFill>
              </a:rPr>
              <a:pPr/>
              <a:t>10-2-2018</a:t>
            </a:fld>
            <a:endParaRPr lang="nl-NL" dirty="0">
              <a:solidFill>
                <a:prstClr val="black">
                  <a:tint val="75000"/>
                </a:prstClr>
              </a:solidFill>
            </a:endParaRPr>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solidFill>
                <a:prstClr val="black">
                  <a:tint val="75000"/>
                </a:prstClr>
              </a:solidFill>
            </a:endParaRP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B0826-0470-4AB9-8D95-CBA90230B42B}" type="slidenum">
              <a:rPr lang="nl-NL" smtClean="0">
                <a:solidFill>
                  <a:prstClr val="black">
                    <a:tint val="75000"/>
                  </a:prstClr>
                </a:solidFill>
              </a:rPr>
              <a:pPr/>
              <a:t>‹nr.›</a:t>
            </a:fld>
            <a:endParaRPr lang="nl-NL" dirty="0">
              <a:solidFill>
                <a:prstClr val="black">
                  <a:tint val="75000"/>
                </a:prstClr>
              </a:solidFill>
            </a:endParaRPr>
          </a:p>
        </p:txBody>
      </p:sp>
    </p:spTree>
    <p:extLst>
      <p:ext uri="{BB962C8B-B14F-4D97-AF65-F5344CB8AC3E}">
        <p14:creationId xmlns:p14="http://schemas.microsoft.com/office/powerpoint/2010/main" val="26652346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tslectures.com/index.php/r-stats-videos-tutorials/getting-started-with-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atslectures.com/index.php/r-stats-videos-tutorials/plotting-and-summar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cX532N_XLIs?list=PLqzoL9-eJTNBDdKgJgJzaQcY6OXmsXAHU" TargetMode="External"/><Relationship Id="rId2" Type="http://schemas.openxmlformats.org/officeDocument/2006/relationships/hyperlink" Target="http://www.statslecture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statslecture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764121" y="474453"/>
            <a:ext cx="10515600" cy="468602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sz="2500" dirty="0" smtClean="0">
                <a:latin typeface="+mn-lt"/>
              </a:rPr>
              <a:t>Opmerkingen naar aanleiding van vorige week:</a:t>
            </a:r>
          </a:p>
          <a:p>
            <a:pPr algn="l"/>
            <a:endParaRPr lang="nl-NL" sz="2500" dirty="0" smtClean="0">
              <a:latin typeface="+mn-lt"/>
            </a:endParaRPr>
          </a:p>
          <a:p>
            <a:pPr algn="l"/>
            <a:r>
              <a:rPr lang="nl-NL" sz="2500" dirty="0" smtClean="0">
                <a:latin typeface="+mn-lt"/>
              </a:rPr>
              <a:t>Elementen uit het package</a:t>
            </a:r>
            <a:r>
              <a:rPr lang="nl-NL" sz="2500" dirty="0" smtClean="0">
                <a:solidFill>
                  <a:srgbClr val="0033CC"/>
                </a:solidFill>
                <a:latin typeface="+mn-lt"/>
              </a:rPr>
              <a:t> </a:t>
            </a:r>
            <a:r>
              <a:rPr lang="nl-NL" sz="2500" b="1" dirty="0" smtClean="0">
                <a:latin typeface="+mn-lt"/>
              </a:rPr>
              <a:t>base</a:t>
            </a:r>
            <a:r>
              <a:rPr lang="nl-NL" sz="2500" dirty="0" smtClean="0">
                <a:solidFill>
                  <a:srgbClr val="0033CC"/>
                </a:solidFill>
                <a:latin typeface="+mn-lt"/>
              </a:rPr>
              <a:t> </a:t>
            </a:r>
            <a:r>
              <a:rPr lang="nl-NL" sz="2500" dirty="0" smtClean="0">
                <a:latin typeface="+mn-lt"/>
              </a:rPr>
              <a:t>komen we voortdurend tegen, als we code lezen of maken. Hier ga ik verder niet systematisch op in, maar </a:t>
            </a:r>
            <a:r>
              <a:rPr lang="nl-NL" sz="2500" dirty="0" smtClean="0">
                <a:solidFill>
                  <a:srgbClr val="0033CC"/>
                </a:solidFill>
                <a:latin typeface="+mn-lt"/>
              </a:rPr>
              <a:t>ad hoc.</a:t>
            </a:r>
          </a:p>
          <a:p>
            <a:pPr algn="l"/>
            <a:endParaRPr lang="nl-NL" sz="2500" dirty="0">
              <a:latin typeface="+mn-lt"/>
            </a:endParaRPr>
          </a:p>
          <a:p>
            <a:pPr algn="l"/>
            <a:endParaRPr lang="nl-NL" sz="2800" dirty="0" smtClean="0">
              <a:latin typeface="+mn-lt"/>
            </a:endParaRPr>
          </a:p>
          <a:p>
            <a:pPr lvl="0" algn="l">
              <a:lnSpc>
                <a:spcPct val="100000"/>
              </a:lnSpc>
              <a:spcBef>
                <a:spcPts val="0"/>
              </a:spcBef>
            </a:pPr>
            <a:r>
              <a:rPr lang="nl-NL" sz="1800" b="1" dirty="0">
                <a:solidFill>
                  <a:prstClr val="black"/>
                </a:solidFill>
                <a:latin typeface="Calibri"/>
                <a:ea typeface="+mn-ea"/>
                <a:cs typeface="+mn-cs"/>
                <a:hlinkClick r:id="rId3"/>
              </a:rPr>
              <a:t>http://statslectures.com/index.php/r-stats-videos-tutorials/getting-started-with-r</a:t>
            </a:r>
            <a:endParaRPr lang="nl-NL" sz="1800" b="1" dirty="0">
              <a:solidFill>
                <a:prstClr val="black"/>
              </a:solidFill>
              <a:latin typeface="Calibri"/>
              <a:ea typeface="+mn-ea"/>
              <a:cs typeface="+mn-cs"/>
            </a:endParaRPr>
          </a:p>
          <a:p>
            <a:pPr algn="l"/>
            <a:endParaRPr lang="nl-NL" sz="2800" dirty="0">
              <a:latin typeface="+mn-lt"/>
            </a:endParaRPr>
          </a:p>
          <a:p>
            <a:pPr algn="l"/>
            <a:endParaRPr lang="nl-NL" sz="2800" dirty="0" smtClean="0">
              <a:latin typeface="+mn-lt"/>
            </a:endParaRPr>
          </a:p>
          <a:p>
            <a:pPr algn="l"/>
            <a:r>
              <a:rPr lang="nl-NL" sz="2800" dirty="0" smtClean="0">
                <a:latin typeface="+mn-lt"/>
              </a:rPr>
              <a:t>Datasets </a:t>
            </a:r>
            <a:r>
              <a:rPr lang="nl-NL" sz="2800" dirty="0" smtClean="0">
                <a:latin typeface="+mn-lt"/>
              </a:rPr>
              <a:t>uit het package </a:t>
            </a:r>
            <a:r>
              <a:rPr lang="nl-NL" sz="2800" b="1" dirty="0" smtClean="0">
                <a:latin typeface="+mn-lt"/>
              </a:rPr>
              <a:t>datasets </a:t>
            </a:r>
            <a:r>
              <a:rPr lang="nl-NL" sz="2800" dirty="0" smtClean="0">
                <a:latin typeface="+mn-lt"/>
              </a:rPr>
              <a:t>gebruiken we </a:t>
            </a:r>
            <a:r>
              <a:rPr lang="nl-NL" sz="2800" dirty="0">
                <a:solidFill>
                  <a:srgbClr val="0033CC"/>
                </a:solidFill>
                <a:latin typeface="+mn-lt"/>
              </a:rPr>
              <a:t>ad hoc</a:t>
            </a:r>
            <a:r>
              <a:rPr lang="nl-NL" sz="2800" dirty="0" smtClean="0">
                <a:solidFill>
                  <a:srgbClr val="0033CC"/>
                </a:solidFill>
                <a:latin typeface="+mn-lt"/>
              </a:rPr>
              <a:t> </a:t>
            </a:r>
            <a:r>
              <a:rPr lang="nl-NL" sz="2800" dirty="0" smtClean="0">
                <a:latin typeface="+mn-lt"/>
              </a:rPr>
              <a:t>in de lessen.</a:t>
            </a:r>
            <a:br>
              <a:rPr lang="nl-NL" sz="2800" dirty="0" smtClean="0">
                <a:latin typeface="+mn-lt"/>
              </a:rPr>
            </a:br>
            <a:r>
              <a:rPr lang="nl-NL" sz="2800" dirty="0" smtClean="0"/>
              <a:t/>
            </a:r>
            <a:br>
              <a:rPr lang="nl-NL" sz="2800" dirty="0" smtClean="0"/>
            </a:br>
            <a:endParaRPr lang="nl-NL" sz="2800" dirty="0"/>
          </a:p>
        </p:txBody>
      </p:sp>
      <p:sp>
        <p:nvSpPr>
          <p:cNvPr id="3" name="Titel 1"/>
          <p:cNvSpPr txBox="1">
            <a:spLocks/>
          </p:cNvSpPr>
          <p:nvPr/>
        </p:nvSpPr>
        <p:spPr>
          <a:xfrm>
            <a:off x="764121" y="2607398"/>
            <a:ext cx="11151550" cy="12205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400" smtClean="0">
                <a:solidFill>
                  <a:prstClr val="black"/>
                </a:solidFill>
                <a:latin typeface="+mn-lt"/>
              </a:rPr>
              <a:t>zie </a:t>
            </a:r>
            <a:r>
              <a:rPr lang="fr-FR" sz="2400" smtClean="0">
                <a:solidFill>
                  <a:srgbClr val="0070C0"/>
                </a:solidFill>
                <a:latin typeface="+mn-lt"/>
              </a:rPr>
              <a:t>statslectures.com    Series1    </a:t>
            </a:r>
            <a:r>
              <a:rPr lang="fr-FR" sz="2400" smtClean="0">
                <a:latin typeface="+mn-lt"/>
              </a:rPr>
              <a:t>R Tutorial 1.4 over vectoren en matrices</a:t>
            </a:r>
            <a:endParaRPr lang="nl-NL" sz="2400" b="1" dirty="0">
              <a:latin typeface="+mn-lt"/>
            </a:endParaRPr>
          </a:p>
        </p:txBody>
      </p:sp>
    </p:spTree>
    <p:extLst>
      <p:ext uri="{BB962C8B-B14F-4D97-AF65-F5344CB8AC3E}">
        <p14:creationId xmlns:p14="http://schemas.microsoft.com/office/powerpoint/2010/main" val="1430725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02077" y="192559"/>
            <a:ext cx="9953366" cy="569387"/>
          </a:xfrm>
          <a:prstGeom prst="rect">
            <a:avLst/>
          </a:prstGeom>
        </p:spPr>
        <p:txBody>
          <a:bodyPr wrap="none">
            <a:spAutoFit/>
          </a:bodyPr>
          <a:lstStyle/>
          <a:p>
            <a:r>
              <a:rPr lang="nl-NL" sz="3100" dirty="0" smtClean="0">
                <a:solidFill>
                  <a:srgbClr val="FF0000"/>
                </a:solidFill>
                <a:ea typeface="+mj-ea"/>
                <a:cs typeface="+mj-cs"/>
              </a:rPr>
              <a:t>?</a:t>
            </a:r>
            <a:r>
              <a:rPr lang="nl-NL" sz="3100" dirty="0" err="1" smtClean="0">
                <a:solidFill>
                  <a:srgbClr val="FF0000"/>
                </a:solidFill>
                <a:ea typeface="+mj-ea"/>
                <a:cs typeface="+mj-cs"/>
              </a:rPr>
              <a:t>barplot</a:t>
            </a:r>
            <a:r>
              <a:rPr lang="nl-NL" sz="3100" dirty="0" smtClean="0">
                <a:solidFill>
                  <a:srgbClr val="FF0000"/>
                </a:solidFill>
                <a:ea typeface="+mj-ea"/>
                <a:cs typeface="+mj-cs"/>
              </a:rPr>
              <a:t>                </a:t>
            </a:r>
            <a:r>
              <a:rPr lang="nl-NL" sz="3100" dirty="0" smtClean="0">
                <a:ea typeface="+mj-ea"/>
                <a:cs typeface="+mj-cs"/>
              </a:rPr>
              <a:t># zo krijgen we uitleg, die we nodig hebben</a:t>
            </a:r>
            <a:endParaRPr lang="nl-NL" dirty="0"/>
          </a:p>
        </p:txBody>
      </p:sp>
      <p:sp>
        <p:nvSpPr>
          <p:cNvPr id="3" name="Rechthoek 2"/>
          <p:cNvSpPr/>
          <p:nvPr/>
        </p:nvSpPr>
        <p:spPr>
          <a:xfrm>
            <a:off x="602077" y="761946"/>
            <a:ext cx="6096000" cy="5355312"/>
          </a:xfrm>
          <a:prstGeom prst="rect">
            <a:avLst/>
          </a:prstGeom>
        </p:spPr>
        <p:txBody>
          <a:bodyPr>
            <a:spAutoFit/>
          </a:bodyPr>
          <a:lstStyle/>
          <a:p>
            <a:r>
              <a:rPr lang="nl-NL" dirty="0" err="1"/>
              <a:t>Description</a:t>
            </a:r>
            <a:endParaRPr lang="nl-NL" dirty="0"/>
          </a:p>
          <a:p>
            <a:endParaRPr lang="nl-NL" dirty="0"/>
          </a:p>
          <a:p>
            <a:r>
              <a:rPr lang="nl-NL" i="1" dirty="0" err="1"/>
              <a:t>Creates</a:t>
            </a:r>
            <a:r>
              <a:rPr lang="nl-NL" i="1" dirty="0"/>
              <a:t> a bar plot </a:t>
            </a:r>
            <a:r>
              <a:rPr lang="nl-NL" i="1" dirty="0" err="1"/>
              <a:t>with</a:t>
            </a:r>
            <a:r>
              <a:rPr lang="nl-NL" i="1" dirty="0"/>
              <a:t> </a:t>
            </a:r>
            <a:r>
              <a:rPr lang="nl-NL" i="1" dirty="0" err="1"/>
              <a:t>vertical</a:t>
            </a:r>
            <a:r>
              <a:rPr lang="nl-NL" i="1" dirty="0"/>
              <a:t> or </a:t>
            </a:r>
            <a:r>
              <a:rPr lang="nl-NL" i="1" dirty="0" err="1"/>
              <a:t>horizontal</a:t>
            </a:r>
            <a:r>
              <a:rPr lang="nl-NL" i="1" dirty="0"/>
              <a:t> bars.</a:t>
            </a:r>
          </a:p>
          <a:p>
            <a:endParaRPr lang="nl-NL" dirty="0"/>
          </a:p>
          <a:p>
            <a:r>
              <a:rPr lang="nl-NL" dirty="0" err="1"/>
              <a:t>Usage</a:t>
            </a:r>
            <a:endParaRPr lang="nl-NL" dirty="0"/>
          </a:p>
          <a:p>
            <a:endParaRPr lang="nl-NL" dirty="0"/>
          </a:p>
          <a:p>
            <a:r>
              <a:rPr lang="nl-NL" dirty="0" err="1"/>
              <a:t>barplot</a:t>
            </a:r>
            <a:r>
              <a:rPr lang="nl-NL" dirty="0"/>
              <a:t>(</a:t>
            </a:r>
            <a:r>
              <a:rPr lang="nl-NL" dirty="0" err="1"/>
              <a:t>height</a:t>
            </a:r>
            <a:r>
              <a:rPr lang="nl-NL" dirty="0"/>
              <a:t>, ...)</a:t>
            </a:r>
          </a:p>
          <a:p>
            <a:endParaRPr lang="nl-NL" dirty="0"/>
          </a:p>
          <a:p>
            <a:r>
              <a:rPr lang="nl-NL" dirty="0"/>
              <a:t>## Default S3 </a:t>
            </a:r>
            <a:r>
              <a:rPr lang="nl-NL" dirty="0" err="1"/>
              <a:t>method</a:t>
            </a:r>
            <a:r>
              <a:rPr lang="nl-NL" dirty="0"/>
              <a:t>:</a:t>
            </a:r>
          </a:p>
          <a:p>
            <a:r>
              <a:rPr lang="nl-NL" dirty="0" err="1"/>
              <a:t>barplot</a:t>
            </a:r>
            <a:r>
              <a:rPr lang="nl-NL" dirty="0"/>
              <a:t>(</a:t>
            </a:r>
            <a:r>
              <a:rPr lang="nl-NL" dirty="0" err="1"/>
              <a:t>height</a:t>
            </a:r>
            <a:r>
              <a:rPr lang="nl-NL" dirty="0"/>
              <a:t>, </a:t>
            </a:r>
            <a:r>
              <a:rPr lang="nl-NL" dirty="0" err="1"/>
              <a:t>width</a:t>
            </a:r>
            <a:r>
              <a:rPr lang="nl-NL" dirty="0"/>
              <a:t> = 1, </a:t>
            </a:r>
            <a:r>
              <a:rPr lang="nl-NL" dirty="0" err="1"/>
              <a:t>space</a:t>
            </a:r>
            <a:r>
              <a:rPr lang="nl-NL" dirty="0"/>
              <a:t> = NULL,</a:t>
            </a:r>
          </a:p>
          <a:p>
            <a:r>
              <a:rPr lang="nl-NL" dirty="0"/>
              <a:t>        </a:t>
            </a:r>
            <a:r>
              <a:rPr lang="nl-NL" dirty="0" err="1"/>
              <a:t>names.arg</a:t>
            </a:r>
            <a:r>
              <a:rPr lang="nl-NL" dirty="0"/>
              <a:t> = NULL, </a:t>
            </a:r>
            <a:r>
              <a:rPr lang="nl-NL" dirty="0" err="1"/>
              <a:t>legend.text</a:t>
            </a:r>
            <a:r>
              <a:rPr lang="nl-NL" dirty="0"/>
              <a:t> = NULL, </a:t>
            </a:r>
            <a:r>
              <a:rPr lang="nl-NL" dirty="0" err="1"/>
              <a:t>beside</a:t>
            </a:r>
            <a:r>
              <a:rPr lang="nl-NL" dirty="0"/>
              <a:t> = FALSE,</a:t>
            </a:r>
          </a:p>
          <a:p>
            <a:r>
              <a:rPr lang="nl-NL" dirty="0"/>
              <a:t>        </a:t>
            </a:r>
            <a:r>
              <a:rPr lang="nl-NL" dirty="0" err="1"/>
              <a:t>horiz</a:t>
            </a:r>
            <a:r>
              <a:rPr lang="nl-NL" dirty="0"/>
              <a:t> = FALSE, </a:t>
            </a:r>
            <a:r>
              <a:rPr lang="nl-NL" dirty="0" err="1"/>
              <a:t>density</a:t>
            </a:r>
            <a:r>
              <a:rPr lang="nl-NL" dirty="0"/>
              <a:t> = NULL, </a:t>
            </a:r>
            <a:r>
              <a:rPr lang="nl-NL" dirty="0" err="1"/>
              <a:t>angle</a:t>
            </a:r>
            <a:r>
              <a:rPr lang="nl-NL" dirty="0"/>
              <a:t> = 45,</a:t>
            </a:r>
          </a:p>
          <a:p>
            <a:r>
              <a:rPr lang="nl-NL" dirty="0"/>
              <a:t>        col = NULL, border = par("</a:t>
            </a:r>
            <a:r>
              <a:rPr lang="nl-NL" dirty="0" err="1"/>
              <a:t>fg</a:t>
            </a:r>
            <a:r>
              <a:rPr lang="nl-NL" dirty="0"/>
              <a:t>"),</a:t>
            </a:r>
          </a:p>
          <a:p>
            <a:r>
              <a:rPr lang="nl-NL" dirty="0"/>
              <a:t>        </a:t>
            </a:r>
            <a:r>
              <a:rPr lang="nl-NL" dirty="0" err="1"/>
              <a:t>main</a:t>
            </a:r>
            <a:r>
              <a:rPr lang="nl-NL" dirty="0"/>
              <a:t> = NULL, sub = NULL, </a:t>
            </a:r>
            <a:r>
              <a:rPr lang="nl-NL" dirty="0" err="1"/>
              <a:t>xlab</a:t>
            </a:r>
            <a:r>
              <a:rPr lang="nl-NL" dirty="0"/>
              <a:t> = NULL, </a:t>
            </a:r>
            <a:r>
              <a:rPr lang="nl-NL" dirty="0" err="1"/>
              <a:t>ylab</a:t>
            </a:r>
            <a:r>
              <a:rPr lang="nl-NL" dirty="0"/>
              <a:t> = NULL,</a:t>
            </a:r>
          </a:p>
          <a:p>
            <a:r>
              <a:rPr lang="nl-NL" dirty="0"/>
              <a:t>        </a:t>
            </a:r>
            <a:r>
              <a:rPr lang="nl-NL" dirty="0" err="1"/>
              <a:t>xlim</a:t>
            </a:r>
            <a:r>
              <a:rPr lang="nl-NL" dirty="0"/>
              <a:t> = NULL, </a:t>
            </a:r>
            <a:r>
              <a:rPr lang="nl-NL" dirty="0" err="1"/>
              <a:t>ylim</a:t>
            </a:r>
            <a:r>
              <a:rPr lang="nl-NL" dirty="0"/>
              <a:t> = NULL, </a:t>
            </a:r>
            <a:r>
              <a:rPr lang="nl-NL" dirty="0" err="1"/>
              <a:t>xpd</a:t>
            </a:r>
            <a:r>
              <a:rPr lang="nl-NL" dirty="0"/>
              <a:t> = TRUE, log = "",</a:t>
            </a:r>
          </a:p>
          <a:p>
            <a:r>
              <a:rPr lang="nl-NL" dirty="0"/>
              <a:t>        </a:t>
            </a:r>
            <a:r>
              <a:rPr lang="nl-NL" dirty="0" err="1"/>
              <a:t>axes</a:t>
            </a:r>
            <a:r>
              <a:rPr lang="nl-NL" dirty="0"/>
              <a:t> = TRUE, </a:t>
            </a:r>
            <a:r>
              <a:rPr lang="nl-NL" dirty="0" err="1"/>
              <a:t>axisnames</a:t>
            </a:r>
            <a:r>
              <a:rPr lang="nl-NL" dirty="0"/>
              <a:t> = TRUE,</a:t>
            </a:r>
          </a:p>
          <a:p>
            <a:r>
              <a:rPr lang="nl-NL" dirty="0"/>
              <a:t>        </a:t>
            </a:r>
            <a:r>
              <a:rPr lang="nl-NL" dirty="0" err="1"/>
              <a:t>cex.axis</a:t>
            </a:r>
            <a:r>
              <a:rPr lang="nl-NL" dirty="0"/>
              <a:t> = par("</a:t>
            </a:r>
            <a:r>
              <a:rPr lang="nl-NL" dirty="0" err="1"/>
              <a:t>cex.axis</a:t>
            </a:r>
            <a:r>
              <a:rPr lang="nl-NL" dirty="0"/>
              <a:t>"), </a:t>
            </a:r>
            <a:r>
              <a:rPr lang="nl-NL" dirty="0" err="1"/>
              <a:t>cex.names</a:t>
            </a:r>
            <a:r>
              <a:rPr lang="nl-NL" dirty="0"/>
              <a:t> = par("</a:t>
            </a:r>
            <a:r>
              <a:rPr lang="nl-NL" dirty="0" err="1"/>
              <a:t>cex.axis</a:t>
            </a:r>
            <a:r>
              <a:rPr lang="nl-NL" dirty="0"/>
              <a:t>"),</a:t>
            </a:r>
          </a:p>
          <a:p>
            <a:r>
              <a:rPr lang="nl-NL" dirty="0"/>
              <a:t>        </a:t>
            </a:r>
            <a:r>
              <a:rPr lang="nl-NL" dirty="0" err="1"/>
              <a:t>inside</a:t>
            </a:r>
            <a:r>
              <a:rPr lang="nl-NL" dirty="0"/>
              <a:t> = TRUE, plot = TRUE, </a:t>
            </a:r>
            <a:r>
              <a:rPr lang="nl-NL" dirty="0" err="1"/>
              <a:t>axis.lty</a:t>
            </a:r>
            <a:r>
              <a:rPr lang="nl-NL" dirty="0"/>
              <a:t> = 0, offset = 0,</a:t>
            </a:r>
          </a:p>
          <a:p>
            <a:r>
              <a:rPr lang="nl-NL" dirty="0"/>
              <a:t>        </a:t>
            </a:r>
            <a:r>
              <a:rPr lang="nl-NL" dirty="0" err="1"/>
              <a:t>add</a:t>
            </a:r>
            <a:r>
              <a:rPr lang="nl-NL" dirty="0"/>
              <a:t> = FALSE, </a:t>
            </a:r>
            <a:r>
              <a:rPr lang="nl-NL" dirty="0" err="1"/>
              <a:t>args.legend</a:t>
            </a:r>
            <a:r>
              <a:rPr lang="nl-NL" dirty="0"/>
              <a:t> = NULL, ...)</a:t>
            </a:r>
          </a:p>
        </p:txBody>
      </p:sp>
    </p:spTree>
    <p:extLst>
      <p:ext uri="{BB962C8B-B14F-4D97-AF65-F5344CB8AC3E}">
        <p14:creationId xmlns:p14="http://schemas.microsoft.com/office/powerpoint/2010/main" val="4037389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1"/>
          <p:cNvGraphicFramePr>
            <a:graphicFrameLocks noGrp="1"/>
          </p:cNvGraphicFramePr>
          <p:nvPr>
            <p:extLst>
              <p:ext uri="{D42A27DB-BD31-4B8C-83A1-F6EECF244321}">
                <p14:modId xmlns:p14="http://schemas.microsoft.com/office/powerpoint/2010/main" val="3632188543"/>
              </p:ext>
            </p:extLst>
          </p:nvPr>
        </p:nvGraphicFramePr>
        <p:xfrm>
          <a:off x="729583" y="1006445"/>
          <a:ext cx="8214158" cy="5622781"/>
        </p:xfrm>
        <a:graphic>
          <a:graphicData uri="http://schemas.openxmlformats.org/drawingml/2006/table">
            <a:tbl>
              <a:tblPr/>
              <a:tblGrid>
                <a:gridCol w="1556685"/>
                <a:gridCol w="6657473"/>
              </a:tblGrid>
              <a:tr h="2479137">
                <a:tc>
                  <a:txBody>
                    <a:bodyPr/>
                    <a:lstStyle/>
                    <a:p>
                      <a:r>
                        <a:rPr lang="nl-NL" sz="2400" dirty="0" err="1"/>
                        <a:t>height</a:t>
                      </a:r>
                      <a:endParaRPr lang="nl-NL" sz="2400" dirty="0"/>
                    </a:p>
                  </a:txBody>
                  <a:tcPr marL="63063" marR="63063" marT="31531" marB="31531">
                    <a:lnL>
                      <a:noFill/>
                    </a:lnL>
                    <a:lnR>
                      <a:noFill/>
                    </a:lnR>
                    <a:lnT>
                      <a:noFill/>
                    </a:lnT>
                    <a:lnB>
                      <a:noFill/>
                    </a:lnB>
                  </a:tcPr>
                </a:tc>
                <a:tc>
                  <a:txBody>
                    <a:bodyPr/>
                    <a:lstStyle/>
                    <a:p>
                      <a:r>
                        <a:rPr lang="en-US" sz="1800" dirty="0"/>
                        <a:t>either a vector or matrix of values describing the bars which make up the plot. If height is a vector, the plot consists of a sequence of rectangular bars with heights given by the values in the vector. If height is a matrix and beside is FALSE then each bar of the plot corresponds to a column of height, with the values in the column giving the heights of stacked sub-bars making up the bar. If height is a matrix and beside is TRUE, then the values in each column are juxtaposed rather than stacked.</a:t>
                      </a:r>
                    </a:p>
                  </a:txBody>
                  <a:tcPr marL="63063" marR="63063" marT="31531" marB="31531">
                    <a:lnL>
                      <a:noFill/>
                    </a:lnL>
                    <a:lnR>
                      <a:noFill/>
                    </a:lnR>
                    <a:lnT>
                      <a:noFill/>
                    </a:lnT>
                    <a:lnB>
                      <a:noFill/>
                    </a:lnB>
                  </a:tcPr>
                </a:tc>
              </a:tr>
              <a:tr h="836419">
                <a:tc>
                  <a:txBody>
                    <a:bodyPr/>
                    <a:lstStyle/>
                    <a:p>
                      <a:r>
                        <a:rPr lang="nl-NL" sz="2400" dirty="0" err="1"/>
                        <a:t>width</a:t>
                      </a:r>
                      <a:endParaRPr lang="nl-NL" sz="2400" dirty="0"/>
                    </a:p>
                  </a:txBody>
                  <a:tcPr marL="63063" marR="63063" marT="31531" marB="31531">
                    <a:lnL>
                      <a:noFill/>
                    </a:lnL>
                    <a:lnR>
                      <a:noFill/>
                    </a:lnR>
                    <a:lnT>
                      <a:noFill/>
                    </a:lnT>
                    <a:lnB>
                      <a:noFill/>
                    </a:lnB>
                  </a:tcPr>
                </a:tc>
                <a:tc>
                  <a:txBody>
                    <a:bodyPr/>
                    <a:lstStyle/>
                    <a:p>
                      <a:r>
                        <a:rPr lang="en-US" sz="1800" dirty="0">
                          <a:solidFill>
                            <a:srgbClr val="0033CC"/>
                          </a:solidFill>
                        </a:rPr>
                        <a:t>optional</a:t>
                      </a:r>
                      <a:r>
                        <a:rPr lang="en-US" sz="1800" dirty="0"/>
                        <a:t> vector of bar widths. Re-cycled to length the number of bars drawn. Specifying a single value will have no visible effect unless </a:t>
                      </a:r>
                      <a:r>
                        <a:rPr lang="en-US" sz="1800" dirty="0" err="1">
                          <a:solidFill>
                            <a:srgbClr val="0033CC"/>
                          </a:solidFill>
                        </a:rPr>
                        <a:t>xlim</a:t>
                      </a:r>
                      <a:r>
                        <a:rPr lang="en-US" sz="1800" dirty="0"/>
                        <a:t> is </a:t>
                      </a:r>
                      <a:r>
                        <a:rPr lang="en-US" sz="1800"/>
                        <a:t>specified</a:t>
                      </a:r>
                      <a:r>
                        <a:rPr lang="en-US" sz="1800" smtClean="0"/>
                        <a:t>.</a:t>
                      </a:r>
                      <a:endParaRPr lang="en-US" sz="1800" dirty="0"/>
                    </a:p>
                  </a:txBody>
                  <a:tcPr marL="63063" marR="63063" marT="31531" marB="31531">
                    <a:lnL>
                      <a:noFill/>
                    </a:lnL>
                    <a:lnR>
                      <a:noFill/>
                    </a:lnR>
                    <a:lnT>
                      <a:noFill/>
                    </a:lnT>
                    <a:lnB>
                      <a:noFill/>
                    </a:lnB>
                  </a:tcPr>
                </a:tc>
              </a:tr>
              <a:tr h="2239221">
                <a:tc>
                  <a:txBody>
                    <a:bodyPr/>
                    <a:lstStyle/>
                    <a:p>
                      <a:r>
                        <a:rPr lang="nl-NL" sz="2400" dirty="0" err="1" smtClean="0"/>
                        <a:t>space</a:t>
                      </a:r>
                      <a:endParaRPr lang="nl-NL" sz="2400" dirty="0"/>
                    </a:p>
                  </a:txBody>
                  <a:tcPr marL="63063" marR="63063" marT="31531" marB="31531">
                    <a:lnL>
                      <a:noFill/>
                    </a:lnL>
                    <a:lnR>
                      <a:noFill/>
                    </a:lnR>
                    <a:lnT>
                      <a:noFill/>
                    </a:lnT>
                    <a:lnB>
                      <a:noFill/>
                    </a:lnB>
                  </a:tcPr>
                </a:tc>
                <a:tc>
                  <a:txBody>
                    <a:bodyPr/>
                    <a:lstStyle/>
                    <a:p>
                      <a:r>
                        <a:rPr lang="en-US" sz="1800" dirty="0"/>
                        <a:t>the amount of space (as a fraction of the average bar width) left before each bar. May be given as a single number or one number per bar. If height is a matrix and beside is TRUE, space may be specified by two numbers, where the first is the space between bars in the same group, and the second the space between the groups. If not given explicitly, </a:t>
                      </a:r>
                      <a:r>
                        <a:rPr lang="en-US" sz="1800" dirty="0">
                          <a:solidFill>
                            <a:srgbClr val="0033CC"/>
                          </a:solidFill>
                        </a:rPr>
                        <a:t>it defaults to c(0,1) if height is a matrix and beside is TRUE, and to 0.2 otherwise</a:t>
                      </a:r>
                      <a:r>
                        <a:rPr lang="en-US" sz="1800" dirty="0" smtClean="0">
                          <a:solidFill>
                            <a:srgbClr val="0033CC"/>
                          </a:solidFill>
                        </a:rPr>
                        <a:t>.</a:t>
                      </a:r>
                    </a:p>
                    <a:p>
                      <a:endParaRPr lang="en-US" sz="1800" dirty="0">
                        <a:solidFill>
                          <a:srgbClr val="0033CC"/>
                        </a:solidFill>
                      </a:endParaRPr>
                    </a:p>
                  </a:txBody>
                  <a:tcPr marL="63063" marR="63063" marT="31531" marB="31531">
                    <a:lnL>
                      <a:noFill/>
                    </a:lnL>
                    <a:lnR>
                      <a:noFill/>
                    </a:lnR>
                    <a:lnT>
                      <a:noFill/>
                    </a:lnT>
                    <a:lnB>
                      <a:noFill/>
                    </a:lnB>
                  </a:tcPr>
                </a:tc>
              </a:tr>
            </a:tbl>
          </a:graphicData>
        </a:graphic>
      </p:graphicFrame>
      <p:sp>
        <p:nvSpPr>
          <p:cNvPr id="3" name="Rectangle 1"/>
          <p:cNvSpPr>
            <a:spLocks noChangeArrowheads="1"/>
          </p:cNvSpPr>
          <p:nvPr/>
        </p:nvSpPr>
        <p:spPr bwMode="auto">
          <a:xfrm>
            <a:off x="729583" y="219655"/>
            <a:ext cx="10276196"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1600" b="1" i="0" u="none" strike="noStrike" cap="none" normalizeH="0" baseline="0" dirty="0" err="1" smtClean="0">
                <a:ln>
                  <a:noFill/>
                </a:ln>
                <a:solidFill>
                  <a:srgbClr val="666666"/>
                </a:solidFill>
                <a:effectLst/>
                <a:latin typeface="Courier New" panose="02070309020205020404" pitchFamily="49" charset="0"/>
                <a:cs typeface="Courier New" panose="02070309020205020404" pitchFamily="49" charset="0"/>
              </a:rPr>
              <a:t>Arguments</a:t>
            </a:r>
            <a:r>
              <a:rPr kumimoji="0" lang="nl-NL" altLang="nl-NL" sz="1600" b="1"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  (29 stuks, waarvan we hier de eerste drie bekijken, we hoeven ze niet 		</a:t>
            </a:r>
            <a:r>
              <a:rPr kumimoji="0" lang="nl-NL" altLang="nl-NL" sz="1600" b="1" i="0" u="none" strike="noStrike" cap="none" normalizeH="0" dirty="0" smtClean="0">
                <a:ln>
                  <a:noFill/>
                </a:ln>
                <a:solidFill>
                  <a:srgbClr val="666666"/>
                </a:solidFill>
                <a:effectLst/>
                <a:latin typeface="Courier New" panose="02070309020205020404" pitchFamily="49" charset="0"/>
                <a:cs typeface="Courier New" panose="02070309020205020404" pitchFamily="49" charset="0"/>
              </a:rPr>
              <a:t>     a</a:t>
            </a:r>
            <a:r>
              <a:rPr kumimoji="0" lang="nl-NL" altLang="nl-NL" sz="1600" b="1" i="0" u="none" strike="noStrike" cap="none" normalizeH="0" baseline="0" dirty="0" smtClean="0">
                <a:ln>
                  <a:noFill/>
                </a:ln>
                <a:solidFill>
                  <a:srgbClr val="666666"/>
                </a:solidFill>
                <a:effectLst/>
                <a:latin typeface="Courier New" panose="02070309020205020404" pitchFamily="49" charset="0"/>
                <a:cs typeface="Courier New" panose="02070309020205020404" pitchFamily="49" charset="0"/>
              </a:rPr>
              <a:t>llemaal iedere keer te gebruiken)(Er zijn default instellingen)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1210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37066" y="385361"/>
            <a:ext cx="10944281" cy="1384995"/>
          </a:xfrm>
          <a:prstGeom prst="rect">
            <a:avLst/>
          </a:prstGeom>
        </p:spPr>
        <p:txBody>
          <a:bodyPr wrap="square">
            <a:spAutoFit/>
          </a:bodyPr>
          <a:lstStyle/>
          <a:p>
            <a:r>
              <a:rPr lang="nl-NL" sz="2800" dirty="0" smtClean="0"/>
              <a:t># We proberen wat we bij codeschool geleerd hebben uit.</a:t>
            </a:r>
          </a:p>
          <a:p>
            <a:r>
              <a:rPr lang="nl-NL" sz="2800" dirty="0" smtClean="0"/>
              <a:t> </a:t>
            </a:r>
            <a:r>
              <a:rPr lang="nl-NL" sz="2800" dirty="0">
                <a:solidFill>
                  <a:srgbClr val="FF0000"/>
                </a:solidFill>
              </a:rPr>
              <a:t>cijfers&lt;-</a:t>
            </a:r>
            <a:r>
              <a:rPr lang="nl-NL" sz="2800" dirty="0" smtClean="0">
                <a:solidFill>
                  <a:srgbClr val="FF0000"/>
                </a:solidFill>
              </a:rPr>
              <a:t>c(7,7,8,9,6,4,6,7,8,5,4)   </a:t>
            </a:r>
            <a:r>
              <a:rPr lang="nl-NL" sz="2800" dirty="0" smtClean="0"/>
              <a:t># zelf een vector maken</a:t>
            </a:r>
          </a:p>
          <a:p>
            <a:r>
              <a:rPr lang="nl-NL" sz="2800" dirty="0" smtClean="0">
                <a:solidFill>
                  <a:srgbClr val="FF0000"/>
                </a:solidFill>
              </a:rPr>
              <a:t> </a:t>
            </a:r>
            <a:r>
              <a:rPr lang="nl-NL" sz="2800" dirty="0" err="1" smtClean="0">
                <a:solidFill>
                  <a:srgbClr val="FF0000"/>
                </a:solidFill>
              </a:rPr>
              <a:t>barplot</a:t>
            </a:r>
            <a:r>
              <a:rPr lang="nl-NL" sz="2800" dirty="0" smtClean="0">
                <a:solidFill>
                  <a:srgbClr val="FF0000"/>
                </a:solidFill>
              </a:rPr>
              <a:t>(cijfers)</a:t>
            </a:r>
          </a:p>
        </p:txBody>
      </p:sp>
      <p:pic>
        <p:nvPicPr>
          <p:cNvPr id="3" name="Afbeelding 2"/>
          <p:cNvPicPr>
            <a:picLocks noChangeAspect="1"/>
          </p:cNvPicPr>
          <p:nvPr/>
        </p:nvPicPr>
        <p:blipFill>
          <a:blip r:embed="rId2"/>
          <a:stretch>
            <a:fillRect/>
          </a:stretch>
        </p:blipFill>
        <p:spPr>
          <a:xfrm>
            <a:off x="6340780" y="1475122"/>
            <a:ext cx="5390900" cy="5382878"/>
          </a:xfrm>
          <a:prstGeom prst="rect">
            <a:avLst/>
          </a:prstGeom>
        </p:spPr>
      </p:pic>
    </p:spTree>
    <p:extLst>
      <p:ext uri="{BB962C8B-B14F-4D97-AF65-F5344CB8AC3E}">
        <p14:creationId xmlns:p14="http://schemas.microsoft.com/office/powerpoint/2010/main" val="1703408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417094" y="123599"/>
            <a:ext cx="11099403" cy="1815882"/>
          </a:xfrm>
          <a:prstGeom prst="rect">
            <a:avLst/>
          </a:prstGeom>
        </p:spPr>
        <p:txBody>
          <a:bodyPr wrap="square">
            <a:spAutoFit/>
          </a:bodyPr>
          <a:lstStyle/>
          <a:p>
            <a:r>
              <a:rPr lang="nl-NL" sz="2800" dirty="0" smtClean="0">
                <a:solidFill>
                  <a:srgbClr val="FF0000"/>
                </a:solidFill>
              </a:rPr>
              <a:t>resultaat</a:t>
            </a:r>
            <a:r>
              <a:rPr lang="nl-NL" sz="2800" dirty="0">
                <a:solidFill>
                  <a:srgbClr val="FF0000"/>
                </a:solidFill>
              </a:rPr>
              <a:t>&lt;-c(7,5,8,9,6,4)</a:t>
            </a:r>
          </a:p>
          <a:p>
            <a:r>
              <a:rPr lang="nl-NL" sz="2800" dirty="0" err="1" smtClean="0">
                <a:solidFill>
                  <a:srgbClr val="FF0000"/>
                </a:solidFill>
              </a:rPr>
              <a:t>names</a:t>
            </a:r>
            <a:r>
              <a:rPr lang="nl-NL" sz="2800" dirty="0" smtClean="0">
                <a:solidFill>
                  <a:srgbClr val="FF0000"/>
                </a:solidFill>
              </a:rPr>
              <a:t>(resultaat</a:t>
            </a:r>
            <a:r>
              <a:rPr lang="nl-NL" sz="2800" dirty="0">
                <a:solidFill>
                  <a:srgbClr val="FF0000"/>
                </a:solidFill>
              </a:rPr>
              <a:t>)&lt;-c("</a:t>
            </a:r>
            <a:r>
              <a:rPr lang="nl-NL" sz="2800" dirty="0" err="1">
                <a:solidFill>
                  <a:srgbClr val="FF0000"/>
                </a:solidFill>
              </a:rPr>
              <a:t>Marc","Piet","Maike","Jos","Klaas","Mieke</a:t>
            </a:r>
            <a:r>
              <a:rPr lang="nl-NL" sz="2800" dirty="0">
                <a:solidFill>
                  <a:srgbClr val="FF0000"/>
                </a:solidFill>
              </a:rPr>
              <a:t>")</a:t>
            </a:r>
          </a:p>
          <a:p>
            <a:r>
              <a:rPr lang="nl-NL" sz="2800" dirty="0" err="1" smtClean="0">
                <a:solidFill>
                  <a:srgbClr val="FF0000"/>
                </a:solidFill>
              </a:rPr>
              <a:t>barplot</a:t>
            </a:r>
            <a:r>
              <a:rPr lang="nl-NL" sz="2800" dirty="0" smtClean="0">
                <a:solidFill>
                  <a:srgbClr val="FF0000"/>
                </a:solidFill>
              </a:rPr>
              <a:t>(resultaat</a:t>
            </a:r>
            <a:r>
              <a:rPr lang="nl-NL" sz="2800" dirty="0">
                <a:solidFill>
                  <a:srgbClr val="FF0000"/>
                </a:solidFill>
              </a:rPr>
              <a:t>)</a:t>
            </a:r>
          </a:p>
          <a:p>
            <a:endParaRPr lang="nl-NL" sz="2800" dirty="0"/>
          </a:p>
        </p:txBody>
      </p:sp>
      <p:pic>
        <p:nvPicPr>
          <p:cNvPr id="3" name="Afbeelding 2"/>
          <p:cNvPicPr>
            <a:picLocks noChangeAspect="1"/>
          </p:cNvPicPr>
          <p:nvPr/>
        </p:nvPicPr>
        <p:blipFill>
          <a:blip r:embed="rId2"/>
          <a:stretch>
            <a:fillRect/>
          </a:stretch>
        </p:blipFill>
        <p:spPr>
          <a:xfrm>
            <a:off x="5403806" y="1228576"/>
            <a:ext cx="5635026" cy="5629424"/>
          </a:xfrm>
          <a:prstGeom prst="rect">
            <a:avLst/>
          </a:prstGeom>
        </p:spPr>
      </p:pic>
    </p:spTree>
    <p:extLst>
      <p:ext uri="{BB962C8B-B14F-4D97-AF65-F5344CB8AC3E}">
        <p14:creationId xmlns:p14="http://schemas.microsoft.com/office/powerpoint/2010/main" val="3895296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41865" y="481168"/>
            <a:ext cx="8128001" cy="1015663"/>
          </a:xfrm>
          <a:prstGeom prst="rect">
            <a:avLst/>
          </a:prstGeom>
        </p:spPr>
        <p:txBody>
          <a:bodyPr wrap="square">
            <a:spAutoFit/>
          </a:bodyPr>
          <a:lstStyle/>
          <a:p>
            <a:r>
              <a:rPr lang="nl-NL" sz="2000" dirty="0" err="1">
                <a:solidFill>
                  <a:srgbClr val="FF0000"/>
                </a:solidFill>
              </a:rPr>
              <a:t>barplot</a:t>
            </a:r>
            <a:r>
              <a:rPr lang="nl-NL" sz="2000" dirty="0">
                <a:solidFill>
                  <a:srgbClr val="FF0000"/>
                </a:solidFill>
              </a:rPr>
              <a:t>(</a:t>
            </a:r>
            <a:r>
              <a:rPr lang="nl-NL" sz="2000" dirty="0" err="1">
                <a:solidFill>
                  <a:srgbClr val="FF0000"/>
                </a:solidFill>
              </a:rPr>
              <a:t>height</a:t>
            </a:r>
            <a:r>
              <a:rPr lang="nl-NL" sz="2000" dirty="0">
                <a:solidFill>
                  <a:srgbClr val="FF0000"/>
                </a:solidFill>
              </a:rPr>
              <a:t>=c(30,52,64,80),</a:t>
            </a:r>
            <a:r>
              <a:rPr lang="nl-NL" sz="2000" dirty="0" err="1">
                <a:solidFill>
                  <a:srgbClr val="FF0000"/>
                </a:solidFill>
              </a:rPr>
              <a:t>width</a:t>
            </a:r>
            <a:r>
              <a:rPr lang="nl-NL" sz="2000" dirty="0">
                <a:solidFill>
                  <a:srgbClr val="FF0000"/>
                </a:solidFill>
              </a:rPr>
              <a:t>=c(10,10,20,20),col=c(2,1,4,3</a:t>
            </a:r>
            <a:r>
              <a:rPr lang="nl-NL" sz="2000" dirty="0" smtClean="0">
                <a:solidFill>
                  <a:srgbClr val="FF0000"/>
                </a:solidFill>
              </a:rPr>
              <a:t>))</a:t>
            </a:r>
          </a:p>
          <a:p>
            <a:endParaRPr lang="nl-NL" sz="2000" dirty="0">
              <a:solidFill>
                <a:srgbClr val="0033CC"/>
              </a:solidFill>
            </a:endParaRPr>
          </a:p>
          <a:p>
            <a:r>
              <a:rPr lang="nl-NL" sz="2000" dirty="0" smtClean="0">
                <a:solidFill>
                  <a:srgbClr val="0033CC"/>
                </a:solidFill>
              </a:rPr>
              <a:t># let op je kleurgebruik, dit kan misleiden</a:t>
            </a:r>
            <a:endParaRPr lang="nl-NL" sz="2000" dirty="0">
              <a:solidFill>
                <a:srgbClr val="0033CC"/>
              </a:solidFill>
            </a:endParaRPr>
          </a:p>
        </p:txBody>
      </p:sp>
      <p:pic>
        <p:nvPicPr>
          <p:cNvPr id="3" name="Afbeelding 2"/>
          <p:cNvPicPr>
            <a:picLocks noChangeAspect="1"/>
          </p:cNvPicPr>
          <p:nvPr/>
        </p:nvPicPr>
        <p:blipFill>
          <a:blip r:embed="rId2"/>
          <a:stretch>
            <a:fillRect/>
          </a:stretch>
        </p:blipFill>
        <p:spPr>
          <a:xfrm>
            <a:off x="5577600" y="1133788"/>
            <a:ext cx="5467181" cy="5461745"/>
          </a:xfrm>
          <a:prstGeom prst="rect">
            <a:avLst/>
          </a:prstGeom>
        </p:spPr>
      </p:pic>
    </p:spTree>
    <p:extLst>
      <p:ext uri="{BB962C8B-B14F-4D97-AF65-F5344CB8AC3E}">
        <p14:creationId xmlns:p14="http://schemas.microsoft.com/office/powerpoint/2010/main" val="369103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765804" y="611201"/>
            <a:ext cx="6762108" cy="400110"/>
          </a:xfrm>
          <a:prstGeom prst="rect">
            <a:avLst/>
          </a:prstGeom>
        </p:spPr>
        <p:txBody>
          <a:bodyPr wrap="none">
            <a:spAutoFit/>
          </a:bodyPr>
          <a:lstStyle/>
          <a:p>
            <a:r>
              <a:rPr lang="nl-NL" sz="2000" dirty="0" err="1">
                <a:solidFill>
                  <a:srgbClr val="FF0000"/>
                </a:solidFill>
              </a:rPr>
              <a:t>barplot</a:t>
            </a:r>
            <a:r>
              <a:rPr lang="nl-NL" sz="2000" dirty="0">
                <a:solidFill>
                  <a:srgbClr val="FF0000"/>
                </a:solidFill>
              </a:rPr>
              <a:t>(</a:t>
            </a:r>
            <a:r>
              <a:rPr lang="nl-NL" sz="2000" dirty="0" err="1">
                <a:solidFill>
                  <a:srgbClr val="FF0000"/>
                </a:solidFill>
              </a:rPr>
              <a:t>height</a:t>
            </a:r>
            <a:r>
              <a:rPr lang="nl-NL" sz="2000" dirty="0">
                <a:solidFill>
                  <a:srgbClr val="FF0000"/>
                </a:solidFill>
              </a:rPr>
              <a:t>=c(30,52,64,80),</a:t>
            </a:r>
            <a:r>
              <a:rPr lang="nl-NL" sz="2000" dirty="0" err="1">
                <a:solidFill>
                  <a:srgbClr val="FF0000"/>
                </a:solidFill>
              </a:rPr>
              <a:t>width</a:t>
            </a:r>
            <a:r>
              <a:rPr lang="nl-NL" sz="2000" dirty="0">
                <a:solidFill>
                  <a:srgbClr val="FF0000"/>
                </a:solidFill>
              </a:rPr>
              <a:t>=c(10,10,20,20),col=c(2,1))</a:t>
            </a:r>
          </a:p>
        </p:txBody>
      </p:sp>
      <p:pic>
        <p:nvPicPr>
          <p:cNvPr id="3" name="Afbeelding 2"/>
          <p:cNvPicPr>
            <a:picLocks noChangeAspect="1"/>
          </p:cNvPicPr>
          <p:nvPr/>
        </p:nvPicPr>
        <p:blipFill>
          <a:blip r:embed="rId2"/>
          <a:stretch>
            <a:fillRect/>
          </a:stretch>
        </p:blipFill>
        <p:spPr>
          <a:xfrm>
            <a:off x="4324486" y="1011311"/>
            <a:ext cx="6263095" cy="6256868"/>
          </a:xfrm>
          <a:prstGeom prst="rect">
            <a:avLst/>
          </a:prstGeom>
        </p:spPr>
      </p:pic>
    </p:spTree>
    <p:extLst>
      <p:ext uri="{BB962C8B-B14F-4D97-AF65-F5344CB8AC3E}">
        <p14:creationId xmlns:p14="http://schemas.microsoft.com/office/powerpoint/2010/main" val="63710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92666" y="506568"/>
            <a:ext cx="8094133" cy="400110"/>
          </a:xfrm>
          <a:prstGeom prst="rect">
            <a:avLst/>
          </a:prstGeom>
        </p:spPr>
        <p:txBody>
          <a:bodyPr wrap="square">
            <a:spAutoFit/>
          </a:bodyPr>
          <a:lstStyle/>
          <a:p>
            <a:r>
              <a:rPr lang="nl-NL" sz="2000" dirty="0" err="1">
                <a:solidFill>
                  <a:srgbClr val="FF0000"/>
                </a:solidFill>
              </a:rPr>
              <a:t>barplot</a:t>
            </a:r>
            <a:r>
              <a:rPr lang="nl-NL" sz="2000" dirty="0">
                <a:solidFill>
                  <a:srgbClr val="FF0000"/>
                </a:solidFill>
              </a:rPr>
              <a:t>(</a:t>
            </a:r>
            <a:r>
              <a:rPr lang="nl-NL" sz="2000" dirty="0" err="1">
                <a:solidFill>
                  <a:srgbClr val="FF0000"/>
                </a:solidFill>
              </a:rPr>
              <a:t>height</a:t>
            </a:r>
            <a:r>
              <a:rPr lang="nl-NL" sz="2000" dirty="0">
                <a:solidFill>
                  <a:srgbClr val="FF0000"/>
                </a:solidFill>
              </a:rPr>
              <a:t>=c(30,52,64,80),</a:t>
            </a:r>
            <a:r>
              <a:rPr lang="nl-NL" sz="2000" dirty="0" err="1">
                <a:solidFill>
                  <a:srgbClr val="FF0000"/>
                </a:solidFill>
              </a:rPr>
              <a:t>weight</a:t>
            </a:r>
            <a:r>
              <a:rPr lang="nl-NL" sz="2000" dirty="0">
                <a:solidFill>
                  <a:srgbClr val="FF0000"/>
                </a:solidFill>
              </a:rPr>
              <a:t>=c(10,10,20,20),col=c(2,1,4,3))</a:t>
            </a:r>
          </a:p>
        </p:txBody>
      </p:sp>
      <p:sp>
        <p:nvSpPr>
          <p:cNvPr id="3" name="Rechthoek 2"/>
          <p:cNvSpPr/>
          <p:nvPr/>
        </p:nvSpPr>
        <p:spPr>
          <a:xfrm>
            <a:off x="592666" y="875900"/>
            <a:ext cx="6096000" cy="2031325"/>
          </a:xfrm>
          <a:prstGeom prst="rect">
            <a:avLst/>
          </a:prstGeom>
        </p:spPr>
        <p:txBody>
          <a:bodyPr>
            <a:spAutoFit/>
          </a:bodyPr>
          <a:lstStyle/>
          <a:p>
            <a:r>
              <a:rPr lang="nl-NL" dirty="0" err="1">
                <a:solidFill>
                  <a:srgbClr val="0033CC"/>
                </a:solidFill>
              </a:rPr>
              <a:t>Warning</a:t>
            </a:r>
            <a:r>
              <a:rPr lang="nl-NL" dirty="0">
                <a:solidFill>
                  <a:srgbClr val="0033CC"/>
                </a:solidFill>
              </a:rPr>
              <a:t> </a:t>
            </a:r>
            <a:r>
              <a:rPr lang="nl-NL" dirty="0" err="1">
                <a:solidFill>
                  <a:srgbClr val="0033CC"/>
                </a:solidFill>
              </a:rPr>
              <a:t>messages</a:t>
            </a:r>
            <a:r>
              <a:rPr lang="nl-NL" dirty="0">
                <a:solidFill>
                  <a:srgbClr val="0033CC"/>
                </a:solidFill>
              </a:rPr>
              <a:t>:</a:t>
            </a:r>
          </a:p>
          <a:p>
            <a:r>
              <a:rPr lang="nl-NL" dirty="0">
                <a:solidFill>
                  <a:srgbClr val="0033CC"/>
                </a:solidFill>
              </a:rPr>
              <a:t>1: In </a:t>
            </a:r>
            <a:r>
              <a:rPr lang="nl-NL" dirty="0" err="1">
                <a:solidFill>
                  <a:srgbClr val="0033CC"/>
                </a:solidFill>
              </a:rPr>
              <a:t>plot.window</a:t>
            </a:r>
            <a:r>
              <a:rPr lang="nl-NL" dirty="0">
                <a:solidFill>
                  <a:srgbClr val="0033CC"/>
                </a:solidFill>
              </a:rPr>
              <a:t>(</a:t>
            </a:r>
            <a:r>
              <a:rPr lang="nl-NL" dirty="0" err="1">
                <a:solidFill>
                  <a:srgbClr val="0033CC"/>
                </a:solidFill>
              </a:rPr>
              <a:t>xlim</a:t>
            </a:r>
            <a:r>
              <a:rPr lang="nl-NL" dirty="0">
                <a:solidFill>
                  <a:srgbClr val="0033CC"/>
                </a:solidFill>
              </a:rPr>
              <a:t>, </a:t>
            </a:r>
            <a:r>
              <a:rPr lang="nl-NL" dirty="0" err="1">
                <a:solidFill>
                  <a:srgbClr val="0033CC"/>
                </a:solidFill>
              </a:rPr>
              <a:t>ylim</a:t>
            </a:r>
            <a:r>
              <a:rPr lang="nl-NL" dirty="0">
                <a:solidFill>
                  <a:srgbClr val="0033CC"/>
                </a:solidFill>
              </a:rPr>
              <a:t>, log = log, ...) :</a:t>
            </a:r>
          </a:p>
          <a:p>
            <a:r>
              <a:rPr lang="nl-NL" dirty="0">
                <a:solidFill>
                  <a:srgbClr val="0033CC"/>
                </a:solidFill>
              </a:rPr>
              <a:t>  "</a:t>
            </a:r>
            <a:r>
              <a:rPr lang="nl-NL" dirty="0" err="1">
                <a:solidFill>
                  <a:srgbClr val="0033CC"/>
                </a:solidFill>
              </a:rPr>
              <a:t>weight</a:t>
            </a:r>
            <a:r>
              <a:rPr lang="nl-NL" dirty="0">
                <a:solidFill>
                  <a:srgbClr val="0033CC"/>
                </a:solidFill>
              </a:rPr>
              <a:t>" is </a:t>
            </a:r>
            <a:r>
              <a:rPr lang="nl-NL" dirty="0" err="1">
                <a:solidFill>
                  <a:srgbClr val="0033CC"/>
                </a:solidFill>
              </a:rPr>
              <a:t>not</a:t>
            </a:r>
            <a:r>
              <a:rPr lang="nl-NL" dirty="0">
                <a:solidFill>
                  <a:srgbClr val="0033CC"/>
                </a:solidFill>
              </a:rPr>
              <a:t> a </a:t>
            </a:r>
            <a:r>
              <a:rPr lang="nl-NL" dirty="0" err="1">
                <a:solidFill>
                  <a:srgbClr val="0033CC"/>
                </a:solidFill>
              </a:rPr>
              <a:t>graphical</a:t>
            </a:r>
            <a:r>
              <a:rPr lang="nl-NL" dirty="0">
                <a:solidFill>
                  <a:srgbClr val="0033CC"/>
                </a:solidFill>
              </a:rPr>
              <a:t> parameter</a:t>
            </a:r>
          </a:p>
          <a:p>
            <a:r>
              <a:rPr lang="nl-NL" dirty="0">
                <a:solidFill>
                  <a:srgbClr val="0033CC"/>
                </a:solidFill>
              </a:rPr>
              <a:t>2: In </a:t>
            </a:r>
            <a:r>
              <a:rPr lang="nl-NL" dirty="0" err="1">
                <a:solidFill>
                  <a:srgbClr val="0033CC"/>
                </a:solidFill>
              </a:rPr>
              <a:t>title</a:t>
            </a:r>
            <a:r>
              <a:rPr lang="nl-NL" dirty="0">
                <a:solidFill>
                  <a:srgbClr val="0033CC"/>
                </a:solidFill>
              </a:rPr>
              <a:t>(</a:t>
            </a:r>
            <a:r>
              <a:rPr lang="nl-NL" dirty="0" err="1">
                <a:solidFill>
                  <a:srgbClr val="0033CC"/>
                </a:solidFill>
              </a:rPr>
              <a:t>main</a:t>
            </a:r>
            <a:r>
              <a:rPr lang="nl-NL" dirty="0">
                <a:solidFill>
                  <a:srgbClr val="0033CC"/>
                </a:solidFill>
              </a:rPr>
              <a:t> = </a:t>
            </a:r>
            <a:r>
              <a:rPr lang="nl-NL" dirty="0" err="1">
                <a:solidFill>
                  <a:srgbClr val="0033CC"/>
                </a:solidFill>
              </a:rPr>
              <a:t>main</a:t>
            </a:r>
            <a:r>
              <a:rPr lang="nl-NL" dirty="0">
                <a:solidFill>
                  <a:srgbClr val="0033CC"/>
                </a:solidFill>
              </a:rPr>
              <a:t>, sub = sub, </a:t>
            </a:r>
            <a:r>
              <a:rPr lang="nl-NL" dirty="0" err="1">
                <a:solidFill>
                  <a:srgbClr val="0033CC"/>
                </a:solidFill>
              </a:rPr>
              <a:t>xlab</a:t>
            </a:r>
            <a:r>
              <a:rPr lang="nl-NL" dirty="0">
                <a:solidFill>
                  <a:srgbClr val="0033CC"/>
                </a:solidFill>
              </a:rPr>
              <a:t> = </a:t>
            </a:r>
            <a:r>
              <a:rPr lang="nl-NL" dirty="0" err="1">
                <a:solidFill>
                  <a:srgbClr val="0033CC"/>
                </a:solidFill>
              </a:rPr>
              <a:t>xlab</a:t>
            </a:r>
            <a:r>
              <a:rPr lang="nl-NL" dirty="0">
                <a:solidFill>
                  <a:srgbClr val="0033CC"/>
                </a:solidFill>
              </a:rPr>
              <a:t>, </a:t>
            </a:r>
            <a:r>
              <a:rPr lang="nl-NL" dirty="0" err="1">
                <a:solidFill>
                  <a:srgbClr val="0033CC"/>
                </a:solidFill>
              </a:rPr>
              <a:t>ylab</a:t>
            </a:r>
            <a:r>
              <a:rPr lang="nl-NL" dirty="0">
                <a:solidFill>
                  <a:srgbClr val="0033CC"/>
                </a:solidFill>
              </a:rPr>
              <a:t> = </a:t>
            </a:r>
            <a:r>
              <a:rPr lang="nl-NL" dirty="0" err="1">
                <a:solidFill>
                  <a:srgbClr val="0033CC"/>
                </a:solidFill>
              </a:rPr>
              <a:t>ylab</a:t>
            </a:r>
            <a:r>
              <a:rPr lang="nl-NL" dirty="0">
                <a:solidFill>
                  <a:srgbClr val="0033CC"/>
                </a:solidFill>
              </a:rPr>
              <a:t>, ...) :</a:t>
            </a:r>
          </a:p>
          <a:p>
            <a:r>
              <a:rPr lang="nl-NL" dirty="0">
                <a:solidFill>
                  <a:srgbClr val="0033CC"/>
                </a:solidFill>
              </a:rPr>
              <a:t>  "</a:t>
            </a:r>
            <a:r>
              <a:rPr lang="nl-NL" dirty="0" err="1">
                <a:solidFill>
                  <a:srgbClr val="0033CC"/>
                </a:solidFill>
              </a:rPr>
              <a:t>weight</a:t>
            </a:r>
            <a:r>
              <a:rPr lang="nl-NL" dirty="0">
                <a:solidFill>
                  <a:srgbClr val="0033CC"/>
                </a:solidFill>
              </a:rPr>
              <a:t>" is </a:t>
            </a:r>
            <a:r>
              <a:rPr lang="nl-NL" dirty="0" err="1">
                <a:solidFill>
                  <a:srgbClr val="0033CC"/>
                </a:solidFill>
              </a:rPr>
              <a:t>not</a:t>
            </a:r>
            <a:r>
              <a:rPr lang="nl-NL" dirty="0">
                <a:solidFill>
                  <a:srgbClr val="0033CC"/>
                </a:solidFill>
              </a:rPr>
              <a:t> a </a:t>
            </a:r>
            <a:r>
              <a:rPr lang="nl-NL" dirty="0" err="1">
                <a:solidFill>
                  <a:srgbClr val="0033CC"/>
                </a:solidFill>
              </a:rPr>
              <a:t>graphical</a:t>
            </a:r>
            <a:r>
              <a:rPr lang="nl-NL" dirty="0">
                <a:solidFill>
                  <a:srgbClr val="0033CC"/>
                </a:solidFill>
              </a:rPr>
              <a:t> parameter</a:t>
            </a:r>
          </a:p>
          <a:p>
            <a:r>
              <a:rPr lang="nl-NL" dirty="0">
                <a:solidFill>
                  <a:srgbClr val="0033CC"/>
                </a:solidFill>
              </a:rPr>
              <a:t>3: In </a:t>
            </a:r>
            <a:r>
              <a:rPr lang="nl-NL" dirty="0" err="1">
                <a:solidFill>
                  <a:srgbClr val="0033CC"/>
                </a:solidFill>
              </a:rPr>
              <a:t>axis</a:t>
            </a:r>
            <a:r>
              <a:rPr lang="nl-NL" dirty="0">
                <a:solidFill>
                  <a:srgbClr val="0033CC"/>
                </a:solidFill>
              </a:rPr>
              <a:t>(</a:t>
            </a:r>
            <a:r>
              <a:rPr lang="nl-NL" dirty="0" err="1">
                <a:solidFill>
                  <a:srgbClr val="0033CC"/>
                </a:solidFill>
              </a:rPr>
              <a:t>if</a:t>
            </a:r>
            <a:r>
              <a:rPr lang="nl-NL" dirty="0">
                <a:solidFill>
                  <a:srgbClr val="0033CC"/>
                </a:solidFill>
              </a:rPr>
              <a:t> (</a:t>
            </a:r>
            <a:r>
              <a:rPr lang="nl-NL" dirty="0" err="1">
                <a:solidFill>
                  <a:srgbClr val="0033CC"/>
                </a:solidFill>
              </a:rPr>
              <a:t>horiz</a:t>
            </a:r>
            <a:r>
              <a:rPr lang="nl-NL" dirty="0">
                <a:solidFill>
                  <a:srgbClr val="0033CC"/>
                </a:solidFill>
              </a:rPr>
              <a:t>) 1 </a:t>
            </a:r>
            <a:r>
              <a:rPr lang="nl-NL" dirty="0" err="1">
                <a:solidFill>
                  <a:srgbClr val="0033CC"/>
                </a:solidFill>
              </a:rPr>
              <a:t>else</a:t>
            </a:r>
            <a:r>
              <a:rPr lang="nl-NL" dirty="0">
                <a:solidFill>
                  <a:srgbClr val="0033CC"/>
                </a:solidFill>
              </a:rPr>
              <a:t> 2, </a:t>
            </a:r>
            <a:r>
              <a:rPr lang="nl-NL" dirty="0" err="1">
                <a:solidFill>
                  <a:srgbClr val="0033CC"/>
                </a:solidFill>
              </a:rPr>
              <a:t>cex.axis</a:t>
            </a:r>
            <a:r>
              <a:rPr lang="nl-NL" dirty="0">
                <a:solidFill>
                  <a:srgbClr val="0033CC"/>
                </a:solidFill>
              </a:rPr>
              <a:t> = </a:t>
            </a:r>
            <a:r>
              <a:rPr lang="nl-NL" dirty="0" err="1">
                <a:solidFill>
                  <a:srgbClr val="0033CC"/>
                </a:solidFill>
              </a:rPr>
              <a:t>cex.axis</a:t>
            </a:r>
            <a:r>
              <a:rPr lang="nl-NL" dirty="0">
                <a:solidFill>
                  <a:srgbClr val="0033CC"/>
                </a:solidFill>
              </a:rPr>
              <a:t>, ...) :</a:t>
            </a:r>
          </a:p>
          <a:p>
            <a:r>
              <a:rPr lang="nl-NL" dirty="0">
                <a:solidFill>
                  <a:srgbClr val="0033CC"/>
                </a:solidFill>
              </a:rPr>
              <a:t>  "</a:t>
            </a:r>
            <a:r>
              <a:rPr lang="nl-NL" dirty="0" err="1">
                <a:solidFill>
                  <a:srgbClr val="0033CC"/>
                </a:solidFill>
              </a:rPr>
              <a:t>weight</a:t>
            </a:r>
            <a:r>
              <a:rPr lang="nl-NL" dirty="0">
                <a:solidFill>
                  <a:srgbClr val="0033CC"/>
                </a:solidFill>
              </a:rPr>
              <a:t>" is </a:t>
            </a:r>
            <a:r>
              <a:rPr lang="nl-NL" dirty="0" err="1">
                <a:solidFill>
                  <a:srgbClr val="0033CC"/>
                </a:solidFill>
              </a:rPr>
              <a:t>not</a:t>
            </a:r>
            <a:r>
              <a:rPr lang="nl-NL" dirty="0">
                <a:solidFill>
                  <a:srgbClr val="0033CC"/>
                </a:solidFill>
              </a:rPr>
              <a:t> a </a:t>
            </a:r>
            <a:r>
              <a:rPr lang="nl-NL" dirty="0" err="1">
                <a:solidFill>
                  <a:srgbClr val="0033CC"/>
                </a:solidFill>
              </a:rPr>
              <a:t>graphical</a:t>
            </a:r>
            <a:r>
              <a:rPr lang="nl-NL" dirty="0">
                <a:solidFill>
                  <a:srgbClr val="0033CC"/>
                </a:solidFill>
              </a:rPr>
              <a:t> parameter</a:t>
            </a:r>
          </a:p>
        </p:txBody>
      </p:sp>
      <p:pic>
        <p:nvPicPr>
          <p:cNvPr id="4" name="Afbeelding 3"/>
          <p:cNvPicPr>
            <a:picLocks noChangeAspect="1"/>
          </p:cNvPicPr>
          <p:nvPr/>
        </p:nvPicPr>
        <p:blipFill>
          <a:blip r:embed="rId3"/>
          <a:stretch>
            <a:fillRect/>
          </a:stretch>
        </p:blipFill>
        <p:spPr>
          <a:xfrm>
            <a:off x="6659333" y="1611086"/>
            <a:ext cx="4955750" cy="4950823"/>
          </a:xfrm>
          <a:prstGeom prst="rect">
            <a:avLst/>
          </a:prstGeom>
        </p:spPr>
      </p:pic>
    </p:spTree>
    <p:extLst>
      <p:ext uri="{BB962C8B-B14F-4D97-AF65-F5344CB8AC3E}">
        <p14:creationId xmlns:p14="http://schemas.microsoft.com/office/powerpoint/2010/main" val="176014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434993" y="649700"/>
            <a:ext cx="5491119" cy="1200329"/>
          </a:xfrm>
          <a:prstGeom prst="rect">
            <a:avLst/>
          </a:prstGeom>
        </p:spPr>
        <p:txBody>
          <a:bodyPr wrap="none">
            <a:spAutoFit/>
          </a:bodyPr>
          <a:lstStyle/>
          <a:p>
            <a:r>
              <a:rPr lang="nl-NL" sz="2400" dirty="0" err="1">
                <a:solidFill>
                  <a:srgbClr val="FF0000"/>
                </a:solidFill>
              </a:rPr>
              <a:t>barplot</a:t>
            </a:r>
            <a:r>
              <a:rPr lang="nl-NL" sz="2400" dirty="0">
                <a:solidFill>
                  <a:srgbClr val="FF0000"/>
                </a:solidFill>
              </a:rPr>
              <a:t>(</a:t>
            </a:r>
            <a:r>
              <a:rPr lang="nl-NL" sz="2400" dirty="0" err="1">
                <a:solidFill>
                  <a:srgbClr val="FF0000"/>
                </a:solidFill>
              </a:rPr>
              <a:t>dbinom</a:t>
            </a:r>
            <a:r>
              <a:rPr lang="nl-NL" sz="2400" dirty="0">
                <a:solidFill>
                  <a:srgbClr val="FF0000"/>
                </a:solidFill>
              </a:rPr>
              <a:t>(0:4,4,1/2),col="</a:t>
            </a:r>
            <a:r>
              <a:rPr lang="nl-NL" sz="2400" dirty="0" err="1" smtClean="0">
                <a:solidFill>
                  <a:srgbClr val="FF0000"/>
                </a:solidFill>
              </a:rPr>
              <a:t>lavender</a:t>
            </a:r>
            <a:r>
              <a:rPr lang="nl-NL" sz="2400" dirty="0" smtClean="0">
                <a:solidFill>
                  <a:srgbClr val="FF0000"/>
                </a:solidFill>
              </a:rPr>
              <a:t>")</a:t>
            </a:r>
          </a:p>
          <a:p>
            <a:r>
              <a:rPr lang="nl-NL" sz="2400" dirty="0" smtClean="0"/>
              <a:t>Wat moet hier langs de x-as staan?</a:t>
            </a:r>
          </a:p>
          <a:p>
            <a:r>
              <a:rPr lang="nl-NL" sz="2400" dirty="0" smtClean="0"/>
              <a:t>Zorg dat de tekst daar komt.</a:t>
            </a:r>
            <a:endParaRPr lang="nl-NL" sz="2400" dirty="0"/>
          </a:p>
        </p:txBody>
      </p:sp>
      <p:pic>
        <p:nvPicPr>
          <p:cNvPr id="3" name="Afbeelding 2"/>
          <p:cNvPicPr>
            <a:picLocks noChangeAspect="1"/>
          </p:cNvPicPr>
          <p:nvPr/>
        </p:nvPicPr>
        <p:blipFill>
          <a:blip r:embed="rId2"/>
          <a:stretch>
            <a:fillRect/>
          </a:stretch>
        </p:blipFill>
        <p:spPr>
          <a:xfrm>
            <a:off x="6306952" y="1128297"/>
            <a:ext cx="5558257" cy="5549986"/>
          </a:xfrm>
          <a:prstGeom prst="rect">
            <a:avLst/>
          </a:prstGeom>
        </p:spPr>
      </p:pic>
    </p:spTree>
    <p:extLst>
      <p:ext uri="{BB962C8B-B14F-4D97-AF65-F5344CB8AC3E}">
        <p14:creationId xmlns:p14="http://schemas.microsoft.com/office/powerpoint/2010/main" val="264353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1853309" y="5451506"/>
            <a:ext cx="184731" cy="369332"/>
          </a:xfrm>
          <a:prstGeom prst="rect">
            <a:avLst/>
          </a:prstGeom>
        </p:spPr>
        <p:txBody>
          <a:bodyPr wrap="none">
            <a:spAutoFit/>
          </a:bodyPr>
          <a:lstStyle/>
          <a:p>
            <a:endParaRPr lang="nl-NL" dirty="0"/>
          </a:p>
        </p:txBody>
      </p:sp>
      <p:sp>
        <p:nvSpPr>
          <p:cNvPr id="4" name="Rechthoek 3"/>
          <p:cNvSpPr/>
          <p:nvPr/>
        </p:nvSpPr>
        <p:spPr>
          <a:xfrm>
            <a:off x="569364" y="446722"/>
            <a:ext cx="8776138" cy="1200329"/>
          </a:xfrm>
          <a:prstGeom prst="rect">
            <a:avLst/>
          </a:prstGeom>
        </p:spPr>
        <p:txBody>
          <a:bodyPr wrap="square">
            <a:spAutoFit/>
          </a:bodyPr>
          <a:lstStyle/>
          <a:p>
            <a:r>
              <a:rPr lang="nl-NL" sz="2400" dirty="0" smtClean="0">
                <a:solidFill>
                  <a:srgbClr val="FF0000"/>
                </a:solidFill>
              </a:rPr>
              <a:t>binomialeverdeling</a:t>
            </a:r>
            <a:r>
              <a:rPr lang="nl-NL" sz="2400" dirty="0">
                <a:solidFill>
                  <a:srgbClr val="FF0000"/>
                </a:solidFill>
              </a:rPr>
              <a:t>&lt;-</a:t>
            </a:r>
            <a:r>
              <a:rPr lang="nl-NL" sz="2400" dirty="0" err="1">
                <a:solidFill>
                  <a:srgbClr val="FF0000"/>
                </a:solidFill>
              </a:rPr>
              <a:t>dbinom</a:t>
            </a:r>
            <a:r>
              <a:rPr lang="nl-NL" sz="2400" dirty="0">
                <a:solidFill>
                  <a:srgbClr val="FF0000"/>
                </a:solidFill>
              </a:rPr>
              <a:t>(0:4,4,1/2)</a:t>
            </a:r>
          </a:p>
          <a:p>
            <a:r>
              <a:rPr lang="nl-NL" sz="2400" dirty="0" err="1" smtClean="0">
                <a:solidFill>
                  <a:srgbClr val="FF0000"/>
                </a:solidFill>
              </a:rPr>
              <a:t>names</a:t>
            </a:r>
            <a:r>
              <a:rPr lang="nl-NL" sz="2400" dirty="0" smtClean="0">
                <a:solidFill>
                  <a:srgbClr val="FF0000"/>
                </a:solidFill>
              </a:rPr>
              <a:t>(binomialeverdeling</a:t>
            </a:r>
            <a:r>
              <a:rPr lang="nl-NL" sz="2400" dirty="0">
                <a:solidFill>
                  <a:srgbClr val="FF0000"/>
                </a:solidFill>
              </a:rPr>
              <a:t>)&lt;-c("0","1","2","3","4</a:t>
            </a:r>
            <a:r>
              <a:rPr lang="nl-NL" sz="2400" dirty="0" smtClean="0">
                <a:solidFill>
                  <a:srgbClr val="FF0000"/>
                </a:solidFill>
              </a:rPr>
              <a:t>")</a:t>
            </a:r>
          </a:p>
          <a:p>
            <a:r>
              <a:rPr lang="nl-NL" sz="2400" dirty="0" err="1" smtClean="0">
                <a:solidFill>
                  <a:srgbClr val="FF0000"/>
                </a:solidFill>
              </a:rPr>
              <a:t>barplot</a:t>
            </a:r>
            <a:r>
              <a:rPr lang="nl-NL" sz="2400" dirty="0" smtClean="0">
                <a:solidFill>
                  <a:srgbClr val="FF0000"/>
                </a:solidFill>
              </a:rPr>
              <a:t>(</a:t>
            </a:r>
            <a:r>
              <a:rPr lang="nl-NL" sz="2400" dirty="0" err="1" smtClean="0">
                <a:solidFill>
                  <a:srgbClr val="FF0000"/>
                </a:solidFill>
              </a:rPr>
              <a:t>binomialeverdeling,col</a:t>
            </a:r>
            <a:r>
              <a:rPr lang="nl-NL" sz="2400" dirty="0">
                <a:solidFill>
                  <a:srgbClr val="FF0000"/>
                </a:solidFill>
              </a:rPr>
              <a:t>="</a:t>
            </a:r>
            <a:r>
              <a:rPr lang="nl-NL" sz="2400" dirty="0" err="1">
                <a:solidFill>
                  <a:srgbClr val="FF0000"/>
                </a:solidFill>
              </a:rPr>
              <a:t>lavender</a:t>
            </a:r>
            <a:r>
              <a:rPr lang="nl-NL" sz="2400" dirty="0">
                <a:solidFill>
                  <a:srgbClr val="FF0000"/>
                </a:solidFill>
              </a:rPr>
              <a:t>",</a:t>
            </a:r>
            <a:r>
              <a:rPr lang="nl-NL" sz="2400" dirty="0" err="1">
                <a:solidFill>
                  <a:srgbClr val="FF0000"/>
                </a:solidFill>
              </a:rPr>
              <a:t>xlab</a:t>
            </a:r>
            <a:r>
              <a:rPr lang="nl-NL" sz="2400" dirty="0">
                <a:solidFill>
                  <a:srgbClr val="FF0000"/>
                </a:solidFill>
              </a:rPr>
              <a:t>="aantal successen</a:t>
            </a:r>
            <a:r>
              <a:rPr lang="nl-NL" sz="2400" dirty="0" smtClean="0">
                <a:solidFill>
                  <a:srgbClr val="FF0000"/>
                </a:solidFill>
              </a:rPr>
              <a:t>")</a:t>
            </a:r>
            <a:endParaRPr lang="nl-NL" dirty="0"/>
          </a:p>
        </p:txBody>
      </p:sp>
      <p:pic>
        <p:nvPicPr>
          <p:cNvPr id="7" name="Afbeelding 6"/>
          <p:cNvPicPr>
            <a:picLocks noChangeAspect="1"/>
          </p:cNvPicPr>
          <p:nvPr/>
        </p:nvPicPr>
        <p:blipFill>
          <a:blip r:embed="rId2"/>
          <a:stretch>
            <a:fillRect/>
          </a:stretch>
        </p:blipFill>
        <p:spPr>
          <a:xfrm>
            <a:off x="6863255" y="1647051"/>
            <a:ext cx="5122149" cy="5112280"/>
          </a:xfrm>
          <a:prstGeom prst="rect">
            <a:avLst/>
          </a:prstGeom>
        </p:spPr>
      </p:pic>
    </p:spTree>
    <p:extLst>
      <p:ext uri="{BB962C8B-B14F-4D97-AF65-F5344CB8AC3E}">
        <p14:creationId xmlns:p14="http://schemas.microsoft.com/office/powerpoint/2010/main" val="3778886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05334" y="437760"/>
            <a:ext cx="2388731" cy="461665"/>
          </a:xfrm>
          <a:prstGeom prst="rect">
            <a:avLst/>
          </a:prstGeom>
        </p:spPr>
        <p:txBody>
          <a:bodyPr wrap="none">
            <a:spAutoFit/>
          </a:bodyPr>
          <a:lstStyle/>
          <a:p>
            <a:r>
              <a:rPr lang="nl-NL" sz="2400" dirty="0" err="1" smtClean="0">
                <a:solidFill>
                  <a:srgbClr val="FF0000"/>
                </a:solidFill>
              </a:rPr>
              <a:t>barplot</a:t>
            </a:r>
            <a:r>
              <a:rPr lang="nl-NL" sz="2400" dirty="0" smtClean="0">
                <a:solidFill>
                  <a:srgbClr val="FF0000"/>
                </a:solidFill>
              </a:rPr>
              <a:t>(</a:t>
            </a:r>
            <a:r>
              <a:rPr lang="nl-NL" sz="2400" dirty="0" err="1" smtClean="0">
                <a:solidFill>
                  <a:srgbClr val="FF0000"/>
                </a:solidFill>
              </a:rPr>
              <a:t>cars$dist</a:t>
            </a:r>
            <a:r>
              <a:rPr lang="nl-NL" sz="2400" dirty="0">
                <a:solidFill>
                  <a:srgbClr val="FF0000"/>
                </a:solidFill>
              </a:rPr>
              <a:t>)</a:t>
            </a:r>
          </a:p>
        </p:txBody>
      </p:sp>
      <p:pic>
        <p:nvPicPr>
          <p:cNvPr id="3" name="Afbeelding 2"/>
          <p:cNvPicPr>
            <a:picLocks noChangeAspect="1"/>
          </p:cNvPicPr>
          <p:nvPr/>
        </p:nvPicPr>
        <p:blipFill>
          <a:blip r:embed="rId2"/>
          <a:stretch>
            <a:fillRect/>
          </a:stretch>
        </p:blipFill>
        <p:spPr>
          <a:xfrm>
            <a:off x="4311318" y="253497"/>
            <a:ext cx="6864826" cy="6858000"/>
          </a:xfrm>
          <a:prstGeom prst="rect">
            <a:avLst/>
          </a:prstGeom>
        </p:spPr>
      </p:pic>
    </p:spTree>
    <p:extLst>
      <p:ext uri="{BB962C8B-B14F-4D97-AF65-F5344CB8AC3E}">
        <p14:creationId xmlns:p14="http://schemas.microsoft.com/office/powerpoint/2010/main" val="3950070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9938" y="841861"/>
            <a:ext cx="10515600" cy="1508232"/>
          </a:xfrm>
        </p:spPr>
        <p:txBody>
          <a:bodyPr>
            <a:normAutofit fontScale="90000"/>
          </a:bodyPr>
          <a:lstStyle/>
          <a:p>
            <a:r>
              <a:rPr lang="nl-NL" sz="3100" b="1" dirty="0" smtClean="0">
                <a:latin typeface="+mn-lt"/>
              </a:rPr>
              <a:t/>
            </a:r>
            <a:br>
              <a:rPr lang="nl-NL" sz="3100" b="1" dirty="0" smtClean="0">
                <a:latin typeface="+mn-lt"/>
              </a:rPr>
            </a:br>
            <a:r>
              <a:rPr lang="nl-NL" sz="2700" dirty="0" smtClean="0">
                <a:latin typeface="+mn-lt"/>
              </a:rPr>
              <a:t>Werken </a:t>
            </a:r>
            <a:r>
              <a:rPr lang="nl-NL" sz="2700" dirty="0">
                <a:latin typeface="+mn-lt"/>
              </a:rPr>
              <a:t>met </a:t>
            </a:r>
            <a:r>
              <a:rPr lang="nl-NL" sz="2700" dirty="0" smtClean="0">
                <a:latin typeface="+mn-lt"/>
              </a:rPr>
              <a:t>beschrijvende </a:t>
            </a:r>
            <a:r>
              <a:rPr lang="nl-NL" sz="2700" dirty="0">
                <a:latin typeface="+mn-lt"/>
              </a:rPr>
              <a:t>statistiek uit het package </a:t>
            </a:r>
            <a:r>
              <a:rPr lang="nl-NL" sz="2700" b="1" dirty="0" err="1">
                <a:latin typeface="+mn-lt"/>
              </a:rPr>
              <a:t>stats</a:t>
            </a:r>
            <a:r>
              <a:rPr lang="nl-NL" sz="2700" dirty="0">
                <a:latin typeface="+mn-lt"/>
              </a:rPr>
              <a:t> </a:t>
            </a:r>
            <a:r>
              <a:rPr lang="nl-NL" sz="2700" dirty="0" smtClean="0">
                <a:latin typeface="+mn-lt"/>
              </a:rPr>
              <a:t>en </a:t>
            </a:r>
            <a:br>
              <a:rPr lang="nl-NL" sz="2700" dirty="0" smtClean="0">
                <a:latin typeface="+mn-lt"/>
              </a:rPr>
            </a:br>
            <a:r>
              <a:rPr lang="nl-NL" sz="2700" dirty="0" smtClean="0">
                <a:latin typeface="+mn-lt"/>
              </a:rPr>
              <a:t/>
            </a:r>
            <a:br>
              <a:rPr lang="nl-NL" sz="2700" dirty="0" smtClean="0">
                <a:latin typeface="+mn-lt"/>
              </a:rPr>
            </a:br>
            <a:r>
              <a:rPr lang="nl-NL" sz="2700" dirty="0" smtClean="0">
                <a:latin typeface="+mn-lt"/>
              </a:rPr>
              <a:t>plaatjes en grafieken maken met behulp van functies uit het </a:t>
            </a:r>
            <a:r>
              <a:rPr lang="nl-NL" sz="2700" dirty="0">
                <a:latin typeface="+mn-lt"/>
              </a:rPr>
              <a:t>package </a:t>
            </a:r>
            <a:r>
              <a:rPr lang="nl-NL" sz="2700" b="1" dirty="0" err="1" smtClean="0">
                <a:latin typeface="+mn-lt"/>
              </a:rPr>
              <a:t>graphics</a:t>
            </a:r>
            <a:r>
              <a:rPr lang="nl-NL" sz="2700" dirty="0" smtClean="0">
                <a:latin typeface="+mn-lt"/>
              </a:rPr>
              <a:t>. </a:t>
            </a:r>
            <a:r>
              <a:rPr lang="fr-FR" sz="3100" dirty="0">
                <a:latin typeface="+mn-lt"/>
              </a:rPr>
              <a:t/>
            </a:r>
            <a:br>
              <a:rPr lang="fr-FR" sz="3100" dirty="0">
                <a:latin typeface="+mn-lt"/>
              </a:rPr>
            </a:br>
            <a:endParaRPr lang="nl-NL" sz="3100" dirty="0">
              <a:latin typeface="+mn-lt"/>
            </a:endParaRPr>
          </a:p>
        </p:txBody>
      </p:sp>
      <p:sp>
        <p:nvSpPr>
          <p:cNvPr id="4" name="Rechthoek 3"/>
          <p:cNvSpPr/>
          <p:nvPr/>
        </p:nvSpPr>
        <p:spPr>
          <a:xfrm>
            <a:off x="4506141" y="3244334"/>
            <a:ext cx="237566" cy="369332"/>
          </a:xfrm>
          <a:prstGeom prst="rect">
            <a:avLst/>
          </a:prstGeom>
        </p:spPr>
        <p:txBody>
          <a:bodyPr wrap="none">
            <a:spAutoFit/>
          </a:bodyPr>
          <a:lstStyle/>
          <a:p>
            <a:r>
              <a:rPr lang="nl-NL" dirty="0" smtClean="0"/>
              <a:t> </a:t>
            </a:r>
            <a:endParaRPr lang="nl-NL" dirty="0"/>
          </a:p>
        </p:txBody>
      </p:sp>
      <p:sp>
        <p:nvSpPr>
          <p:cNvPr id="6" name="Rechthoek 5"/>
          <p:cNvSpPr/>
          <p:nvPr/>
        </p:nvSpPr>
        <p:spPr>
          <a:xfrm>
            <a:off x="769938" y="441895"/>
            <a:ext cx="2641492" cy="461665"/>
          </a:xfrm>
          <a:prstGeom prst="rect">
            <a:avLst/>
          </a:prstGeom>
        </p:spPr>
        <p:txBody>
          <a:bodyPr wrap="none">
            <a:spAutoFit/>
          </a:bodyPr>
          <a:lstStyle/>
          <a:p>
            <a:r>
              <a:rPr lang="nl-NL" sz="2400" b="1" dirty="0"/>
              <a:t>Week </a:t>
            </a:r>
            <a:r>
              <a:rPr lang="nl-NL" sz="2400" b="1" dirty="0" smtClean="0"/>
              <a:t>2 en week 3:</a:t>
            </a:r>
            <a:r>
              <a:rPr lang="nl-NL" b="1" dirty="0" smtClean="0"/>
              <a:t> </a:t>
            </a:r>
            <a:endParaRPr lang="nl-NL" dirty="0"/>
          </a:p>
        </p:txBody>
      </p:sp>
      <p:pic>
        <p:nvPicPr>
          <p:cNvPr id="8" name="Tijdelijke aanduiding voor inhoud 7"/>
          <p:cNvPicPr>
            <a:picLocks noGrp="1" noChangeAspect="1"/>
          </p:cNvPicPr>
          <p:nvPr>
            <p:ph idx="1"/>
          </p:nvPr>
        </p:nvPicPr>
        <p:blipFill rotWithShape="1">
          <a:blip r:embed="rId3"/>
          <a:srcRect l="19585" t="33404" r="21170" b="12505"/>
          <a:stretch/>
        </p:blipFill>
        <p:spPr>
          <a:xfrm>
            <a:off x="2088284" y="2212975"/>
            <a:ext cx="8015432" cy="3963988"/>
          </a:xfrm>
          <a:prstGeom prst="rect">
            <a:avLst/>
          </a:prstGeom>
        </p:spPr>
      </p:pic>
      <p:sp>
        <p:nvSpPr>
          <p:cNvPr id="3" name="Rechthoek 2"/>
          <p:cNvSpPr/>
          <p:nvPr/>
        </p:nvSpPr>
        <p:spPr>
          <a:xfrm>
            <a:off x="2000007" y="6323169"/>
            <a:ext cx="9827397" cy="646331"/>
          </a:xfrm>
          <a:prstGeom prst="rect">
            <a:avLst/>
          </a:prstGeom>
        </p:spPr>
        <p:txBody>
          <a:bodyPr wrap="square">
            <a:spAutoFit/>
          </a:bodyPr>
          <a:lstStyle/>
          <a:p>
            <a:r>
              <a:rPr lang="nl-NL" dirty="0" err="1" smtClean="0"/>
              <a:t>From</a:t>
            </a:r>
            <a:r>
              <a:rPr lang="nl-NL" dirty="0" smtClean="0"/>
              <a:t>: </a:t>
            </a:r>
            <a:r>
              <a:rPr lang="nl-NL" dirty="0" smtClean="0">
                <a:hlinkClick r:id="rId4"/>
              </a:rPr>
              <a:t>http</a:t>
            </a:r>
            <a:r>
              <a:rPr lang="nl-NL" dirty="0">
                <a:hlinkClick r:id="rId4"/>
              </a:rPr>
              <a:t>://</a:t>
            </a:r>
            <a:r>
              <a:rPr lang="nl-NL" dirty="0" smtClean="0">
                <a:hlinkClick r:id="rId4"/>
              </a:rPr>
              <a:t>statslectures.com/index.php/r-stats-videos-tutorials/plotting-and-summary</a:t>
            </a:r>
            <a:endParaRPr lang="nl-NL" dirty="0" smtClean="0"/>
          </a:p>
          <a:p>
            <a:endParaRPr lang="nl-NL" dirty="0"/>
          </a:p>
        </p:txBody>
      </p:sp>
    </p:spTree>
    <p:extLst>
      <p:ext uri="{BB962C8B-B14F-4D97-AF65-F5344CB8AC3E}">
        <p14:creationId xmlns:p14="http://schemas.microsoft.com/office/powerpoint/2010/main" val="307982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5082766" cy="775612"/>
          </a:xfrm>
        </p:spPr>
        <p:txBody>
          <a:bodyPr>
            <a:normAutofit/>
          </a:bodyPr>
          <a:lstStyle/>
          <a:p>
            <a:r>
              <a:rPr lang="nl-NL" sz="3200" b="1" dirty="0" smtClean="0">
                <a:latin typeface="+mn-lt"/>
              </a:rPr>
              <a:t>Histogram</a:t>
            </a:r>
            <a:endParaRPr lang="nl-NL" sz="3200" b="1" dirty="0">
              <a:latin typeface="+mn-lt"/>
            </a:endParaRPr>
          </a:p>
        </p:txBody>
      </p:sp>
      <p:sp>
        <p:nvSpPr>
          <p:cNvPr id="3" name="Tijdelijke aanduiding voor inhoud 2"/>
          <p:cNvSpPr>
            <a:spLocks noGrp="1"/>
          </p:cNvSpPr>
          <p:nvPr>
            <p:ph idx="1"/>
          </p:nvPr>
        </p:nvSpPr>
        <p:spPr>
          <a:xfrm>
            <a:off x="838200" y="1327684"/>
            <a:ext cx="10515600" cy="4351338"/>
          </a:xfrm>
        </p:spPr>
        <p:txBody>
          <a:bodyPr/>
          <a:lstStyle/>
          <a:p>
            <a:pPr marL="0" indent="0">
              <a:buNone/>
            </a:pPr>
            <a:r>
              <a:rPr lang="nl-NL" dirty="0" err="1">
                <a:solidFill>
                  <a:srgbClr val="FF0000"/>
                </a:solidFill>
              </a:rPr>
              <a:t>a</a:t>
            </a:r>
            <a:r>
              <a:rPr lang="nl-NL" dirty="0" err="1" smtClean="0">
                <a:solidFill>
                  <a:srgbClr val="FF0000"/>
                </a:solidFill>
              </a:rPr>
              <a:t>ttach</a:t>
            </a:r>
            <a:r>
              <a:rPr lang="nl-NL" dirty="0" smtClean="0">
                <a:solidFill>
                  <a:srgbClr val="FF0000"/>
                </a:solidFill>
              </a:rPr>
              <a:t>(</a:t>
            </a:r>
            <a:r>
              <a:rPr lang="nl-NL" dirty="0" err="1" smtClean="0">
                <a:solidFill>
                  <a:srgbClr val="FF0000"/>
                </a:solidFill>
              </a:rPr>
              <a:t>cars</a:t>
            </a:r>
            <a:r>
              <a:rPr lang="nl-NL" dirty="0" smtClean="0">
                <a:solidFill>
                  <a:srgbClr val="FF0000"/>
                </a:solidFill>
              </a:rPr>
              <a:t>)</a:t>
            </a:r>
          </a:p>
          <a:p>
            <a:pPr marL="0" indent="0">
              <a:buNone/>
            </a:pPr>
            <a:r>
              <a:rPr lang="nl-NL" dirty="0" err="1" smtClean="0">
                <a:solidFill>
                  <a:srgbClr val="FF0000"/>
                </a:solidFill>
              </a:rPr>
              <a:t>hist</a:t>
            </a:r>
            <a:r>
              <a:rPr lang="nl-NL" dirty="0" smtClean="0">
                <a:solidFill>
                  <a:srgbClr val="FF0000"/>
                </a:solidFill>
              </a:rPr>
              <a:t>(dist)</a:t>
            </a:r>
          </a:p>
          <a:p>
            <a:pPr marL="0" indent="0">
              <a:buNone/>
            </a:pPr>
            <a:r>
              <a:rPr lang="nl-NL" dirty="0" smtClean="0"/>
              <a:t># </a:t>
            </a:r>
            <a:r>
              <a:rPr lang="nl-NL" sz="2400" dirty="0" smtClean="0"/>
              <a:t>Maak van dit plaatje </a:t>
            </a:r>
            <a:r>
              <a:rPr lang="nl-NL" sz="2400" dirty="0" smtClean="0"/>
              <a:t>een grafiek</a:t>
            </a:r>
            <a:endParaRPr lang="nl-NL" sz="2400" dirty="0"/>
          </a:p>
          <a:p>
            <a:pPr marL="0" indent="0">
              <a:buNone/>
            </a:pPr>
            <a:endParaRPr lang="nl-NL" dirty="0"/>
          </a:p>
        </p:txBody>
      </p:sp>
      <p:pic>
        <p:nvPicPr>
          <p:cNvPr id="4" name="Afbeelding 3"/>
          <p:cNvPicPr>
            <a:picLocks noChangeAspect="1"/>
          </p:cNvPicPr>
          <p:nvPr/>
        </p:nvPicPr>
        <p:blipFill>
          <a:blip r:embed="rId2"/>
          <a:stretch>
            <a:fillRect/>
          </a:stretch>
        </p:blipFill>
        <p:spPr>
          <a:xfrm>
            <a:off x="5596185" y="516959"/>
            <a:ext cx="5981688" cy="5972787"/>
          </a:xfrm>
          <a:prstGeom prst="rect">
            <a:avLst/>
          </a:prstGeom>
        </p:spPr>
      </p:pic>
      <p:pic>
        <p:nvPicPr>
          <p:cNvPr id="5" name="Afbeelding 4"/>
          <p:cNvPicPr>
            <a:picLocks noChangeAspect="1"/>
          </p:cNvPicPr>
          <p:nvPr/>
        </p:nvPicPr>
        <p:blipFill>
          <a:blip r:embed="rId3"/>
          <a:stretch>
            <a:fillRect/>
          </a:stretch>
        </p:blipFill>
        <p:spPr>
          <a:xfrm>
            <a:off x="838200" y="3146199"/>
            <a:ext cx="3346907" cy="3343547"/>
          </a:xfrm>
          <a:prstGeom prst="rect">
            <a:avLst/>
          </a:prstGeom>
        </p:spPr>
      </p:pic>
    </p:spTree>
    <p:extLst>
      <p:ext uri="{BB962C8B-B14F-4D97-AF65-F5344CB8AC3E}">
        <p14:creationId xmlns:p14="http://schemas.microsoft.com/office/powerpoint/2010/main" val="157520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21733" y="137862"/>
            <a:ext cx="11023600" cy="886604"/>
          </a:xfrm>
        </p:spPr>
        <p:txBody>
          <a:bodyPr>
            <a:normAutofit/>
          </a:bodyPr>
          <a:lstStyle/>
          <a:p>
            <a:r>
              <a:rPr lang="nl-NL" sz="3200" b="1" dirty="0" smtClean="0">
                <a:solidFill>
                  <a:srgbClr val="0033CC"/>
                </a:solidFill>
              </a:rPr>
              <a:t>Je kunt </a:t>
            </a:r>
            <a:r>
              <a:rPr lang="nl-NL" sz="3200" b="1" dirty="0">
                <a:solidFill>
                  <a:srgbClr val="0033CC"/>
                </a:solidFill>
              </a:rPr>
              <a:t>proberen </a:t>
            </a:r>
            <a:r>
              <a:rPr lang="nl-NL" sz="3200" b="1" dirty="0" smtClean="0">
                <a:solidFill>
                  <a:srgbClr val="0033CC"/>
                </a:solidFill>
              </a:rPr>
              <a:t>alles met trial </a:t>
            </a:r>
            <a:r>
              <a:rPr lang="nl-NL" sz="3200" b="1" dirty="0" err="1" smtClean="0">
                <a:solidFill>
                  <a:srgbClr val="0033CC"/>
                </a:solidFill>
              </a:rPr>
              <a:t>and</a:t>
            </a:r>
            <a:r>
              <a:rPr lang="nl-NL" sz="3200" b="1" dirty="0" smtClean="0">
                <a:solidFill>
                  <a:srgbClr val="0033CC"/>
                </a:solidFill>
              </a:rPr>
              <a:t> error op te lossen.</a:t>
            </a:r>
            <a:endParaRPr lang="nl-NL" sz="3200" b="1" dirty="0">
              <a:solidFill>
                <a:srgbClr val="0033CC"/>
              </a:solidFill>
            </a:endParaRPr>
          </a:p>
        </p:txBody>
      </p:sp>
      <p:sp>
        <p:nvSpPr>
          <p:cNvPr id="3" name="Tijdelijke aanduiding voor inhoud 2"/>
          <p:cNvSpPr>
            <a:spLocks noGrp="1"/>
          </p:cNvSpPr>
          <p:nvPr>
            <p:ph idx="1"/>
          </p:nvPr>
        </p:nvSpPr>
        <p:spPr>
          <a:xfrm>
            <a:off x="321733" y="1134532"/>
            <a:ext cx="11430000" cy="5384801"/>
          </a:xfrm>
        </p:spPr>
        <p:txBody>
          <a:bodyPr>
            <a:normAutofit/>
          </a:bodyPr>
          <a:lstStyle/>
          <a:p>
            <a:pPr marL="0" indent="0">
              <a:buNone/>
            </a:pPr>
            <a:r>
              <a:rPr lang="nl-NL" sz="2600" dirty="0" smtClean="0"/>
              <a:t>Alternatieven zijn: </a:t>
            </a:r>
          </a:p>
          <a:p>
            <a:pPr marL="0" indent="0">
              <a:buNone/>
            </a:pPr>
            <a:endParaRPr lang="nl-NL" sz="2600" dirty="0" smtClean="0"/>
          </a:p>
          <a:p>
            <a:r>
              <a:rPr lang="nl-NL" sz="2600" dirty="0" err="1" smtClean="0"/>
              <a:t>Chapter</a:t>
            </a:r>
            <a:r>
              <a:rPr lang="nl-NL" sz="2600" dirty="0" smtClean="0"/>
              <a:t> 12  </a:t>
            </a:r>
            <a:r>
              <a:rPr lang="nl-NL" sz="2600" dirty="0" err="1" smtClean="0"/>
              <a:t>Graphical</a:t>
            </a:r>
            <a:r>
              <a:rPr lang="nl-NL" sz="2600" dirty="0" smtClean="0"/>
              <a:t> procedures van An </a:t>
            </a:r>
            <a:r>
              <a:rPr lang="nl-NL" sz="2600" dirty="0" err="1" smtClean="0"/>
              <a:t>Introduction</a:t>
            </a:r>
            <a:r>
              <a:rPr lang="nl-NL" sz="2600" dirty="0" smtClean="0"/>
              <a:t> </a:t>
            </a:r>
            <a:r>
              <a:rPr lang="nl-NL" sz="2600" dirty="0" err="1" smtClean="0"/>
              <a:t>to</a:t>
            </a:r>
            <a:r>
              <a:rPr lang="nl-NL" sz="2600" dirty="0" smtClean="0"/>
              <a:t> R doornemen. </a:t>
            </a:r>
          </a:p>
          <a:p>
            <a:pPr marL="0" indent="0">
              <a:buNone/>
            </a:pPr>
            <a:endParaRPr lang="nl-NL" sz="2600" dirty="0" smtClean="0"/>
          </a:p>
          <a:p>
            <a:r>
              <a:rPr lang="nl-NL" sz="2600" dirty="0" smtClean="0"/>
              <a:t>Boeken doornemen, zoals “Discovering </a:t>
            </a:r>
            <a:r>
              <a:rPr lang="nl-NL" sz="2600" dirty="0" err="1" smtClean="0"/>
              <a:t>statistics</a:t>
            </a:r>
            <a:r>
              <a:rPr lang="nl-NL" sz="2600" dirty="0" smtClean="0"/>
              <a:t> </a:t>
            </a:r>
            <a:r>
              <a:rPr lang="nl-NL" sz="2600" dirty="0" err="1" smtClean="0"/>
              <a:t>using</a:t>
            </a:r>
            <a:r>
              <a:rPr lang="nl-NL" sz="2600" dirty="0" smtClean="0"/>
              <a:t> R” van Andy Field.</a:t>
            </a:r>
          </a:p>
          <a:p>
            <a:endParaRPr lang="nl-NL" sz="2600" dirty="0"/>
          </a:p>
          <a:p>
            <a:r>
              <a:rPr lang="nl-NL" sz="2600" dirty="0"/>
              <a:t>Geschikte instructiefilmpjes zoeken.</a:t>
            </a:r>
          </a:p>
          <a:p>
            <a:pPr marL="177800" indent="0">
              <a:buNone/>
            </a:pPr>
            <a:r>
              <a:rPr lang="nl-NL" sz="2600" dirty="0"/>
              <a:t>Ikzelf vind de video </a:t>
            </a:r>
            <a:r>
              <a:rPr lang="nl-NL" sz="2600" dirty="0" err="1"/>
              <a:t>tutorials</a:t>
            </a:r>
            <a:r>
              <a:rPr lang="nl-NL" sz="2600" dirty="0"/>
              <a:t> van Mike Marin  goed.</a:t>
            </a:r>
          </a:p>
          <a:p>
            <a:pPr marL="177800" indent="0">
              <a:buNone/>
            </a:pPr>
            <a:r>
              <a:rPr lang="nl-NL" sz="2600" dirty="0"/>
              <a:t>Deze staan op </a:t>
            </a:r>
            <a:r>
              <a:rPr lang="nl-NL" sz="2600" dirty="0" smtClean="0">
                <a:hlinkClick r:id="rId2"/>
              </a:rPr>
              <a:t>http</a:t>
            </a:r>
            <a:r>
              <a:rPr lang="nl-NL" sz="2600" dirty="0">
                <a:hlinkClick r:id="rId2"/>
              </a:rPr>
              <a:t>://www.statslectures.com</a:t>
            </a:r>
            <a:r>
              <a:rPr lang="nl-NL" sz="2600" dirty="0" smtClean="0">
                <a:hlinkClick r:id="rId2"/>
              </a:rPr>
              <a:t>/</a:t>
            </a:r>
            <a:endParaRPr lang="nl-NL" sz="2600" dirty="0" smtClean="0"/>
          </a:p>
          <a:p>
            <a:pPr marL="177800" indent="0">
              <a:buNone/>
            </a:pPr>
            <a:r>
              <a:rPr lang="nl-NL" sz="2600" dirty="0" smtClean="0"/>
              <a:t>en </a:t>
            </a:r>
            <a:r>
              <a:rPr lang="nl-NL" sz="2600" dirty="0"/>
              <a:t>op </a:t>
            </a:r>
            <a:r>
              <a:rPr lang="nl-NL" sz="2600" dirty="0" err="1" smtClean="0"/>
              <a:t>youtube</a:t>
            </a:r>
            <a:r>
              <a:rPr lang="nl-NL" sz="2600" dirty="0" smtClean="0"/>
              <a:t>. URL </a:t>
            </a:r>
            <a:r>
              <a:rPr lang="nl-NL" sz="2600" dirty="0"/>
              <a:t>voor het allereerste filmpje </a:t>
            </a:r>
            <a:r>
              <a:rPr lang="nl-NL" sz="2600" dirty="0" smtClean="0"/>
              <a:t>op </a:t>
            </a:r>
            <a:r>
              <a:rPr lang="nl-NL" sz="2600" dirty="0" err="1" smtClean="0"/>
              <a:t>youtube</a:t>
            </a:r>
            <a:endParaRPr lang="nl-NL" sz="2600" dirty="0"/>
          </a:p>
          <a:p>
            <a:pPr marL="177800" indent="0">
              <a:buNone/>
            </a:pPr>
            <a:r>
              <a:rPr lang="nl-NL" sz="2600" dirty="0">
                <a:hlinkClick r:id="rId3"/>
              </a:rPr>
              <a:t>https://</a:t>
            </a:r>
            <a:r>
              <a:rPr lang="nl-NL" sz="2600" dirty="0" smtClean="0">
                <a:hlinkClick r:id="rId3"/>
              </a:rPr>
              <a:t>youtu.be/cX532N_XLIs?list=PLqzoL9-eJTNBDdKgJgJzaQcY6OXmsXAHU</a:t>
            </a:r>
            <a:endParaRPr lang="nl-NL" sz="2600" dirty="0" smtClean="0"/>
          </a:p>
          <a:p>
            <a:pPr marL="177800" indent="0">
              <a:buNone/>
            </a:pPr>
            <a:endParaRPr lang="nl-NL" sz="2000" u="sng" dirty="0"/>
          </a:p>
          <a:p>
            <a:endParaRPr lang="nl-NL" sz="3000" dirty="0" smtClean="0"/>
          </a:p>
        </p:txBody>
      </p:sp>
    </p:spTree>
    <p:extLst>
      <p:ext uri="{BB962C8B-B14F-4D97-AF65-F5344CB8AC3E}">
        <p14:creationId xmlns:p14="http://schemas.microsoft.com/office/powerpoint/2010/main" val="4033170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813942" cy="864585"/>
          </a:xfrm>
        </p:spPr>
        <p:txBody>
          <a:bodyPr>
            <a:normAutofit/>
          </a:bodyPr>
          <a:lstStyle/>
          <a:p>
            <a:r>
              <a:rPr lang="nl-NL" sz="2400" dirty="0" smtClean="0">
                <a:latin typeface="+mn-lt"/>
              </a:rPr>
              <a:t>Wij gaan naar </a:t>
            </a:r>
            <a:r>
              <a:rPr lang="nl-NL" sz="2400" dirty="0">
                <a:latin typeface="+mn-lt"/>
                <a:hlinkClick r:id="rId2"/>
              </a:rPr>
              <a:t>http://www.statslectures.com</a:t>
            </a:r>
            <a:r>
              <a:rPr lang="nl-NL" sz="2400" dirty="0" smtClean="0">
                <a:latin typeface="+mn-lt"/>
                <a:hlinkClick r:id="rId2"/>
              </a:rPr>
              <a:t>/</a:t>
            </a:r>
            <a:r>
              <a:rPr lang="nl-NL" sz="2400" dirty="0" smtClean="0">
                <a:latin typeface="+mn-lt"/>
              </a:rPr>
              <a:t>  , R video </a:t>
            </a:r>
            <a:r>
              <a:rPr lang="nl-NL" sz="2400" dirty="0" err="1" smtClean="0">
                <a:latin typeface="+mn-lt"/>
              </a:rPr>
              <a:t>Tutorials</a:t>
            </a:r>
            <a:r>
              <a:rPr lang="nl-NL" sz="2400" dirty="0" smtClean="0">
                <a:latin typeface="+mn-lt"/>
              </a:rPr>
              <a:t> series 2 </a:t>
            </a:r>
            <a:endParaRPr lang="nl-NL" sz="2400" dirty="0">
              <a:latin typeface="+mn-lt"/>
            </a:endParaRPr>
          </a:p>
        </p:txBody>
      </p:sp>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8342" y="1229710"/>
            <a:ext cx="10563800" cy="4293083"/>
          </a:xfrm>
        </p:spPr>
      </p:pic>
      <p:sp>
        <p:nvSpPr>
          <p:cNvPr id="5" name="Rechthoek 4"/>
          <p:cNvSpPr/>
          <p:nvPr/>
        </p:nvSpPr>
        <p:spPr>
          <a:xfrm>
            <a:off x="8317511" y="5888362"/>
            <a:ext cx="2956259" cy="369332"/>
          </a:xfrm>
          <a:prstGeom prst="rect">
            <a:avLst/>
          </a:prstGeom>
        </p:spPr>
        <p:txBody>
          <a:bodyPr wrap="none">
            <a:spAutoFit/>
          </a:bodyPr>
          <a:lstStyle/>
          <a:p>
            <a:r>
              <a:rPr lang="nl-NL" dirty="0"/>
              <a:t>Copyright </a:t>
            </a:r>
            <a:r>
              <a:rPr lang="nl-NL" dirty="0" err="1"/>
              <a:t>MarinStatsLectures</a:t>
            </a:r>
            <a:endParaRPr lang="nl-NL" dirty="0"/>
          </a:p>
        </p:txBody>
      </p:sp>
    </p:spTree>
    <p:extLst>
      <p:ext uri="{BB962C8B-B14F-4D97-AF65-F5344CB8AC3E}">
        <p14:creationId xmlns:p14="http://schemas.microsoft.com/office/powerpoint/2010/main" val="902181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795867" y="788458"/>
            <a:ext cx="10515600" cy="1325563"/>
          </a:xfrm>
        </p:spPr>
        <p:txBody>
          <a:bodyPr/>
          <a:lstStyle/>
          <a:p>
            <a:r>
              <a:rPr lang="nl-NL" dirty="0" smtClean="0"/>
              <a:t>Verantwoording</a:t>
            </a:r>
            <a:endParaRPr lang="nl-NL" dirty="0"/>
          </a:p>
        </p:txBody>
      </p:sp>
      <p:sp>
        <p:nvSpPr>
          <p:cNvPr id="3" name="Tijdelijke aanduiding voor inhoud 2"/>
          <p:cNvSpPr>
            <a:spLocks noGrp="1"/>
          </p:cNvSpPr>
          <p:nvPr>
            <p:ph idx="1"/>
          </p:nvPr>
        </p:nvSpPr>
        <p:spPr>
          <a:xfrm>
            <a:off x="795867" y="2215091"/>
            <a:ext cx="10515600" cy="2864909"/>
          </a:xfrm>
        </p:spPr>
        <p:txBody>
          <a:bodyPr>
            <a:normAutofit/>
          </a:bodyPr>
          <a:lstStyle/>
          <a:p>
            <a:r>
              <a:rPr lang="nl-NL" dirty="0" smtClean="0"/>
              <a:t>In deze </a:t>
            </a:r>
            <a:r>
              <a:rPr lang="nl-NL" dirty="0" err="1" smtClean="0"/>
              <a:t>powerpoint</a:t>
            </a:r>
            <a:r>
              <a:rPr lang="nl-NL" dirty="0" smtClean="0"/>
              <a:t> is géén auteursrechtelijk beschermd werk opgenomen</a:t>
            </a:r>
          </a:p>
          <a:p>
            <a:r>
              <a:rPr lang="nl-NL" dirty="0" smtClean="0"/>
              <a:t>Alle teksten © Wilma Groenewegen/HAN tenzij expliciet externe bronnen zijn aangegeven</a:t>
            </a:r>
          </a:p>
          <a:p>
            <a:r>
              <a:rPr lang="nl-NL" dirty="0" smtClean="0"/>
              <a:t>Screenshots op basis van eigen werk auteur en/of vernoemde sites</a:t>
            </a:r>
          </a:p>
          <a:p>
            <a:r>
              <a:rPr lang="nl-NL" dirty="0" smtClean="0"/>
              <a:t>Eventuele images zijn opgenomen met vermelding van bron</a:t>
            </a:r>
            <a:endParaRPr lang="nl-NL" dirty="0"/>
          </a:p>
        </p:txBody>
      </p:sp>
      <p:pic>
        <p:nvPicPr>
          <p:cNvPr id="4" name="Afbeelding 3"/>
          <p:cNvPicPr>
            <a:picLocks noChangeAspect="1"/>
          </p:cNvPicPr>
          <p:nvPr/>
        </p:nvPicPr>
        <p:blipFill>
          <a:blip r:embed="rId2"/>
          <a:stretch>
            <a:fillRect/>
          </a:stretch>
        </p:blipFill>
        <p:spPr>
          <a:xfrm>
            <a:off x="9963808" y="6071353"/>
            <a:ext cx="3986138" cy="642810"/>
          </a:xfrm>
          <a:prstGeom prst="rect">
            <a:avLst/>
          </a:prstGeom>
        </p:spPr>
      </p:pic>
    </p:spTree>
    <p:extLst>
      <p:ext uri="{BB962C8B-B14F-4D97-AF65-F5344CB8AC3E}">
        <p14:creationId xmlns:p14="http://schemas.microsoft.com/office/powerpoint/2010/main" val="1393675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35899" y="870765"/>
            <a:ext cx="10515600" cy="3320909"/>
          </a:xfrm>
        </p:spPr>
        <p:txBody>
          <a:bodyPr/>
          <a:lstStyle/>
          <a:p>
            <a:pPr marL="0" indent="0">
              <a:buNone/>
            </a:pPr>
            <a:r>
              <a:rPr lang="nl-NL" sz="3200" dirty="0" smtClean="0"/>
              <a:t>Een aantal functies uit </a:t>
            </a:r>
            <a:r>
              <a:rPr lang="nl-NL" sz="3200" b="1" dirty="0" err="1"/>
              <a:t>s</a:t>
            </a:r>
            <a:r>
              <a:rPr lang="nl-NL" sz="3200" b="1" dirty="0" err="1" smtClean="0"/>
              <a:t>tats</a:t>
            </a:r>
            <a:r>
              <a:rPr lang="nl-NL" sz="3200" dirty="0" smtClean="0"/>
              <a:t> zijn we al tegengekomen in tryr.codeschool.com :</a:t>
            </a:r>
          </a:p>
          <a:p>
            <a:pPr marL="0" indent="0">
              <a:buNone/>
            </a:pPr>
            <a:endParaRPr lang="nl-NL" sz="3200" dirty="0" smtClean="0"/>
          </a:p>
          <a:p>
            <a:pPr marL="0" indent="0">
              <a:buNone/>
            </a:pPr>
            <a:r>
              <a:rPr lang="en-US" sz="3200" dirty="0" smtClean="0">
                <a:solidFill>
                  <a:srgbClr val="222222"/>
                </a:solidFill>
                <a:latin typeface="inherit"/>
              </a:rPr>
              <a:t>mean </a:t>
            </a:r>
          </a:p>
          <a:p>
            <a:pPr marL="0" indent="0">
              <a:buNone/>
            </a:pPr>
            <a:r>
              <a:rPr lang="en-US" sz="3200" dirty="0">
                <a:solidFill>
                  <a:srgbClr val="222222"/>
                </a:solidFill>
                <a:latin typeface="inherit"/>
              </a:rPr>
              <a:t>m</a:t>
            </a:r>
            <a:r>
              <a:rPr lang="en-US" sz="3200" dirty="0" smtClean="0">
                <a:solidFill>
                  <a:srgbClr val="222222"/>
                </a:solidFill>
                <a:latin typeface="inherit"/>
              </a:rPr>
              <a:t>edian</a:t>
            </a:r>
          </a:p>
          <a:p>
            <a:pPr marL="0" indent="0">
              <a:buNone/>
            </a:pPr>
            <a:r>
              <a:rPr lang="en-US" sz="3200" dirty="0" err="1">
                <a:solidFill>
                  <a:srgbClr val="222222"/>
                </a:solidFill>
                <a:latin typeface="inherit"/>
              </a:rPr>
              <a:t>s</a:t>
            </a:r>
            <a:r>
              <a:rPr lang="en-US" sz="3200" dirty="0" err="1" smtClean="0">
                <a:solidFill>
                  <a:srgbClr val="222222"/>
                </a:solidFill>
                <a:latin typeface="inherit"/>
              </a:rPr>
              <a:t>d</a:t>
            </a:r>
            <a:r>
              <a:rPr lang="en-US" sz="3200" dirty="0" smtClean="0">
                <a:solidFill>
                  <a:srgbClr val="222222"/>
                </a:solidFill>
                <a:latin typeface="inherit"/>
              </a:rPr>
              <a:t>  (=standard deviation)</a:t>
            </a:r>
            <a:endParaRPr lang="en-US" sz="3200" dirty="0">
              <a:solidFill>
                <a:srgbClr val="222222"/>
              </a:solidFill>
              <a:latin typeface="inherit"/>
            </a:endParaRPr>
          </a:p>
          <a:p>
            <a:pPr marL="0" indent="0">
              <a:buNone/>
            </a:pPr>
            <a:endParaRPr lang="nl-NL" dirty="0"/>
          </a:p>
        </p:txBody>
      </p:sp>
      <p:sp>
        <p:nvSpPr>
          <p:cNvPr id="4" name="Rechthoek 3"/>
          <p:cNvSpPr/>
          <p:nvPr/>
        </p:nvSpPr>
        <p:spPr>
          <a:xfrm>
            <a:off x="482824" y="4586677"/>
            <a:ext cx="9721232" cy="1077218"/>
          </a:xfrm>
          <a:prstGeom prst="rect">
            <a:avLst/>
          </a:prstGeom>
        </p:spPr>
        <p:txBody>
          <a:bodyPr wrap="square">
            <a:spAutoFit/>
          </a:bodyPr>
          <a:lstStyle/>
          <a:p>
            <a:r>
              <a:rPr lang="nl-NL" sz="3200" dirty="0"/>
              <a:t>Functies die in de altijd beschikbare pakketten zitten kun je zo </a:t>
            </a:r>
            <a:r>
              <a:rPr lang="nl-NL" sz="3200" dirty="0" smtClean="0"/>
              <a:t>oproepen</a:t>
            </a:r>
            <a:r>
              <a:rPr lang="nl-NL" sz="3200" dirty="0"/>
              <a:t>.</a:t>
            </a:r>
          </a:p>
        </p:txBody>
      </p:sp>
    </p:spTree>
    <p:extLst>
      <p:ext uri="{BB962C8B-B14F-4D97-AF65-F5344CB8AC3E}">
        <p14:creationId xmlns:p14="http://schemas.microsoft.com/office/powerpoint/2010/main" val="163447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nl-NL" sz="3200" dirty="0" smtClean="0">
                <a:latin typeface="+mn-lt"/>
              </a:rPr>
              <a:t>Functies die in de altijd beschikbare pakketten zitten kun je zo oproepen, b.v. in </a:t>
            </a:r>
            <a:r>
              <a:rPr lang="nl-NL" sz="3200" b="1" dirty="0" err="1" smtClean="0">
                <a:latin typeface="+mn-lt"/>
              </a:rPr>
              <a:t>stats</a:t>
            </a:r>
            <a:r>
              <a:rPr lang="nl-NL" sz="3200" b="1" dirty="0" smtClean="0">
                <a:latin typeface="+mn-lt"/>
              </a:rPr>
              <a:t> </a:t>
            </a:r>
            <a:r>
              <a:rPr lang="nl-NL" sz="3200" dirty="0" smtClean="0">
                <a:latin typeface="+mn-lt"/>
              </a:rPr>
              <a:t>zit </a:t>
            </a:r>
            <a:r>
              <a:rPr lang="nl-NL" sz="3200" dirty="0" smtClean="0">
                <a:solidFill>
                  <a:srgbClr val="FF0000"/>
                </a:solidFill>
                <a:latin typeface="+mn-lt"/>
              </a:rPr>
              <a:t>summary</a:t>
            </a:r>
            <a:endParaRPr lang="nl-NL" sz="3200" dirty="0">
              <a:solidFill>
                <a:srgbClr val="FF0000"/>
              </a:solidFill>
              <a:latin typeface="+mn-lt"/>
            </a:endParaRPr>
          </a:p>
        </p:txBody>
      </p:sp>
      <p:sp>
        <p:nvSpPr>
          <p:cNvPr id="3" name="Tijdelijke aanduiding voor inhoud 2"/>
          <p:cNvSpPr>
            <a:spLocks noGrp="1"/>
          </p:cNvSpPr>
          <p:nvPr>
            <p:ph idx="1"/>
          </p:nvPr>
        </p:nvSpPr>
        <p:spPr/>
        <p:txBody>
          <a:bodyPr/>
          <a:lstStyle/>
          <a:p>
            <a:pPr marL="0" indent="0">
              <a:buNone/>
            </a:pPr>
            <a:r>
              <a:rPr lang="nl-NL" dirty="0" smtClean="0">
                <a:solidFill>
                  <a:srgbClr val="FF0000"/>
                </a:solidFill>
              </a:rPr>
              <a:t>summary(</a:t>
            </a:r>
            <a:r>
              <a:rPr lang="nl-NL" dirty="0" err="1" smtClean="0">
                <a:solidFill>
                  <a:srgbClr val="FF0000"/>
                </a:solidFill>
              </a:rPr>
              <a:t>ChickWeight</a:t>
            </a:r>
            <a:r>
              <a:rPr lang="nl-NL" dirty="0">
                <a:solidFill>
                  <a:srgbClr val="FF0000"/>
                </a:solidFill>
              </a:rPr>
              <a:t>)</a:t>
            </a:r>
          </a:p>
          <a:p>
            <a:pPr marL="0" indent="0">
              <a:buNone/>
            </a:pPr>
            <a:r>
              <a:rPr lang="nl-NL" dirty="0"/>
              <a:t>     </a:t>
            </a:r>
            <a:r>
              <a:rPr lang="nl-NL" dirty="0" err="1">
                <a:solidFill>
                  <a:srgbClr val="0033CC"/>
                </a:solidFill>
              </a:rPr>
              <a:t>weight</a:t>
            </a:r>
            <a:r>
              <a:rPr lang="nl-NL" dirty="0">
                <a:solidFill>
                  <a:srgbClr val="0033CC"/>
                </a:solidFill>
              </a:rPr>
              <a:t>           </a:t>
            </a:r>
            <a:r>
              <a:rPr lang="nl-NL" dirty="0" smtClean="0">
                <a:solidFill>
                  <a:srgbClr val="0033CC"/>
                </a:solidFill>
              </a:rPr>
              <a:t>	Time             		Chick                  	</a:t>
            </a:r>
            <a:r>
              <a:rPr lang="nl-NL" dirty="0" err="1" smtClean="0">
                <a:solidFill>
                  <a:srgbClr val="0033CC"/>
                </a:solidFill>
              </a:rPr>
              <a:t>Diet</a:t>
            </a:r>
            <a:r>
              <a:rPr lang="nl-NL" dirty="0" smtClean="0">
                <a:solidFill>
                  <a:srgbClr val="0033CC"/>
                </a:solidFill>
              </a:rPr>
              <a:t>   </a:t>
            </a:r>
            <a:endParaRPr lang="nl-NL" dirty="0">
              <a:solidFill>
                <a:srgbClr val="0033CC"/>
              </a:solidFill>
            </a:endParaRPr>
          </a:p>
          <a:p>
            <a:pPr marL="0" indent="0">
              <a:buNone/>
            </a:pPr>
            <a:r>
              <a:rPr lang="nl-NL" dirty="0">
                <a:solidFill>
                  <a:srgbClr val="0033CC"/>
                </a:solidFill>
              </a:rPr>
              <a:t> Min.   : 35.0   </a:t>
            </a:r>
            <a:r>
              <a:rPr lang="nl-NL" dirty="0" smtClean="0">
                <a:solidFill>
                  <a:srgbClr val="0033CC"/>
                </a:solidFill>
              </a:rPr>
              <a:t>   	Min</a:t>
            </a:r>
            <a:r>
              <a:rPr lang="nl-NL" dirty="0">
                <a:solidFill>
                  <a:srgbClr val="0033CC"/>
                </a:solidFill>
              </a:rPr>
              <a:t>.   : 0.00   	</a:t>
            </a:r>
            <a:r>
              <a:rPr lang="nl-NL" dirty="0" smtClean="0">
                <a:solidFill>
                  <a:srgbClr val="0033CC"/>
                </a:solidFill>
              </a:rPr>
              <a:t>13     </a:t>
            </a:r>
            <a:r>
              <a:rPr lang="nl-NL" dirty="0">
                <a:solidFill>
                  <a:srgbClr val="0033CC"/>
                </a:solidFill>
              </a:rPr>
              <a:t>: 12   </a:t>
            </a:r>
            <a:r>
              <a:rPr lang="nl-NL" dirty="0" smtClean="0">
                <a:solidFill>
                  <a:srgbClr val="0033CC"/>
                </a:solidFill>
              </a:rPr>
              <a:t>     	1:220  </a:t>
            </a:r>
            <a:endParaRPr lang="nl-NL" dirty="0">
              <a:solidFill>
                <a:srgbClr val="0033CC"/>
              </a:solidFill>
            </a:endParaRPr>
          </a:p>
          <a:p>
            <a:pPr marL="0" indent="0">
              <a:buNone/>
            </a:pPr>
            <a:r>
              <a:rPr lang="nl-NL" dirty="0">
                <a:solidFill>
                  <a:srgbClr val="0033CC"/>
                </a:solidFill>
              </a:rPr>
              <a:t> 1st </a:t>
            </a:r>
            <a:r>
              <a:rPr lang="nl-NL" dirty="0" err="1">
                <a:solidFill>
                  <a:srgbClr val="0033CC"/>
                </a:solidFill>
              </a:rPr>
              <a:t>Qu</a:t>
            </a:r>
            <a:r>
              <a:rPr lang="nl-NL" dirty="0">
                <a:solidFill>
                  <a:srgbClr val="0033CC"/>
                </a:solidFill>
              </a:rPr>
              <a:t>.: 63.0   </a:t>
            </a:r>
            <a:r>
              <a:rPr lang="nl-NL" dirty="0" smtClean="0">
                <a:solidFill>
                  <a:srgbClr val="0033CC"/>
                </a:solidFill>
              </a:rPr>
              <a:t> 	1st </a:t>
            </a:r>
            <a:r>
              <a:rPr lang="nl-NL" dirty="0" err="1">
                <a:solidFill>
                  <a:srgbClr val="0033CC"/>
                </a:solidFill>
              </a:rPr>
              <a:t>Qu</a:t>
            </a:r>
            <a:r>
              <a:rPr lang="nl-NL" dirty="0">
                <a:solidFill>
                  <a:srgbClr val="0033CC"/>
                </a:solidFill>
              </a:rPr>
              <a:t>.: 4.00  </a:t>
            </a:r>
            <a:r>
              <a:rPr lang="nl-NL" dirty="0" smtClean="0">
                <a:solidFill>
                  <a:srgbClr val="0033CC"/>
                </a:solidFill>
              </a:rPr>
              <a:t>	 </a:t>
            </a:r>
            <a:r>
              <a:rPr lang="nl-NL" dirty="0">
                <a:solidFill>
                  <a:srgbClr val="0033CC"/>
                </a:solidFill>
              </a:rPr>
              <a:t>9      : 12   </a:t>
            </a:r>
            <a:r>
              <a:rPr lang="nl-NL" dirty="0" smtClean="0">
                <a:solidFill>
                  <a:srgbClr val="0033CC"/>
                </a:solidFill>
              </a:rPr>
              <a:t>       	2:120  </a:t>
            </a:r>
            <a:endParaRPr lang="nl-NL" dirty="0">
              <a:solidFill>
                <a:srgbClr val="0033CC"/>
              </a:solidFill>
            </a:endParaRPr>
          </a:p>
          <a:p>
            <a:pPr marL="0" indent="0">
              <a:buNone/>
            </a:pPr>
            <a:r>
              <a:rPr lang="nl-NL" dirty="0">
                <a:solidFill>
                  <a:srgbClr val="0033CC"/>
                </a:solidFill>
              </a:rPr>
              <a:t> </a:t>
            </a:r>
            <a:r>
              <a:rPr lang="nl-NL" dirty="0" err="1">
                <a:solidFill>
                  <a:srgbClr val="0033CC"/>
                </a:solidFill>
              </a:rPr>
              <a:t>Median</a:t>
            </a:r>
            <a:r>
              <a:rPr lang="nl-NL" dirty="0">
                <a:solidFill>
                  <a:srgbClr val="0033CC"/>
                </a:solidFill>
              </a:rPr>
              <a:t> :103.0   </a:t>
            </a:r>
            <a:r>
              <a:rPr lang="nl-NL" dirty="0" smtClean="0">
                <a:solidFill>
                  <a:srgbClr val="0033CC"/>
                </a:solidFill>
              </a:rPr>
              <a:t>	</a:t>
            </a:r>
            <a:r>
              <a:rPr lang="nl-NL" dirty="0" err="1" smtClean="0">
                <a:solidFill>
                  <a:srgbClr val="0033CC"/>
                </a:solidFill>
              </a:rPr>
              <a:t>Median</a:t>
            </a:r>
            <a:r>
              <a:rPr lang="nl-NL" dirty="0" smtClean="0">
                <a:solidFill>
                  <a:srgbClr val="0033CC"/>
                </a:solidFill>
              </a:rPr>
              <a:t> </a:t>
            </a:r>
            <a:r>
              <a:rPr lang="nl-NL" dirty="0">
                <a:solidFill>
                  <a:srgbClr val="0033CC"/>
                </a:solidFill>
              </a:rPr>
              <a:t>:10.00   </a:t>
            </a:r>
            <a:r>
              <a:rPr lang="nl-NL" dirty="0" smtClean="0">
                <a:solidFill>
                  <a:srgbClr val="0033CC"/>
                </a:solidFill>
              </a:rPr>
              <a:t>	20     </a:t>
            </a:r>
            <a:r>
              <a:rPr lang="nl-NL" dirty="0">
                <a:solidFill>
                  <a:srgbClr val="0033CC"/>
                </a:solidFill>
              </a:rPr>
              <a:t>: 12   </a:t>
            </a:r>
            <a:r>
              <a:rPr lang="nl-NL" dirty="0" smtClean="0">
                <a:solidFill>
                  <a:srgbClr val="0033CC"/>
                </a:solidFill>
              </a:rPr>
              <a:t>		3:120  </a:t>
            </a:r>
            <a:endParaRPr lang="nl-NL" dirty="0">
              <a:solidFill>
                <a:srgbClr val="0033CC"/>
              </a:solidFill>
            </a:endParaRPr>
          </a:p>
          <a:p>
            <a:pPr marL="0" indent="0">
              <a:buNone/>
            </a:pPr>
            <a:r>
              <a:rPr lang="nl-NL" dirty="0">
                <a:solidFill>
                  <a:srgbClr val="0033CC"/>
                </a:solidFill>
              </a:rPr>
              <a:t> </a:t>
            </a:r>
            <a:r>
              <a:rPr lang="nl-NL" dirty="0" err="1">
                <a:solidFill>
                  <a:srgbClr val="0033CC"/>
                </a:solidFill>
              </a:rPr>
              <a:t>Mean</a:t>
            </a:r>
            <a:r>
              <a:rPr lang="nl-NL" dirty="0">
                <a:solidFill>
                  <a:srgbClr val="0033CC"/>
                </a:solidFill>
              </a:rPr>
              <a:t>   :121.8   </a:t>
            </a:r>
            <a:r>
              <a:rPr lang="nl-NL" dirty="0" smtClean="0">
                <a:solidFill>
                  <a:srgbClr val="0033CC"/>
                </a:solidFill>
              </a:rPr>
              <a:t>	</a:t>
            </a:r>
            <a:r>
              <a:rPr lang="nl-NL" dirty="0" err="1" smtClean="0">
                <a:solidFill>
                  <a:srgbClr val="0033CC"/>
                </a:solidFill>
              </a:rPr>
              <a:t>Mean</a:t>
            </a:r>
            <a:r>
              <a:rPr lang="nl-NL" dirty="0" smtClean="0">
                <a:solidFill>
                  <a:srgbClr val="0033CC"/>
                </a:solidFill>
              </a:rPr>
              <a:t>   </a:t>
            </a:r>
            <a:r>
              <a:rPr lang="nl-NL" dirty="0">
                <a:solidFill>
                  <a:srgbClr val="0033CC"/>
                </a:solidFill>
              </a:rPr>
              <a:t>:10.72   </a:t>
            </a:r>
            <a:r>
              <a:rPr lang="nl-NL" dirty="0" smtClean="0">
                <a:solidFill>
                  <a:srgbClr val="0033CC"/>
                </a:solidFill>
              </a:rPr>
              <a:t>	10     </a:t>
            </a:r>
            <a:r>
              <a:rPr lang="nl-NL" dirty="0">
                <a:solidFill>
                  <a:srgbClr val="0033CC"/>
                </a:solidFill>
              </a:rPr>
              <a:t>: 12   </a:t>
            </a:r>
            <a:r>
              <a:rPr lang="nl-NL" dirty="0" smtClean="0">
                <a:solidFill>
                  <a:srgbClr val="0033CC"/>
                </a:solidFill>
              </a:rPr>
              <a:t>		4:118  </a:t>
            </a:r>
            <a:endParaRPr lang="nl-NL" dirty="0">
              <a:solidFill>
                <a:srgbClr val="0033CC"/>
              </a:solidFill>
            </a:endParaRPr>
          </a:p>
          <a:p>
            <a:pPr marL="0" indent="0">
              <a:buNone/>
            </a:pPr>
            <a:r>
              <a:rPr lang="nl-NL" dirty="0">
                <a:solidFill>
                  <a:srgbClr val="0033CC"/>
                </a:solidFill>
              </a:rPr>
              <a:t> 3rd Qu.:163.8   </a:t>
            </a:r>
            <a:r>
              <a:rPr lang="nl-NL" dirty="0" smtClean="0">
                <a:solidFill>
                  <a:srgbClr val="0033CC"/>
                </a:solidFill>
              </a:rPr>
              <a:t>	3rd </a:t>
            </a:r>
            <a:r>
              <a:rPr lang="nl-NL" dirty="0">
                <a:solidFill>
                  <a:srgbClr val="0033CC"/>
                </a:solidFill>
              </a:rPr>
              <a:t>Qu.:16.00   </a:t>
            </a:r>
            <a:r>
              <a:rPr lang="nl-NL" dirty="0" smtClean="0">
                <a:solidFill>
                  <a:srgbClr val="0033CC"/>
                </a:solidFill>
              </a:rPr>
              <a:t>	17     </a:t>
            </a:r>
            <a:r>
              <a:rPr lang="nl-NL" dirty="0">
                <a:solidFill>
                  <a:srgbClr val="0033CC"/>
                </a:solidFill>
              </a:rPr>
              <a:t>: 12          </a:t>
            </a:r>
          </a:p>
          <a:p>
            <a:pPr marL="0" indent="0">
              <a:buNone/>
            </a:pPr>
            <a:r>
              <a:rPr lang="nl-NL" dirty="0">
                <a:solidFill>
                  <a:srgbClr val="0033CC"/>
                </a:solidFill>
              </a:rPr>
              <a:t> Max.   :373.0   </a:t>
            </a:r>
            <a:r>
              <a:rPr lang="nl-NL" dirty="0" smtClean="0">
                <a:solidFill>
                  <a:srgbClr val="0033CC"/>
                </a:solidFill>
              </a:rPr>
              <a:t>	Max</a:t>
            </a:r>
            <a:r>
              <a:rPr lang="nl-NL" dirty="0">
                <a:solidFill>
                  <a:srgbClr val="0033CC"/>
                </a:solidFill>
              </a:rPr>
              <a:t>.   :21.00   </a:t>
            </a:r>
            <a:r>
              <a:rPr lang="nl-NL" dirty="0" smtClean="0">
                <a:solidFill>
                  <a:srgbClr val="0033CC"/>
                </a:solidFill>
              </a:rPr>
              <a:t>	19     </a:t>
            </a:r>
            <a:r>
              <a:rPr lang="nl-NL" dirty="0">
                <a:solidFill>
                  <a:srgbClr val="0033CC"/>
                </a:solidFill>
              </a:rPr>
              <a:t>: 12 </a:t>
            </a:r>
          </a:p>
        </p:txBody>
      </p:sp>
    </p:spTree>
    <p:extLst>
      <p:ext uri="{BB962C8B-B14F-4D97-AF65-F5344CB8AC3E}">
        <p14:creationId xmlns:p14="http://schemas.microsoft.com/office/powerpoint/2010/main" val="266743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1095265" y="563888"/>
            <a:ext cx="6345263" cy="461665"/>
          </a:xfrm>
          <a:prstGeom prst="rect">
            <a:avLst/>
          </a:prstGeom>
        </p:spPr>
        <p:txBody>
          <a:bodyPr wrap="none">
            <a:spAutoFit/>
          </a:bodyPr>
          <a:lstStyle/>
          <a:p>
            <a:r>
              <a:rPr lang="nl-NL" sz="2400" dirty="0" err="1">
                <a:solidFill>
                  <a:srgbClr val="FF0000"/>
                </a:solidFill>
              </a:rPr>
              <a:t>library</a:t>
            </a:r>
            <a:r>
              <a:rPr lang="nl-NL" sz="2400" dirty="0">
                <a:solidFill>
                  <a:srgbClr val="FF0000"/>
                </a:solidFill>
              </a:rPr>
              <a:t>(help="</a:t>
            </a:r>
            <a:r>
              <a:rPr lang="nl-NL" sz="2400" dirty="0" err="1">
                <a:solidFill>
                  <a:srgbClr val="FF0000"/>
                </a:solidFill>
              </a:rPr>
              <a:t>graphics</a:t>
            </a:r>
            <a:r>
              <a:rPr lang="nl-NL" sz="2400" dirty="0" smtClean="0">
                <a:solidFill>
                  <a:srgbClr val="FF0000"/>
                </a:solidFill>
              </a:rPr>
              <a:t>") of  </a:t>
            </a:r>
            <a:r>
              <a:rPr lang="nl-NL" sz="2400" dirty="0" err="1" smtClean="0">
                <a:solidFill>
                  <a:srgbClr val="FF0000"/>
                </a:solidFill>
              </a:rPr>
              <a:t>library</a:t>
            </a:r>
            <a:r>
              <a:rPr lang="nl-NL" sz="2400" dirty="0" smtClean="0">
                <a:solidFill>
                  <a:srgbClr val="FF0000"/>
                </a:solidFill>
              </a:rPr>
              <a:t>(help=</a:t>
            </a:r>
            <a:r>
              <a:rPr lang="nl-NL" sz="2400" dirty="0" err="1" smtClean="0">
                <a:solidFill>
                  <a:srgbClr val="FF0000"/>
                </a:solidFill>
              </a:rPr>
              <a:t>graphics</a:t>
            </a:r>
            <a:r>
              <a:rPr lang="nl-NL" sz="2400" dirty="0" smtClean="0">
                <a:solidFill>
                  <a:srgbClr val="FF0000"/>
                </a:solidFill>
              </a:rPr>
              <a:t>)</a:t>
            </a:r>
            <a:endParaRPr lang="nl-NL" sz="2400" dirty="0">
              <a:solidFill>
                <a:srgbClr val="FF0000"/>
              </a:solidFill>
            </a:endParaRPr>
          </a:p>
        </p:txBody>
      </p:sp>
      <p:sp>
        <p:nvSpPr>
          <p:cNvPr id="4" name="Rechthoek 3"/>
          <p:cNvSpPr/>
          <p:nvPr/>
        </p:nvSpPr>
        <p:spPr>
          <a:xfrm>
            <a:off x="1095265" y="1351478"/>
            <a:ext cx="8407323" cy="5078313"/>
          </a:xfrm>
          <a:prstGeom prst="rect">
            <a:avLst/>
          </a:prstGeom>
        </p:spPr>
        <p:txBody>
          <a:bodyPr wrap="square">
            <a:spAutoFit/>
          </a:bodyPr>
          <a:lstStyle/>
          <a:p>
            <a:r>
              <a:rPr lang="nl-NL" dirty="0" err="1"/>
              <a:t>Axis</a:t>
            </a:r>
            <a:r>
              <a:rPr lang="nl-NL" dirty="0"/>
              <a:t>                  </a:t>
            </a:r>
            <a:r>
              <a:rPr lang="nl-NL" dirty="0" smtClean="0"/>
              <a:t>     </a:t>
            </a:r>
            <a:r>
              <a:rPr lang="nl-NL" dirty="0" err="1"/>
              <a:t>Generic</a:t>
            </a:r>
            <a:r>
              <a:rPr lang="nl-NL" dirty="0"/>
              <a:t> </a:t>
            </a:r>
            <a:r>
              <a:rPr lang="nl-NL" dirty="0" err="1"/>
              <a:t>Function</a:t>
            </a:r>
            <a:r>
              <a:rPr lang="nl-NL" dirty="0"/>
              <a:t> </a:t>
            </a:r>
            <a:r>
              <a:rPr lang="nl-NL" dirty="0" err="1"/>
              <a:t>to</a:t>
            </a:r>
            <a:r>
              <a:rPr lang="nl-NL" dirty="0"/>
              <a:t> </a:t>
            </a:r>
            <a:r>
              <a:rPr lang="nl-NL" dirty="0" err="1"/>
              <a:t>Add</a:t>
            </a:r>
            <a:r>
              <a:rPr lang="nl-NL" dirty="0"/>
              <a:t> </a:t>
            </a:r>
            <a:r>
              <a:rPr lang="nl-NL" dirty="0" err="1"/>
              <a:t>an</a:t>
            </a:r>
            <a:r>
              <a:rPr lang="nl-NL" dirty="0"/>
              <a:t> </a:t>
            </a:r>
            <a:r>
              <a:rPr lang="nl-NL" dirty="0" err="1"/>
              <a:t>Axis</a:t>
            </a:r>
            <a:r>
              <a:rPr lang="nl-NL" dirty="0"/>
              <a:t> </a:t>
            </a:r>
            <a:r>
              <a:rPr lang="nl-NL" dirty="0" err="1"/>
              <a:t>to</a:t>
            </a:r>
            <a:r>
              <a:rPr lang="nl-NL" dirty="0"/>
              <a:t> a Plot</a:t>
            </a:r>
          </a:p>
          <a:p>
            <a:r>
              <a:rPr lang="nl-NL" dirty="0" err="1">
                <a:solidFill>
                  <a:srgbClr val="0033CC"/>
                </a:solidFill>
              </a:rPr>
              <a:t>abline</a:t>
            </a:r>
            <a:r>
              <a:rPr lang="nl-NL" dirty="0">
                <a:solidFill>
                  <a:srgbClr val="0033CC"/>
                </a:solidFill>
              </a:rPr>
              <a:t> </a:t>
            </a:r>
            <a:r>
              <a:rPr lang="nl-NL" dirty="0"/>
              <a:t>                 </a:t>
            </a:r>
            <a:r>
              <a:rPr lang="nl-NL" dirty="0" smtClean="0"/>
              <a:t> </a:t>
            </a:r>
            <a:r>
              <a:rPr lang="nl-NL" dirty="0" err="1" smtClean="0"/>
              <a:t>Add</a:t>
            </a:r>
            <a:r>
              <a:rPr lang="nl-NL" dirty="0" smtClean="0"/>
              <a:t> </a:t>
            </a:r>
            <a:r>
              <a:rPr lang="nl-NL" dirty="0"/>
              <a:t>Straight Lines </a:t>
            </a:r>
            <a:r>
              <a:rPr lang="nl-NL" dirty="0" err="1"/>
              <a:t>to</a:t>
            </a:r>
            <a:r>
              <a:rPr lang="nl-NL" dirty="0"/>
              <a:t> a Plot</a:t>
            </a:r>
          </a:p>
          <a:p>
            <a:r>
              <a:rPr lang="nl-NL" dirty="0" err="1"/>
              <a:t>arrows</a:t>
            </a:r>
            <a:r>
              <a:rPr lang="nl-NL" dirty="0"/>
              <a:t>                </a:t>
            </a:r>
            <a:r>
              <a:rPr lang="nl-NL" dirty="0" smtClean="0"/>
              <a:t>  </a:t>
            </a:r>
            <a:r>
              <a:rPr lang="nl-NL" dirty="0" err="1"/>
              <a:t>Add</a:t>
            </a:r>
            <a:r>
              <a:rPr lang="nl-NL" dirty="0"/>
              <a:t> </a:t>
            </a:r>
            <a:r>
              <a:rPr lang="nl-NL" dirty="0" err="1"/>
              <a:t>Arrows</a:t>
            </a:r>
            <a:r>
              <a:rPr lang="nl-NL" dirty="0"/>
              <a:t> </a:t>
            </a:r>
            <a:r>
              <a:rPr lang="nl-NL" dirty="0" err="1"/>
              <a:t>to</a:t>
            </a:r>
            <a:r>
              <a:rPr lang="nl-NL" dirty="0"/>
              <a:t> a Plot</a:t>
            </a:r>
          </a:p>
          <a:p>
            <a:r>
              <a:rPr lang="nl-NL" dirty="0" err="1"/>
              <a:t>assocplot</a:t>
            </a:r>
            <a:r>
              <a:rPr lang="nl-NL" dirty="0"/>
              <a:t>          </a:t>
            </a:r>
            <a:r>
              <a:rPr lang="nl-NL" dirty="0" smtClean="0"/>
              <a:t>   Association </a:t>
            </a:r>
            <a:r>
              <a:rPr lang="nl-NL" dirty="0"/>
              <a:t>Plots</a:t>
            </a:r>
          </a:p>
          <a:p>
            <a:r>
              <a:rPr lang="nl-NL" dirty="0" err="1"/>
              <a:t>axTicks</a:t>
            </a:r>
            <a:r>
              <a:rPr lang="nl-NL" dirty="0"/>
              <a:t>                 </a:t>
            </a:r>
            <a:r>
              <a:rPr lang="nl-NL" dirty="0" err="1"/>
              <a:t>Compute</a:t>
            </a:r>
            <a:r>
              <a:rPr lang="nl-NL" dirty="0"/>
              <a:t> </a:t>
            </a:r>
            <a:r>
              <a:rPr lang="nl-NL" dirty="0" err="1"/>
              <a:t>Axis</a:t>
            </a:r>
            <a:r>
              <a:rPr lang="nl-NL" dirty="0"/>
              <a:t> </a:t>
            </a:r>
            <a:r>
              <a:rPr lang="nl-NL" dirty="0" err="1"/>
              <a:t>Tickmark</a:t>
            </a:r>
            <a:r>
              <a:rPr lang="nl-NL" dirty="0"/>
              <a:t> </a:t>
            </a:r>
            <a:r>
              <a:rPr lang="nl-NL" dirty="0" err="1"/>
              <a:t>Locations</a:t>
            </a:r>
            <a:endParaRPr lang="nl-NL" dirty="0"/>
          </a:p>
          <a:p>
            <a:r>
              <a:rPr lang="nl-NL" dirty="0" err="1"/>
              <a:t>axis</a:t>
            </a:r>
            <a:r>
              <a:rPr lang="nl-NL" dirty="0"/>
              <a:t>                    </a:t>
            </a:r>
            <a:r>
              <a:rPr lang="nl-NL" dirty="0" smtClean="0"/>
              <a:t>   </a:t>
            </a:r>
            <a:r>
              <a:rPr lang="nl-NL" dirty="0" err="1" smtClean="0"/>
              <a:t>Add</a:t>
            </a:r>
            <a:r>
              <a:rPr lang="nl-NL" dirty="0" smtClean="0"/>
              <a:t> </a:t>
            </a:r>
            <a:r>
              <a:rPr lang="nl-NL" dirty="0" err="1"/>
              <a:t>an</a:t>
            </a:r>
            <a:r>
              <a:rPr lang="nl-NL" dirty="0"/>
              <a:t> </a:t>
            </a:r>
            <a:r>
              <a:rPr lang="nl-NL" dirty="0" err="1"/>
              <a:t>Axis</a:t>
            </a:r>
            <a:r>
              <a:rPr lang="nl-NL" dirty="0"/>
              <a:t> </a:t>
            </a:r>
            <a:r>
              <a:rPr lang="nl-NL" dirty="0" err="1"/>
              <a:t>to</a:t>
            </a:r>
            <a:r>
              <a:rPr lang="nl-NL" dirty="0"/>
              <a:t> a Plot</a:t>
            </a:r>
          </a:p>
          <a:p>
            <a:r>
              <a:rPr lang="nl-NL" dirty="0" err="1"/>
              <a:t>axis.POSIXct</a:t>
            </a:r>
            <a:r>
              <a:rPr lang="nl-NL" dirty="0"/>
              <a:t>     </a:t>
            </a:r>
            <a:r>
              <a:rPr lang="nl-NL" dirty="0" smtClean="0"/>
              <a:t>   </a:t>
            </a:r>
            <a:r>
              <a:rPr lang="nl-NL" dirty="0"/>
              <a:t>Date </a:t>
            </a:r>
            <a:r>
              <a:rPr lang="nl-NL" dirty="0" err="1"/>
              <a:t>and</a:t>
            </a:r>
            <a:r>
              <a:rPr lang="nl-NL" dirty="0"/>
              <a:t> Date-time </a:t>
            </a:r>
            <a:r>
              <a:rPr lang="nl-NL" dirty="0" err="1"/>
              <a:t>Plotting</a:t>
            </a:r>
            <a:r>
              <a:rPr lang="nl-NL" dirty="0"/>
              <a:t> </a:t>
            </a:r>
            <a:r>
              <a:rPr lang="nl-NL" dirty="0" err="1"/>
              <a:t>Functions</a:t>
            </a:r>
            <a:endParaRPr lang="nl-NL" dirty="0"/>
          </a:p>
          <a:p>
            <a:r>
              <a:rPr lang="nl-NL" dirty="0" err="1">
                <a:solidFill>
                  <a:srgbClr val="0033CC"/>
                </a:solidFill>
              </a:rPr>
              <a:t>barplot</a:t>
            </a:r>
            <a:r>
              <a:rPr lang="nl-NL" dirty="0">
                <a:solidFill>
                  <a:srgbClr val="0033CC"/>
                </a:solidFill>
              </a:rPr>
              <a:t> </a:t>
            </a:r>
            <a:r>
              <a:rPr lang="nl-NL" dirty="0"/>
              <a:t>                Bar Plots</a:t>
            </a:r>
          </a:p>
          <a:p>
            <a:r>
              <a:rPr lang="nl-NL" dirty="0"/>
              <a:t>box                    </a:t>
            </a:r>
            <a:r>
              <a:rPr lang="nl-NL" dirty="0" smtClean="0"/>
              <a:t>    </a:t>
            </a:r>
            <a:r>
              <a:rPr lang="nl-NL" dirty="0"/>
              <a:t>Draw a Box </a:t>
            </a:r>
            <a:r>
              <a:rPr lang="nl-NL" dirty="0" err="1"/>
              <a:t>around</a:t>
            </a:r>
            <a:r>
              <a:rPr lang="nl-NL" dirty="0"/>
              <a:t> a Plot</a:t>
            </a:r>
          </a:p>
          <a:p>
            <a:r>
              <a:rPr lang="nl-NL" dirty="0" err="1">
                <a:solidFill>
                  <a:srgbClr val="0033CC"/>
                </a:solidFill>
              </a:rPr>
              <a:t>boxplot</a:t>
            </a:r>
            <a:r>
              <a:rPr lang="nl-NL" dirty="0">
                <a:solidFill>
                  <a:srgbClr val="0033CC"/>
                </a:solidFill>
              </a:rPr>
              <a:t> </a:t>
            </a:r>
            <a:r>
              <a:rPr lang="nl-NL" dirty="0"/>
              <a:t>                Box Plots</a:t>
            </a:r>
          </a:p>
          <a:p>
            <a:r>
              <a:rPr lang="nl-NL" dirty="0" err="1"/>
              <a:t>boxplot.matrix</a:t>
            </a:r>
            <a:r>
              <a:rPr lang="nl-NL" dirty="0"/>
              <a:t>     </a:t>
            </a:r>
            <a:r>
              <a:rPr lang="nl-NL" dirty="0" smtClean="0"/>
              <a:t>Draw </a:t>
            </a:r>
            <a:r>
              <a:rPr lang="nl-NL" dirty="0"/>
              <a:t>a </a:t>
            </a:r>
            <a:r>
              <a:rPr lang="nl-NL" dirty="0" err="1"/>
              <a:t>Boxplot</a:t>
            </a:r>
            <a:r>
              <a:rPr lang="nl-NL" dirty="0"/>
              <a:t> </a:t>
            </a:r>
            <a:r>
              <a:rPr lang="nl-NL" dirty="0" err="1"/>
              <a:t>for</a:t>
            </a:r>
            <a:r>
              <a:rPr lang="nl-NL" dirty="0"/>
              <a:t> </a:t>
            </a:r>
            <a:r>
              <a:rPr lang="nl-NL" dirty="0" err="1"/>
              <a:t>each</a:t>
            </a:r>
            <a:r>
              <a:rPr lang="nl-NL" dirty="0"/>
              <a:t> Column (</a:t>
            </a:r>
            <a:r>
              <a:rPr lang="nl-NL" dirty="0" err="1"/>
              <a:t>Row</a:t>
            </a:r>
            <a:r>
              <a:rPr lang="nl-NL" dirty="0"/>
              <a:t>) of </a:t>
            </a:r>
            <a:r>
              <a:rPr lang="nl-NL" dirty="0" smtClean="0"/>
              <a:t>a Matrix</a:t>
            </a:r>
            <a:endParaRPr lang="nl-NL" dirty="0"/>
          </a:p>
          <a:p>
            <a:r>
              <a:rPr lang="nl-NL" dirty="0" err="1"/>
              <a:t>bxp</a:t>
            </a:r>
            <a:r>
              <a:rPr lang="nl-NL" dirty="0"/>
              <a:t>                     </a:t>
            </a:r>
            <a:r>
              <a:rPr lang="nl-NL" dirty="0" smtClean="0"/>
              <a:t>   Draw </a:t>
            </a:r>
            <a:r>
              <a:rPr lang="nl-NL" dirty="0"/>
              <a:t>Box Plots </a:t>
            </a:r>
            <a:r>
              <a:rPr lang="nl-NL" dirty="0" err="1"/>
              <a:t>from</a:t>
            </a:r>
            <a:r>
              <a:rPr lang="nl-NL" dirty="0"/>
              <a:t> </a:t>
            </a:r>
            <a:r>
              <a:rPr lang="nl-NL" dirty="0" err="1"/>
              <a:t>Summaries</a:t>
            </a:r>
            <a:endParaRPr lang="nl-NL" dirty="0"/>
          </a:p>
          <a:p>
            <a:r>
              <a:rPr lang="nl-NL" dirty="0" err="1"/>
              <a:t>cdplot</a:t>
            </a:r>
            <a:r>
              <a:rPr lang="nl-NL" dirty="0"/>
              <a:t>                 </a:t>
            </a:r>
            <a:r>
              <a:rPr lang="nl-NL" dirty="0" smtClean="0"/>
              <a:t>  </a:t>
            </a:r>
            <a:r>
              <a:rPr lang="nl-NL" dirty="0" err="1"/>
              <a:t>Conditional</a:t>
            </a:r>
            <a:r>
              <a:rPr lang="nl-NL" dirty="0"/>
              <a:t> </a:t>
            </a:r>
            <a:r>
              <a:rPr lang="nl-NL" dirty="0" err="1"/>
              <a:t>Density</a:t>
            </a:r>
            <a:r>
              <a:rPr lang="nl-NL" dirty="0"/>
              <a:t> </a:t>
            </a:r>
            <a:r>
              <a:rPr lang="nl-NL" dirty="0" smtClean="0"/>
              <a:t>Plots</a:t>
            </a:r>
          </a:p>
          <a:p>
            <a:r>
              <a:rPr lang="nl-NL" dirty="0" smtClean="0"/>
              <a:t>.</a:t>
            </a:r>
          </a:p>
          <a:p>
            <a:r>
              <a:rPr lang="nl-NL" dirty="0" smtClean="0"/>
              <a:t>.</a:t>
            </a:r>
          </a:p>
          <a:p>
            <a:r>
              <a:rPr lang="en-US" dirty="0">
                <a:solidFill>
                  <a:srgbClr val="0033CC"/>
                </a:solidFill>
              </a:rPr>
              <a:t>grid</a:t>
            </a:r>
            <a:r>
              <a:rPr lang="en-US" dirty="0"/>
              <a:t>                    </a:t>
            </a:r>
            <a:r>
              <a:rPr lang="en-US" dirty="0" smtClean="0"/>
              <a:t>    Add </a:t>
            </a:r>
            <a:r>
              <a:rPr lang="en-US" dirty="0"/>
              <a:t>Grid to a Plot</a:t>
            </a:r>
          </a:p>
          <a:p>
            <a:r>
              <a:rPr lang="en-US" dirty="0" err="1">
                <a:solidFill>
                  <a:srgbClr val="0033CC"/>
                </a:solidFill>
              </a:rPr>
              <a:t>hist</a:t>
            </a:r>
            <a:r>
              <a:rPr lang="en-US" dirty="0">
                <a:solidFill>
                  <a:srgbClr val="0033CC"/>
                </a:solidFill>
              </a:rPr>
              <a:t> </a:t>
            </a:r>
            <a:r>
              <a:rPr lang="en-US" dirty="0"/>
              <a:t>                   </a:t>
            </a:r>
            <a:r>
              <a:rPr lang="en-US" dirty="0" smtClean="0"/>
              <a:t>    Histograms</a:t>
            </a:r>
            <a:endParaRPr lang="en-US" dirty="0"/>
          </a:p>
          <a:p>
            <a:r>
              <a:rPr lang="nl-NL" dirty="0" smtClean="0"/>
              <a:t>.</a:t>
            </a:r>
            <a:endParaRPr lang="nl-NL" dirty="0"/>
          </a:p>
        </p:txBody>
      </p:sp>
    </p:spTree>
    <p:extLst>
      <p:ext uri="{BB962C8B-B14F-4D97-AF65-F5344CB8AC3E}">
        <p14:creationId xmlns:p14="http://schemas.microsoft.com/office/powerpoint/2010/main" val="401648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92564" y="1879761"/>
            <a:ext cx="3855453" cy="1569660"/>
          </a:xfrm>
          <a:prstGeom prst="rect">
            <a:avLst/>
          </a:prstGeom>
        </p:spPr>
        <p:txBody>
          <a:bodyPr wrap="square">
            <a:spAutoFit/>
          </a:bodyPr>
          <a:lstStyle/>
          <a:p>
            <a:r>
              <a:rPr lang="nl-NL" sz="2400" dirty="0" smtClean="0"/>
              <a:t> </a:t>
            </a:r>
            <a:endParaRPr lang="nl-NL" sz="2400" dirty="0" smtClean="0">
              <a:solidFill>
                <a:srgbClr val="FF0000"/>
              </a:solidFill>
            </a:endParaRPr>
          </a:p>
          <a:p>
            <a:r>
              <a:rPr lang="nl-NL" sz="2400" dirty="0" smtClean="0">
                <a:solidFill>
                  <a:srgbClr val="FF0000"/>
                </a:solidFill>
              </a:rPr>
              <a:t>plot(</a:t>
            </a:r>
            <a:r>
              <a:rPr lang="nl-NL" sz="2400" dirty="0" err="1" smtClean="0">
                <a:solidFill>
                  <a:srgbClr val="FF0000"/>
                </a:solidFill>
              </a:rPr>
              <a:t>cars</a:t>
            </a:r>
            <a:r>
              <a:rPr lang="nl-NL" sz="2400" dirty="0" smtClean="0">
                <a:solidFill>
                  <a:srgbClr val="FF0000"/>
                </a:solidFill>
              </a:rPr>
              <a:t>)</a:t>
            </a:r>
          </a:p>
          <a:p>
            <a:pPr lvl="0"/>
            <a:r>
              <a:rPr lang="nl-NL" sz="2400" dirty="0" smtClean="0"/>
              <a:t> </a:t>
            </a:r>
            <a:r>
              <a:rPr lang="nl-NL" sz="2400" dirty="0">
                <a:solidFill>
                  <a:prstClr val="black"/>
                </a:solidFill>
              </a:rPr>
              <a:t># geeft het volgende </a:t>
            </a:r>
            <a:r>
              <a:rPr lang="nl-NL" sz="2400" b="1" dirty="0">
                <a:solidFill>
                  <a:prstClr val="black"/>
                </a:solidFill>
              </a:rPr>
              <a:t>plaatje</a:t>
            </a:r>
          </a:p>
          <a:p>
            <a:endParaRPr lang="nl-NL" sz="2400" dirty="0"/>
          </a:p>
        </p:txBody>
      </p:sp>
      <p:pic>
        <p:nvPicPr>
          <p:cNvPr id="5" name="Afbeelding 4"/>
          <p:cNvPicPr>
            <a:picLocks noChangeAspect="1"/>
          </p:cNvPicPr>
          <p:nvPr/>
        </p:nvPicPr>
        <p:blipFill>
          <a:blip r:embed="rId3"/>
          <a:stretch>
            <a:fillRect/>
          </a:stretch>
        </p:blipFill>
        <p:spPr>
          <a:xfrm>
            <a:off x="5909856" y="794327"/>
            <a:ext cx="6069708" cy="6063673"/>
          </a:xfrm>
          <a:prstGeom prst="rect">
            <a:avLst/>
          </a:prstGeom>
        </p:spPr>
      </p:pic>
      <p:sp>
        <p:nvSpPr>
          <p:cNvPr id="7" name="Rechthoek 6"/>
          <p:cNvSpPr/>
          <p:nvPr/>
        </p:nvSpPr>
        <p:spPr>
          <a:xfrm>
            <a:off x="492564" y="4164484"/>
            <a:ext cx="4872346" cy="1569660"/>
          </a:xfrm>
          <a:prstGeom prst="rect">
            <a:avLst/>
          </a:prstGeom>
        </p:spPr>
        <p:txBody>
          <a:bodyPr wrap="square">
            <a:spAutoFit/>
          </a:bodyPr>
          <a:lstStyle/>
          <a:p>
            <a:pPr lvl="0"/>
            <a:r>
              <a:rPr lang="nl-NL" sz="2400" b="1" dirty="0" smtClean="0">
                <a:solidFill>
                  <a:prstClr val="black"/>
                </a:solidFill>
              </a:rPr>
              <a:t>Hoe maken we hier </a:t>
            </a:r>
            <a:r>
              <a:rPr lang="nl-NL" sz="2400" dirty="0" smtClean="0">
                <a:solidFill>
                  <a:prstClr val="black"/>
                </a:solidFill>
              </a:rPr>
              <a:t>een </a:t>
            </a:r>
            <a:r>
              <a:rPr lang="nl-NL" sz="2400" dirty="0" smtClean="0">
                <a:solidFill>
                  <a:srgbClr val="0033CC"/>
                </a:solidFill>
              </a:rPr>
              <a:t>grafiek</a:t>
            </a:r>
            <a:r>
              <a:rPr lang="nl-NL" sz="2400" dirty="0" smtClean="0">
                <a:solidFill>
                  <a:prstClr val="black"/>
                </a:solidFill>
              </a:rPr>
              <a:t> van?</a:t>
            </a:r>
          </a:p>
          <a:p>
            <a:r>
              <a:rPr lang="nl-NL" sz="2400" dirty="0" smtClean="0"/>
              <a:t>Gebruik</a:t>
            </a:r>
            <a:r>
              <a:rPr lang="nl-NL" sz="2400" dirty="0"/>
              <a:t>: # voor informatie</a:t>
            </a:r>
          </a:p>
          <a:p>
            <a:pPr lvl="0"/>
            <a:r>
              <a:rPr lang="nl-NL" sz="2400" dirty="0" smtClean="0">
                <a:solidFill>
                  <a:srgbClr val="FF0000"/>
                </a:solidFill>
              </a:rPr>
              <a:t>?</a:t>
            </a:r>
            <a:r>
              <a:rPr lang="nl-NL" sz="2400" dirty="0" err="1" smtClean="0">
                <a:solidFill>
                  <a:srgbClr val="FF0000"/>
                </a:solidFill>
              </a:rPr>
              <a:t>cars</a:t>
            </a:r>
            <a:endParaRPr lang="nl-NL" sz="2400" dirty="0" smtClean="0">
              <a:solidFill>
                <a:srgbClr val="FF0000"/>
              </a:solidFill>
            </a:endParaRPr>
          </a:p>
          <a:p>
            <a:pPr lvl="0"/>
            <a:r>
              <a:rPr lang="nl-NL" sz="2400" dirty="0" smtClean="0">
                <a:solidFill>
                  <a:srgbClr val="FF0000"/>
                </a:solidFill>
              </a:rPr>
              <a:t>?plot</a:t>
            </a:r>
          </a:p>
        </p:txBody>
      </p:sp>
      <p:sp>
        <p:nvSpPr>
          <p:cNvPr id="6" name="Rechthoek 5"/>
          <p:cNvSpPr/>
          <p:nvPr/>
        </p:nvSpPr>
        <p:spPr>
          <a:xfrm>
            <a:off x="519593" y="387772"/>
            <a:ext cx="10138611" cy="954107"/>
          </a:xfrm>
          <a:prstGeom prst="rect">
            <a:avLst/>
          </a:prstGeom>
        </p:spPr>
        <p:txBody>
          <a:bodyPr wrap="square">
            <a:spAutoFit/>
          </a:bodyPr>
          <a:lstStyle/>
          <a:p>
            <a:pPr lvl="0"/>
            <a:r>
              <a:rPr lang="nl-NL" sz="2800" dirty="0" smtClean="0">
                <a:solidFill>
                  <a:prstClr val="black"/>
                </a:solidFill>
              </a:rPr>
              <a:t>We </a:t>
            </a:r>
            <a:r>
              <a:rPr lang="nl-NL" sz="2800" dirty="0">
                <a:solidFill>
                  <a:prstClr val="black"/>
                </a:solidFill>
              </a:rPr>
              <a:t>bekijken</a:t>
            </a:r>
            <a:r>
              <a:rPr lang="nl-NL" sz="2800" dirty="0" smtClean="0">
                <a:solidFill>
                  <a:prstClr val="black"/>
                </a:solidFill>
              </a:rPr>
              <a:t> </a:t>
            </a:r>
            <a:r>
              <a:rPr lang="nl-NL" sz="2800" dirty="0">
                <a:solidFill>
                  <a:prstClr val="black"/>
                </a:solidFill>
              </a:rPr>
              <a:t>enkele </a:t>
            </a:r>
            <a:r>
              <a:rPr lang="nl-NL" sz="2800" dirty="0" smtClean="0">
                <a:solidFill>
                  <a:prstClr val="black"/>
                </a:solidFill>
              </a:rPr>
              <a:t>voorbeelden:</a:t>
            </a:r>
          </a:p>
          <a:p>
            <a:pPr lvl="0"/>
            <a:r>
              <a:rPr lang="nl-NL" sz="2800" dirty="0" err="1" smtClean="0">
                <a:solidFill>
                  <a:srgbClr val="FF0000"/>
                </a:solidFill>
              </a:rPr>
              <a:t>example</a:t>
            </a:r>
            <a:r>
              <a:rPr lang="nl-NL" sz="2800" dirty="0" smtClean="0">
                <a:solidFill>
                  <a:srgbClr val="FF0000"/>
                </a:solidFill>
              </a:rPr>
              <a:t>(plot)</a:t>
            </a:r>
            <a:endParaRPr lang="nl-NL" sz="2800" dirty="0">
              <a:solidFill>
                <a:srgbClr val="FF0000"/>
              </a:solidFill>
            </a:endParaRPr>
          </a:p>
        </p:txBody>
      </p:sp>
    </p:spTree>
    <p:extLst>
      <p:ext uri="{BB962C8B-B14F-4D97-AF65-F5344CB8AC3E}">
        <p14:creationId xmlns:p14="http://schemas.microsoft.com/office/powerpoint/2010/main" val="1628469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786762" y="661555"/>
            <a:ext cx="5661999" cy="523220"/>
          </a:xfrm>
          <a:prstGeom prst="rect">
            <a:avLst/>
          </a:prstGeom>
        </p:spPr>
        <p:txBody>
          <a:bodyPr wrap="none">
            <a:spAutoFit/>
          </a:bodyPr>
          <a:lstStyle/>
          <a:p>
            <a:r>
              <a:rPr lang="nl-NL" sz="2800" dirty="0" smtClean="0">
                <a:solidFill>
                  <a:srgbClr val="FF0000"/>
                </a:solidFill>
              </a:rPr>
              <a:t>?</a:t>
            </a:r>
            <a:r>
              <a:rPr lang="nl-NL" sz="2800" dirty="0" err="1" smtClean="0">
                <a:solidFill>
                  <a:srgbClr val="FF0000"/>
                </a:solidFill>
              </a:rPr>
              <a:t>cars</a:t>
            </a:r>
            <a:r>
              <a:rPr lang="nl-NL" sz="2800" dirty="0" smtClean="0">
                <a:solidFill>
                  <a:srgbClr val="FF0000"/>
                </a:solidFill>
              </a:rPr>
              <a:t>          </a:t>
            </a:r>
            <a:r>
              <a:rPr lang="nl-NL" sz="2800" dirty="0" smtClean="0"/>
              <a:t># we bekijken deze dataset</a:t>
            </a:r>
            <a:endParaRPr lang="nl-NL" sz="2800" dirty="0"/>
          </a:p>
        </p:txBody>
      </p:sp>
      <p:sp>
        <p:nvSpPr>
          <p:cNvPr id="3" name="Rechthoek 2"/>
          <p:cNvSpPr/>
          <p:nvPr/>
        </p:nvSpPr>
        <p:spPr>
          <a:xfrm>
            <a:off x="786761" y="1844388"/>
            <a:ext cx="10893609" cy="1200329"/>
          </a:xfrm>
          <a:prstGeom prst="rect">
            <a:avLst/>
          </a:prstGeom>
        </p:spPr>
        <p:txBody>
          <a:bodyPr wrap="square">
            <a:spAutoFit/>
          </a:bodyPr>
          <a:lstStyle/>
          <a:p>
            <a:r>
              <a:rPr lang="en-US" sz="2400" b="1" dirty="0">
                <a:solidFill>
                  <a:srgbClr val="666666"/>
                </a:solidFill>
                <a:latin typeface="Courier New" panose="02070309020205020404" pitchFamily="49" charset="0"/>
              </a:rPr>
              <a:t>Description</a:t>
            </a:r>
          </a:p>
          <a:p>
            <a:r>
              <a:rPr lang="en-US" sz="2400" dirty="0">
                <a:solidFill>
                  <a:srgbClr val="000000"/>
                </a:solidFill>
                <a:latin typeface="Times New Roman" panose="02020603050405020304" pitchFamily="18" charset="0"/>
              </a:rPr>
              <a:t>The data give the speed of cars and the distances taken to stop. Note that the data were recorded in the 1920s</a:t>
            </a:r>
            <a:r>
              <a:rPr lang="en-US" sz="2400" dirty="0" smtClean="0">
                <a:solidFill>
                  <a:srgbClr val="000000"/>
                </a:solidFill>
                <a:latin typeface="Times New Roman" panose="02020603050405020304" pitchFamily="18" charset="0"/>
              </a:rPr>
              <a:t>.</a:t>
            </a:r>
            <a:endParaRPr lang="en-US" sz="2400" b="0" i="0" dirty="0">
              <a:solidFill>
                <a:srgbClr val="000000"/>
              </a:solidFill>
              <a:effectLst/>
              <a:latin typeface="Times New Roman" panose="02020603050405020304" pitchFamily="18" charset="0"/>
            </a:endParaRPr>
          </a:p>
        </p:txBody>
      </p:sp>
      <p:sp>
        <p:nvSpPr>
          <p:cNvPr id="8" name="Rechthoek 7"/>
          <p:cNvSpPr/>
          <p:nvPr/>
        </p:nvSpPr>
        <p:spPr>
          <a:xfrm>
            <a:off x="917389" y="3564781"/>
            <a:ext cx="7998009" cy="2308324"/>
          </a:xfrm>
          <a:prstGeom prst="rect">
            <a:avLst/>
          </a:prstGeom>
        </p:spPr>
        <p:txBody>
          <a:bodyPr wrap="square">
            <a:spAutoFit/>
          </a:bodyPr>
          <a:lstStyle/>
          <a:p>
            <a:r>
              <a:rPr lang="en-US" sz="2400" dirty="0"/>
              <a:t>Format</a:t>
            </a:r>
          </a:p>
          <a:p>
            <a:endParaRPr lang="en-US" sz="2400" dirty="0"/>
          </a:p>
          <a:p>
            <a:r>
              <a:rPr lang="en-US" sz="2400" dirty="0"/>
              <a:t>A data frame with 50 observations on 2 variables.</a:t>
            </a:r>
          </a:p>
          <a:p>
            <a:endParaRPr lang="en-US" sz="2400" dirty="0"/>
          </a:p>
          <a:p>
            <a:r>
              <a:rPr lang="en-US" sz="2400" dirty="0"/>
              <a:t>[,1]	speed	</a:t>
            </a:r>
            <a:r>
              <a:rPr lang="en-US" sz="2400" dirty="0">
                <a:solidFill>
                  <a:srgbClr val="0033CC"/>
                </a:solidFill>
              </a:rPr>
              <a:t>numeric</a:t>
            </a:r>
            <a:r>
              <a:rPr lang="en-US" sz="2400" dirty="0"/>
              <a:t>	Speed (mph)</a:t>
            </a:r>
          </a:p>
          <a:p>
            <a:r>
              <a:rPr lang="en-US" sz="2400" dirty="0"/>
              <a:t>[,2]	</a:t>
            </a:r>
            <a:r>
              <a:rPr lang="en-US" sz="2400" dirty="0" err="1"/>
              <a:t>dist</a:t>
            </a:r>
            <a:r>
              <a:rPr lang="en-US" sz="2400" dirty="0"/>
              <a:t>	</a:t>
            </a:r>
            <a:r>
              <a:rPr lang="en-US" sz="2400" dirty="0">
                <a:solidFill>
                  <a:srgbClr val="0033CC"/>
                </a:solidFill>
              </a:rPr>
              <a:t>numeric</a:t>
            </a:r>
            <a:r>
              <a:rPr lang="en-US" sz="2400" dirty="0"/>
              <a:t>	Stopping distance (</a:t>
            </a:r>
            <a:r>
              <a:rPr lang="en-US" sz="2400" dirty="0" err="1"/>
              <a:t>ft</a:t>
            </a:r>
            <a:r>
              <a:rPr lang="en-US" sz="2400" dirty="0"/>
              <a:t>)</a:t>
            </a:r>
          </a:p>
        </p:txBody>
      </p:sp>
    </p:spTree>
    <p:extLst>
      <p:ext uri="{BB962C8B-B14F-4D97-AF65-F5344CB8AC3E}">
        <p14:creationId xmlns:p14="http://schemas.microsoft.com/office/powerpoint/2010/main" val="3476107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131456" y="186791"/>
            <a:ext cx="12060543" cy="3785652"/>
          </a:xfrm>
          <a:prstGeom prst="rect">
            <a:avLst/>
          </a:prstGeom>
        </p:spPr>
        <p:txBody>
          <a:bodyPr wrap="square">
            <a:spAutoFit/>
          </a:bodyPr>
          <a:lstStyle/>
          <a:p>
            <a:r>
              <a:rPr lang="en-US" sz="2400" dirty="0"/>
              <a:t># </a:t>
            </a:r>
            <a:r>
              <a:rPr lang="en-US" sz="2400" dirty="0" err="1" smtClean="0"/>
              <a:t>eigen</a:t>
            </a:r>
            <a:r>
              <a:rPr lang="en-US" sz="2400" dirty="0" smtClean="0"/>
              <a:t> </a:t>
            </a:r>
            <a:r>
              <a:rPr lang="en-US" sz="2400" dirty="0"/>
              <a:t>script</a:t>
            </a:r>
          </a:p>
          <a:p>
            <a:r>
              <a:rPr lang="en-US" sz="2400" dirty="0" smtClean="0"/>
              <a:t> </a:t>
            </a:r>
            <a:r>
              <a:rPr lang="en-US" sz="2400" dirty="0" smtClean="0">
                <a:solidFill>
                  <a:srgbClr val="FF0000"/>
                </a:solidFill>
              </a:rPr>
              <a:t>plot(cars</a:t>
            </a:r>
            <a:r>
              <a:rPr lang="en-US" sz="2400" dirty="0">
                <a:solidFill>
                  <a:srgbClr val="FF0000"/>
                </a:solidFill>
              </a:rPr>
              <a:t>, </a:t>
            </a:r>
            <a:r>
              <a:rPr lang="en-US" sz="2400" dirty="0" err="1">
                <a:solidFill>
                  <a:srgbClr val="FF0000"/>
                </a:solidFill>
              </a:rPr>
              <a:t>xlab</a:t>
            </a:r>
            <a:r>
              <a:rPr lang="en-US" sz="2400" dirty="0">
                <a:solidFill>
                  <a:srgbClr val="FF0000"/>
                </a:solidFill>
              </a:rPr>
              <a:t> = "Speed (mph)", </a:t>
            </a:r>
            <a:r>
              <a:rPr lang="en-US" sz="2400" dirty="0" err="1">
                <a:solidFill>
                  <a:srgbClr val="FF0000"/>
                </a:solidFill>
              </a:rPr>
              <a:t>ylab</a:t>
            </a:r>
            <a:r>
              <a:rPr lang="en-US" sz="2400" dirty="0">
                <a:solidFill>
                  <a:srgbClr val="FF0000"/>
                </a:solidFill>
              </a:rPr>
              <a:t> = "Stopping distance (</a:t>
            </a:r>
            <a:r>
              <a:rPr lang="en-US" sz="2400" dirty="0" err="1">
                <a:solidFill>
                  <a:srgbClr val="FF0000"/>
                </a:solidFill>
              </a:rPr>
              <a:t>ft</a:t>
            </a:r>
            <a:r>
              <a:rPr lang="en-US" sz="2400" dirty="0">
                <a:solidFill>
                  <a:srgbClr val="FF0000"/>
                </a:solidFill>
              </a:rPr>
              <a:t>) ",sub=" </a:t>
            </a:r>
            <a:r>
              <a:rPr lang="en-US" sz="2400" dirty="0" err="1" smtClean="0">
                <a:solidFill>
                  <a:srgbClr val="FF0000"/>
                </a:solidFill>
              </a:rPr>
              <a:t>bron:database</a:t>
            </a:r>
            <a:r>
              <a:rPr lang="en-US" sz="2400" dirty="0" smtClean="0">
                <a:solidFill>
                  <a:srgbClr val="FF0000"/>
                </a:solidFill>
              </a:rPr>
              <a:t> in R")</a:t>
            </a:r>
            <a:endParaRPr lang="en-US" sz="2400" dirty="0">
              <a:solidFill>
                <a:srgbClr val="FF0000"/>
              </a:solidFill>
            </a:endParaRPr>
          </a:p>
          <a:p>
            <a:r>
              <a:rPr lang="en-US" sz="2400" dirty="0" smtClean="0">
                <a:solidFill>
                  <a:srgbClr val="FF0000"/>
                </a:solidFill>
              </a:rPr>
              <a:t>  title(main </a:t>
            </a:r>
            <a:r>
              <a:rPr lang="en-US" sz="2400" dirty="0">
                <a:solidFill>
                  <a:srgbClr val="FF0000"/>
                </a:solidFill>
              </a:rPr>
              <a:t>= "cars data from the year 1920</a:t>
            </a:r>
            <a:r>
              <a:rPr lang="en-US" sz="2400" dirty="0" smtClean="0">
                <a:solidFill>
                  <a:srgbClr val="FF0000"/>
                </a:solidFill>
              </a:rPr>
              <a:t>")</a:t>
            </a:r>
          </a:p>
          <a:p>
            <a:pPr marL="342900" indent="-342900">
              <a:buFont typeface="Wingdings" panose="05000000000000000000" pitchFamily="2" charset="2"/>
              <a:buChar char="Ø"/>
            </a:pPr>
            <a:endParaRPr lang="nl-NL" sz="2400" dirty="0" smtClean="0">
              <a:solidFill>
                <a:srgbClr val="FF0000"/>
              </a:solidFill>
            </a:endParaRPr>
          </a:p>
          <a:p>
            <a:endParaRPr lang="nl-NL" sz="2400" dirty="0">
              <a:solidFill>
                <a:srgbClr val="FF0000"/>
              </a:solidFill>
            </a:endParaRPr>
          </a:p>
          <a:p>
            <a:r>
              <a:rPr lang="en-US" sz="2400" dirty="0" smtClean="0"/>
              <a:t>#Extra om </a:t>
            </a:r>
            <a:r>
              <a:rPr lang="en-US" sz="2400" dirty="0" err="1" smtClean="0"/>
              <a:t>voorspellingen</a:t>
            </a:r>
            <a:r>
              <a:rPr lang="en-US" sz="2400" dirty="0" smtClean="0"/>
              <a:t> </a:t>
            </a:r>
            <a:r>
              <a:rPr lang="en-US" sz="2400" dirty="0" err="1" smtClean="0"/>
              <a:t>te</a:t>
            </a:r>
            <a:r>
              <a:rPr lang="en-US" sz="2400" dirty="0" smtClean="0"/>
              <a:t> </a:t>
            </a:r>
            <a:r>
              <a:rPr lang="en-US" sz="2400" dirty="0" err="1" smtClean="0"/>
              <a:t>doen</a:t>
            </a:r>
            <a:r>
              <a:rPr lang="en-US" sz="2400" dirty="0" smtClean="0"/>
              <a:t>:</a:t>
            </a:r>
          </a:p>
          <a:p>
            <a:r>
              <a:rPr lang="en-US" sz="2400" dirty="0" smtClean="0">
                <a:solidFill>
                  <a:srgbClr val="FF0000"/>
                </a:solidFill>
              </a:rPr>
              <a:t>z </a:t>
            </a:r>
            <a:r>
              <a:rPr lang="en-US" sz="2400" dirty="0">
                <a:solidFill>
                  <a:srgbClr val="FF0000"/>
                </a:solidFill>
              </a:rPr>
              <a:t>&lt;- lm(</a:t>
            </a:r>
            <a:r>
              <a:rPr lang="en-US" sz="2400" dirty="0" err="1">
                <a:solidFill>
                  <a:srgbClr val="FF0000"/>
                </a:solidFill>
              </a:rPr>
              <a:t>dist</a:t>
            </a:r>
            <a:r>
              <a:rPr lang="en-US" sz="2400" dirty="0">
                <a:solidFill>
                  <a:srgbClr val="FF0000"/>
                </a:solidFill>
              </a:rPr>
              <a:t> ~ speed, data = cars)</a:t>
            </a:r>
          </a:p>
          <a:p>
            <a:r>
              <a:rPr lang="en-US" sz="2400" dirty="0" err="1" smtClean="0">
                <a:solidFill>
                  <a:srgbClr val="FF0000"/>
                </a:solidFill>
              </a:rPr>
              <a:t>abline</a:t>
            </a:r>
            <a:r>
              <a:rPr lang="en-US" sz="2400" dirty="0" smtClean="0">
                <a:solidFill>
                  <a:srgbClr val="FF0000"/>
                </a:solidFill>
              </a:rPr>
              <a:t>(z</a:t>
            </a:r>
            <a:r>
              <a:rPr lang="en-US" sz="2400" dirty="0">
                <a:solidFill>
                  <a:srgbClr val="FF0000"/>
                </a:solidFill>
              </a:rPr>
              <a:t>)</a:t>
            </a:r>
          </a:p>
          <a:p>
            <a:r>
              <a:rPr lang="en-US" sz="2400" dirty="0" smtClean="0"/>
              <a:t> </a:t>
            </a:r>
            <a:endParaRPr lang="en-US" sz="2400" dirty="0"/>
          </a:p>
          <a:p>
            <a:endParaRPr lang="en-US" sz="2400" dirty="0" smtClean="0"/>
          </a:p>
        </p:txBody>
      </p:sp>
      <p:pic>
        <p:nvPicPr>
          <p:cNvPr id="5" name="Afbeelding 4"/>
          <p:cNvPicPr>
            <a:picLocks noChangeAspect="1"/>
          </p:cNvPicPr>
          <p:nvPr/>
        </p:nvPicPr>
        <p:blipFill>
          <a:blip r:embed="rId2"/>
          <a:stretch>
            <a:fillRect/>
          </a:stretch>
        </p:blipFill>
        <p:spPr>
          <a:xfrm>
            <a:off x="6202314" y="1159934"/>
            <a:ext cx="5618986" cy="5613399"/>
          </a:xfrm>
          <a:prstGeom prst="rect">
            <a:avLst/>
          </a:prstGeom>
        </p:spPr>
      </p:pic>
      <p:sp>
        <p:nvSpPr>
          <p:cNvPr id="4" name="Rechthoek 3"/>
          <p:cNvSpPr/>
          <p:nvPr/>
        </p:nvSpPr>
        <p:spPr>
          <a:xfrm>
            <a:off x="444612" y="3966633"/>
            <a:ext cx="3835538" cy="1815882"/>
          </a:xfrm>
          <a:prstGeom prst="rect">
            <a:avLst/>
          </a:prstGeom>
        </p:spPr>
        <p:txBody>
          <a:bodyPr wrap="square">
            <a:spAutoFit/>
          </a:bodyPr>
          <a:lstStyle/>
          <a:p>
            <a:r>
              <a:rPr lang="nl-NL" sz="2800" dirty="0" smtClean="0">
                <a:solidFill>
                  <a:prstClr val="black"/>
                </a:solidFill>
              </a:rPr>
              <a:t>Weet je niet meer wat lm en </a:t>
            </a:r>
            <a:r>
              <a:rPr lang="nl-NL" sz="2800" dirty="0" err="1" smtClean="0">
                <a:solidFill>
                  <a:prstClr val="black"/>
                </a:solidFill>
              </a:rPr>
              <a:t>abline</a:t>
            </a:r>
            <a:r>
              <a:rPr lang="nl-NL" sz="2800" dirty="0" smtClean="0">
                <a:solidFill>
                  <a:prstClr val="black"/>
                </a:solidFill>
              </a:rPr>
              <a:t> doen? </a:t>
            </a:r>
          </a:p>
          <a:p>
            <a:r>
              <a:rPr lang="nl-NL" sz="2800" dirty="0" smtClean="0">
                <a:solidFill>
                  <a:prstClr val="black"/>
                </a:solidFill>
              </a:rPr>
              <a:t>Zie tryr.codeschool.com of </a:t>
            </a:r>
            <a:r>
              <a:rPr lang="nl-NL" sz="2800" dirty="0" smtClean="0">
                <a:solidFill>
                  <a:srgbClr val="FF0000"/>
                </a:solidFill>
              </a:rPr>
              <a:t>?lm </a:t>
            </a:r>
            <a:r>
              <a:rPr lang="nl-NL" sz="2800" dirty="0" smtClean="0">
                <a:solidFill>
                  <a:prstClr val="black"/>
                </a:solidFill>
              </a:rPr>
              <a:t>en </a:t>
            </a:r>
            <a:r>
              <a:rPr lang="nl-NL" sz="2800" dirty="0" smtClean="0">
                <a:solidFill>
                  <a:srgbClr val="FF0000"/>
                </a:solidFill>
              </a:rPr>
              <a:t>?</a:t>
            </a:r>
            <a:r>
              <a:rPr lang="nl-NL" sz="2800" dirty="0" err="1" smtClean="0">
                <a:solidFill>
                  <a:srgbClr val="FF0000"/>
                </a:solidFill>
              </a:rPr>
              <a:t>abline</a:t>
            </a:r>
            <a:r>
              <a:rPr lang="nl-NL" sz="2800" dirty="0" smtClean="0">
                <a:solidFill>
                  <a:srgbClr val="FF0000"/>
                </a:solidFill>
              </a:rPr>
              <a:t> </a:t>
            </a:r>
            <a:endParaRPr lang="nl-NL" sz="2800" dirty="0" smtClean="0">
              <a:solidFill>
                <a:prstClr val="black"/>
              </a:solidFill>
            </a:endParaRPr>
          </a:p>
        </p:txBody>
      </p:sp>
    </p:spTree>
    <p:extLst>
      <p:ext uri="{BB962C8B-B14F-4D97-AF65-F5344CB8AC3E}">
        <p14:creationId xmlns:p14="http://schemas.microsoft.com/office/powerpoint/2010/main" val="429232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03565" y="341830"/>
            <a:ext cx="6096000" cy="1938992"/>
          </a:xfrm>
          <a:prstGeom prst="rect">
            <a:avLst/>
          </a:prstGeom>
        </p:spPr>
        <p:txBody>
          <a:bodyPr>
            <a:spAutoFit/>
          </a:bodyPr>
          <a:lstStyle/>
          <a:p>
            <a:r>
              <a:rPr lang="en-US" sz="2400" dirty="0" smtClean="0">
                <a:solidFill>
                  <a:srgbClr val="FF0000"/>
                </a:solidFill>
              </a:rPr>
              <a:t>?</a:t>
            </a:r>
            <a:r>
              <a:rPr lang="en-US" sz="2400" dirty="0" err="1" smtClean="0">
                <a:solidFill>
                  <a:srgbClr val="FF0000"/>
                </a:solidFill>
              </a:rPr>
              <a:t>abline</a:t>
            </a:r>
            <a:endParaRPr lang="en-US" sz="2400" dirty="0" smtClean="0">
              <a:solidFill>
                <a:srgbClr val="FF0000"/>
              </a:solidFill>
            </a:endParaRPr>
          </a:p>
          <a:p>
            <a:r>
              <a:rPr lang="en-US" sz="2400" dirty="0">
                <a:solidFill>
                  <a:srgbClr val="FF0000"/>
                </a:solidFill>
              </a:rPr>
              <a:t>p</a:t>
            </a:r>
            <a:r>
              <a:rPr lang="en-US" sz="2400" dirty="0" smtClean="0">
                <a:solidFill>
                  <a:srgbClr val="FF0000"/>
                </a:solidFill>
              </a:rPr>
              <a:t>lot(cars)</a:t>
            </a:r>
          </a:p>
          <a:p>
            <a:r>
              <a:rPr lang="en-US" sz="2400" dirty="0" err="1">
                <a:solidFill>
                  <a:srgbClr val="FF0000"/>
                </a:solidFill>
              </a:rPr>
              <a:t>a</a:t>
            </a:r>
            <a:r>
              <a:rPr lang="en-US" sz="2400" dirty="0" err="1" smtClean="0">
                <a:solidFill>
                  <a:srgbClr val="FF0000"/>
                </a:solidFill>
              </a:rPr>
              <a:t>bline</a:t>
            </a:r>
            <a:r>
              <a:rPr lang="en-US" sz="2400" dirty="0" smtClean="0">
                <a:solidFill>
                  <a:srgbClr val="FF0000"/>
                </a:solidFill>
              </a:rPr>
              <a:t>(v=15)</a:t>
            </a:r>
            <a:endParaRPr lang="en-US" sz="2400" dirty="0">
              <a:solidFill>
                <a:srgbClr val="FF0000"/>
              </a:solidFill>
            </a:endParaRPr>
          </a:p>
          <a:p>
            <a:r>
              <a:rPr lang="en-US" sz="2400" dirty="0" err="1" smtClean="0">
                <a:solidFill>
                  <a:srgbClr val="FF0000"/>
                </a:solidFill>
              </a:rPr>
              <a:t>abline</a:t>
            </a:r>
            <a:r>
              <a:rPr lang="en-US" sz="2400" dirty="0" smtClean="0">
                <a:solidFill>
                  <a:srgbClr val="FF0000"/>
                </a:solidFill>
              </a:rPr>
              <a:t>(h=40,col</a:t>
            </a:r>
            <a:r>
              <a:rPr lang="en-US" sz="2400" dirty="0">
                <a:solidFill>
                  <a:srgbClr val="FF0000"/>
                </a:solidFill>
              </a:rPr>
              <a:t>="red",</a:t>
            </a:r>
            <a:r>
              <a:rPr lang="en-US" sz="2400" dirty="0" err="1">
                <a:solidFill>
                  <a:srgbClr val="FF0000"/>
                </a:solidFill>
              </a:rPr>
              <a:t>lwd</a:t>
            </a:r>
            <a:r>
              <a:rPr lang="en-US" sz="2400" dirty="0">
                <a:solidFill>
                  <a:srgbClr val="FF0000"/>
                </a:solidFill>
              </a:rPr>
              <a:t>=3)</a:t>
            </a:r>
          </a:p>
          <a:p>
            <a:r>
              <a:rPr lang="en-US" sz="2400" dirty="0" err="1" smtClean="0">
                <a:solidFill>
                  <a:srgbClr val="FF0000"/>
                </a:solidFill>
              </a:rPr>
              <a:t>abline</a:t>
            </a:r>
            <a:r>
              <a:rPr lang="en-US" sz="2400" dirty="0" smtClean="0">
                <a:solidFill>
                  <a:srgbClr val="FF0000"/>
                </a:solidFill>
              </a:rPr>
              <a:t>(20,1</a:t>
            </a:r>
            <a:r>
              <a:rPr lang="en-US" sz="2400" dirty="0">
                <a:solidFill>
                  <a:srgbClr val="FF0000"/>
                </a:solidFill>
              </a:rPr>
              <a:t>)</a:t>
            </a:r>
          </a:p>
        </p:txBody>
      </p:sp>
      <p:pic>
        <p:nvPicPr>
          <p:cNvPr id="3" name="Afbeelding 2"/>
          <p:cNvPicPr>
            <a:picLocks noChangeAspect="1"/>
          </p:cNvPicPr>
          <p:nvPr/>
        </p:nvPicPr>
        <p:blipFill>
          <a:blip r:embed="rId2"/>
          <a:stretch>
            <a:fillRect/>
          </a:stretch>
        </p:blipFill>
        <p:spPr>
          <a:xfrm>
            <a:off x="4845472" y="0"/>
            <a:ext cx="6864826" cy="6858000"/>
          </a:xfrm>
          <a:prstGeom prst="rect">
            <a:avLst/>
          </a:prstGeom>
        </p:spPr>
      </p:pic>
    </p:spTree>
    <p:extLst>
      <p:ext uri="{BB962C8B-B14F-4D97-AF65-F5344CB8AC3E}">
        <p14:creationId xmlns:p14="http://schemas.microsoft.com/office/powerpoint/2010/main" val="2107711581"/>
      </p:ext>
    </p:extLst>
  </p:cSld>
  <p:clrMapOvr>
    <a:masterClrMapping/>
  </p:clrMapOvr>
</p:sld>
</file>

<file path=ppt/theme/theme1.xml><?xml version="1.0" encoding="utf-8"?>
<a:theme xmlns:a="http://schemas.openxmlformats.org/drawingml/2006/main" name="2_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1061</Words>
  <Application>Microsoft Office PowerPoint</Application>
  <PresentationFormat>Breedbeeld</PresentationFormat>
  <Paragraphs>168</Paragraphs>
  <Slides>23</Slides>
  <Notes>6</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23</vt:i4>
      </vt:variant>
    </vt:vector>
  </HeadingPairs>
  <TitlesOfParts>
    <vt:vector size="31" baseType="lpstr">
      <vt:lpstr>Arial</vt:lpstr>
      <vt:lpstr>Calibri</vt:lpstr>
      <vt:lpstr>Calibri Light</vt:lpstr>
      <vt:lpstr>Courier New</vt:lpstr>
      <vt:lpstr>inherit</vt:lpstr>
      <vt:lpstr>Times New Roman</vt:lpstr>
      <vt:lpstr>Wingdings</vt:lpstr>
      <vt:lpstr>2_Kantoorthema</vt:lpstr>
      <vt:lpstr>PowerPoint-presentatie</vt:lpstr>
      <vt:lpstr> Werken met beschrijvende statistiek uit het package stats en   plaatjes en grafieken maken met behulp van functies uit het package graphics.  </vt:lpstr>
      <vt:lpstr>PowerPoint-presentatie</vt:lpstr>
      <vt:lpstr>Functies die in de altijd beschikbare pakketten zitten kun je zo oproepen, b.v. in stats zit summary</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Histogram</vt:lpstr>
      <vt:lpstr>Je kunt proberen alles met trial and error op te lossen.</vt:lpstr>
      <vt:lpstr>Wij gaan naar http://www.statslectures.com/  , R video Tutorials series 2 </vt:lpstr>
      <vt:lpstr>Verantwoording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Tweede sessie</dc:title>
  <dc:creator>Wilma</dc:creator>
  <cp:lastModifiedBy>Wilma</cp:lastModifiedBy>
  <cp:revision>166</cp:revision>
  <dcterms:created xsi:type="dcterms:W3CDTF">2014-02-07T11:02:35Z</dcterms:created>
  <dcterms:modified xsi:type="dcterms:W3CDTF">2018-02-10T01:28:22Z</dcterms:modified>
</cp:coreProperties>
</file>