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7" r:id="rId2"/>
    <p:sldId id="258" r:id="rId3"/>
    <p:sldId id="259" r:id="rId4"/>
    <p:sldId id="280" r:id="rId5"/>
    <p:sldId id="260" r:id="rId6"/>
    <p:sldId id="284" r:id="rId7"/>
    <p:sldId id="261" r:id="rId8"/>
    <p:sldId id="286" r:id="rId9"/>
    <p:sldId id="263" r:id="rId10"/>
    <p:sldId id="287" r:id="rId11"/>
    <p:sldId id="285" r:id="rId12"/>
    <p:sldId id="274" r:id="rId13"/>
    <p:sldId id="288" r:id="rId14"/>
    <p:sldId id="289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90" r:id="rId24"/>
    <p:sldId id="273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xmlns="" id="{D2A85284-5EFB-4E33-B632-C099620FF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D914D596-5EDD-4A72-8A89-5C30D575A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7487-828F-4E62-A51D-C24D1912E58F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9CF9F0A3-BD54-4F90-B6F1-016C40C161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0168B75F-6542-412B-8486-14F91C9B0A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A38B2-BF94-4174-9981-E662178F6A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498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3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4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588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69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653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05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5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4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E64A-385C-4789-8726-3D782A5FCDF2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55F5-5A9D-42E3-A474-8AF9CCD17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4yNvlhv9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7ljwAzB5dQ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1303/library/graphics/help/split.defaul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4200" y="758824"/>
            <a:ext cx="10515600" cy="520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/>
              <a:t>We hebben in de vorige </a:t>
            </a:r>
            <a:r>
              <a:rPr lang="nl-NL" sz="3200" dirty="0" smtClean="0"/>
              <a:t>sessie </a:t>
            </a:r>
          </a:p>
          <a:p>
            <a:pPr marL="0" indent="0">
              <a:buNone/>
            </a:pPr>
            <a:r>
              <a:rPr lang="nl-NL" sz="3200" dirty="0" smtClean="0">
                <a:solidFill>
                  <a:srgbClr val="FF0000"/>
                </a:solidFill>
              </a:rPr>
              <a:t>plot</a:t>
            </a:r>
            <a:r>
              <a:rPr lang="nl-NL" sz="3200" dirty="0" smtClean="0"/>
              <a:t> </a:t>
            </a:r>
          </a:p>
          <a:p>
            <a:pPr marL="0" indent="0">
              <a:buNone/>
            </a:pPr>
            <a:r>
              <a:rPr lang="nl-NL" sz="3200" dirty="0" err="1" smtClean="0">
                <a:solidFill>
                  <a:srgbClr val="FF0000"/>
                </a:solidFill>
              </a:rPr>
              <a:t>barplot</a:t>
            </a:r>
            <a:r>
              <a:rPr lang="nl-NL" sz="3200" dirty="0" smtClean="0"/>
              <a:t>  </a:t>
            </a:r>
            <a:r>
              <a:rPr lang="nl-NL" sz="3200" dirty="0"/>
              <a:t>en </a:t>
            </a:r>
            <a:endParaRPr lang="nl-NL" sz="3200" dirty="0" smtClean="0"/>
          </a:p>
          <a:p>
            <a:pPr marL="0" indent="0">
              <a:buNone/>
            </a:pPr>
            <a:r>
              <a:rPr lang="nl-NL" sz="3200" dirty="0" err="1" smtClean="0">
                <a:solidFill>
                  <a:srgbClr val="FF0000"/>
                </a:solidFill>
              </a:rPr>
              <a:t>hist</a:t>
            </a:r>
            <a:r>
              <a:rPr lang="nl-NL" sz="3200" dirty="0" smtClean="0"/>
              <a:t> </a:t>
            </a:r>
            <a:r>
              <a:rPr lang="nl-NL" sz="3200" dirty="0"/>
              <a:t>uit het package </a:t>
            </a:r>
            <a:r>
              <a:rPr lang="nl-NL" sz="3200" b="1" dirty="0" err="1"/>
              <a:t>graphics</a:t>
            </a:r>
            <a:r>
              <a:rPr lang="nl-NL" sz="3200" dirty="0"/>
              <a:t> bekeken </a:t>
            </a:r>
          </a:p>
          <a:p>
            <a:pPr marL="0" indent="0">
              <a:buNone/>
            </a:pPr>
            <a:endParaRPr lang="nl-NL" sz="3200" dirty="0" smtClean="0"/>
          </a:p>
          <a:p>
            <a:pPr marL="0" indent="0">
              <a:buNone/>
            </a:pPr>
            <a:r>
              <a:rPr lang="nl-NL" sz="3200" dirty="0" smtClean="0"/>
              <a:t>We kijken nu eerst naar een filmpje over boxplot (4 minuten).</a:t>
            </a:r>
          </a:p>
          <a:p>
            <a:pPr marL="0" indent="0">
              <a:buNone/>
            </a:pPr>
            <a:r>
              <a:rPr lang="nl-NL" sz="3200" dirty="0">
                <a:hlinkClick r:id="rId2"/>
              </a:rPr>
              <a:t>https://</a:t>
            </a:r>
            <a:r>
              <a:rPr lang="nl-NL" sz="3200" dirty="0" smtClean="0">
                <a:hlinkClick r:id="rId2"/>
              </a:rPr>
              <a:t>www.youtube.com/watch?v=U64yNvlhv9I</a:t>
            </a:r>
            <a:endParaRPr lang="nl-NL" sz="3200" dirty="0" smtClean="0"/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 smtClean="0"/>
              <a:t>Daarna </a:t>
            </a:r>
            <a:r>
              <a:rPr lang="nl-NL" sz="3200" dirty="0"/>
              <a:t>gaan </a:t>
            </a:r>
            <a:r>
              <a:rPr lang="nl-NL" sz="3200" dirty="0" smtClean="0"/>
              <a:t>we </a:t>
            </a:r>
            <a:r>
              <a:rPr lang="nl-NL" sz="3200" dirty="0"/>
              <a:t>naar </a:t>
            </a:r>
            <a:r>
              <a:rPr lang="nl-NL" sz="3200" dirty="0" smtClean="0">
                <a:solidFill>
                  <a:srgbClr val="FF0000"/>
                </a:solidFill>
              </a:rPr>
              <a:t>help(boxplot) </a:t>
            </a:r>
            <a:r>
              <a:rPr lang="nl-NL" sz="3200" dirty="0" smtClean="0"/>
              <a:t>in R.</a:t>
            </a:r>
          </a:p>
          <a:p>
            <a:pPr marL="0" indent="0">
              <a:buNone/>
            </a:pPr>
            <a:endParaRPr lang="nl-NL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nl-NL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2" y="1441386"/>
            <a:ext cx="4580467" cy="457365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13" y="1570040"/>
            <a:ext cx="4322439" cy="4316342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367470" y="484201"/>
            <a:ext cx="2706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>
                <a:solidFill>
                  <a:srgbClr val="0033CC"/>
                </a:solidFill>
              </a:rPr>
              <a:t>Zoek de verschillen: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3876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534" y="2168525"/>
            <a:ext cx="10515600" cy="1325563"/>
          </a:xfrm>
        </p:spPr>
        <p:txBody>
          <a:bodyPr>
            <a:normAutofit/>
          </a:bodyPr>
          <a:lstStyle/>
          <a:p>
            <a:r>
              <a:rPr lang="nl-NL" sz="2400" b="1" dirty="0" smtClean="0">
                <a:solidFill>
                  <a:srgbClr val="0033CC"/>
                </a:solidFill>
                <a:latin typeface="+mn-lt"/>
              </a:rPr>
              <a:t>We gaan gewoon door met ons vereenvoudigde script </a:t>
            </a:r>
            <a:r>
              <a:rPr lang="nl-NL" sz="2400" b="1" dirty="0">
                <a:solidFill>
                  <a:srgbClr val="0033CC"/>
                </a:solidFill>
              </a:rPr>
              <a:t>* </a:t>
            </a:r>
            <a:r>
              <a:rPr lang="nl-NL" sz="2400" b="1" dirty="0" smtClean="0">
                <a:solidFill>
                  <a:srgbClr val="0033CC"/>
                </a:solidFill>
                <a:latin typeface="+mn-lt"/>
              </a:rPr>
              <a:t>:</a:t>
            </a:r>
            <a:endParaRPr lang="nl-NL" sz="2400" b="1" dirty="0">
              <a:solidFill>
                <a:srgbClr val="0033CC"/>
              </a:solidFill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90" y="647293"/>
            <a:ext cx="1664352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68412" y="651441"/>
            <a:ext cx="11525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boxplot(</a:t>
            </a:r>
            <a:r>
              <a:rPr lang="nl-NL" dirty="0" err="1">
                <a:solidFill>
                  <a:srgbClr val="FF0000"/>
                </a:solidFill>
              </a:rPr>
              <a:t>len</a:t>
            </a:r>
            <a:r>
              <a:rPr lang="nl-NL" dirty="0">
                <a:solidFill>
                  <a:srgbClr val="FF0000"/>
                </a:solidFill>
              </a:rPr>
              <a:t> ~ </a:t>
            </a:r>
            <a:r>
              <a:rPr lang="nl-NL" dirty="0" err="1">
                <a:solidFill>
                  <a:srgbClr val="FF0000"/>
                </a:solidFill>
              </a:rPr>
              <a:t>dose</a:t>
            </a:r>
            <a:r>
              <a:rPr lang="nl-NL" dirty="0">
                <a:solidFill>
                  <a:srgbClr val="FF0000"/>
                </a:solidFill>
              </a:rPr>
              <a:t>, data = </a:t>
            </a:r>
            <a:r>
              <a:rPr lang="nl-NL" dirty="0" err="1">
                <a:solidFill>
                  <a:srgbClr val="FF0000"/>
                </a:solidFill>
              </a:rPr>
              <a:t>ToothGrowth,subset</a:t>
            </a:r>
            <a:r>
              <a:rPr lang="nl-NL" dirty="0">
                <a:solidFill>
                  <a:srgbClr val="FF0000"/>
                </a:solidFill>
              </a:rPr>
              <a:t> = </a:t>
            </a:r>
            <a:r>
              <a:rPr lang="nl-NL" dirty="0" err="1">
                <a:solidFill>
                  <a:srgbClr val="FF0000"/>
                </a:solidFill>
              </a:rPr>
              <a:t>supp</a:t>
            </a:r>
            <a:r>
              <a:rPr lang="nl-NL" dirty="0">
                <a:solidFill>
                  <a:srgbClr val="FF0000"/>
                </a:solidFill>
              </a:rPr>
              <a:t> == "VC", col = "</a:t>
            </a:r>
            <a:r>
              <a:rPr lang="nl-NL" dirty="0" err="1">
                <a:solidFill>
                  <a:srgbClr val="FF0000"/>
                </a:solidFill>
              </a:rPr>
              <a:t>yellow</a:t>
            </a:r>
            <a:r>
              <a:rPr lang="nl-NL" dirty="0">
                <a:solidFill>
                  <a:srgbClr val="FF0000"/>
                </a:solidFill>
              </a:rPr>
              <a:t>", </a:t>
            </a:r>
            <a:r>
              <a:rPr lang="nl-NL" dirty="0" err="1">
                <a:solidFill>
                  <a:srgbClr val="FF0000"/>
                </a:solidFill>
              </a:rPr>
              <a:t>main</a:t>
            </a:r>
            <a:r>
              <a:rPr lang="nl-NL" dirty="0">
                <a:solidFill>
                  <a:srgbClr val="FF0000"/>
                </a:solidFill>
              </a:rPr>
              <a:t> = "Guinea </a:t>
            </a:r>
            <a:r>
              <a:rPr lang="nl-NL" dirty="0" err="1">
                <a:solidFill>
                  <a:srgbClr val="FF0000"/>
                </a:solidFill>
              </a:rPr>
              <a:t>Pigs</a:t>
            </a:r>
            <a:r>
              <a:rPr lang="nl-NL" dirty="0">
                <a:solidFill>
                  <a:srgbClr val="FF0000"/>
                </a:solidFill>
              </a:rPr>
              <a:t>' </a:t>
            </a:r>
            <a:r>
              <a:rPr lang="nl-NL" dirty="0" err="1">
                <a:solidFill>
                  <a:srgbClr val="FF0000"/>
                </a:solidFill>
              </a:rPr>
              <a:t>Tooth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Growth</a:t>
            </a:r>
            <a:r>
              <a:rPr lang="nl-NL" dirty="0" smtClean="0">
                <a:solidFill>
                  <a:srgbClr val="FF0000"/>
                </a:solidFill>
              </a:rPr>
              <a:t>",</a:t>
            </a:r>
          </a:p>
          <a:p>
            <a:r>
              <a:rPr lang="nl-NL" dirty="0" err="1" smtClean="0">
                <a:solidFill>
                  <a:srgbClr val="FF0000"/>
                </a:solidFill>
              </a:rPr>
              <a:t>xlab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FF0000"/>
                </a:solidFill>
              </a:rPr>
              <a:t>= "</a:t>
            </a:r>
            <a:r>
              <a:rPr lang="nl-NL" dirty="0" err="1">
                <a:solidFill>
                  <a:srgbClr val="FF0000"/>
                </a:solidFill>
              </a:rPr>
              <a:t>Vitamin</a:t>
            </a:r>
            <a:r>
              <a:rPr lang="nl-NL" dirty="0">
                <a:solidFill>
                  <a:srgbClr val="FF0000"/>
                </a:solidFill>
              </a:rPr>
              <a:t> C </a:t>
            </a:r>
            <a:r>
              <a:rPr lang="nl-NL" dirty="0" err="1">
                <a:solidFill>
                  <a:srgbClr val="FF0000"/>
                </a:solidFill>
              </a:rPr>
              <a:t>dose</a:t>
            </a:r>
            <a:r>
              <a:rPr lang="nl-NL" dirty="0">
                <a:solidFill>
                  <a:srgbClr val="FF0000"/>
                </a:solidFill>
              </a:rPr>
              <a:t> mg",</a:t>
            </a:r>
            <a:r>
              <a:rPr lang="nl-NL" dirty="0" err="1">
                <a:solidFill>
                  <a:srgbClr val="FF0000"/>
                </a:solidFill>
              </a:rPr>
              <a:t>ylab</a:t>
            </a:r>
            <a:r>
              <a:rPr lang="nl-NL" dirty="0">
                <a:solidFill>
                  <a:srgbClr val="FF0000"/>
                </a:solidFill>
              </a:rPr>
              <a:t> = "</a:t>
            </a:r>
            <a:r>
              <a:rPr lang="nl-NL" dirty="0" err="1">
                <a:solidFill>
                  <a:srgbClr val="FF0000"/>
                </a:solidFill>
              </a:rPr>
              <a:t>tooth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length</a:t>
            </a:r>
            <a:r>
              <a:rPr lang="nl-NL" dirty="0" smtClean="0">
                <a:solidFill>
                  <a:srgbClr val="FF0000"/>
                </a:solidFill>
              </a:rPr>
              <a:t>")        </a:t>
            </a:r>
            <a:r>
              <a:rPr lang="nl-NL" dirty="0" smtClean="0"/>
              <a:t># voeg het volgende vereenvoudigde stuk toe</a:t>
            </a:r>
            <a:endParaRPr lang="nl-NL" dirty="0"/>
          </a:p>
          <a:p>
            <a:endParaRPr lang="nl-NL" dirty="0"/>
          </a:p>
          <a:p>
            <a:r>
              <a:rPr lang="nl-NL" dirty="0" err="1">
                <a:solidFill>
                  <a:srgbClr val="FF0000"/>
                </a:solidFill>
              </a:rPr>
              <a:t>boxplot</a:t>
            </a:r>
            <a:r>
              <a:rPr lang="nl-NL" dirty="0">
                <a:solidFill>
                  <a:srgbClr val="FF0000"/>
                </a:solidFill>
              </a:rPr>
              <a:t>(</a:t>
            </a:r>
            <a:r>
              <a:rPr lang="nl-NL" dirty="0" err="1">
                <a:solidFill>
                  <a:srgbClr val="FF0000"/>
                </a:solidFill>
              </a:rPr>
              <a:t>len</a:t>
            </a:r>
            <a:r>
              <a:rPr lang="nl-NL" dirty="0">
                <a:solidFill>
                  <a:srgbClr val="FF0000"/>
                </a:solidFill>
              </a:rPr>
              <a:t> ~ </a:t>
            </a:r>
            <a:r>
              <a:rPr lang="nl-NL" dirty="0" err="1">
                <a:solidFill>
                  <a:srgbClr val="FF0000"/>
                </a:solidFill>
              </a:rPr>
              <a:t>dose</a:t>
            </a:r>
            <a:r>
              <a:rPr lang="nl-NL" dirty="0">
                <a:solidFill>
                  <a:srgbClr val="FF0000"/>
                </a:solidFill>
              </a:rPr>
              <a:t>, data = </a:t>
            </a:r>
            <a:r>
              <a:rPr lang="nl-NL" dirty="0" err="1">
                <a:solidFill>
                  <a:srgbClr val="FF0000"/>
                </a:solidFill>
              </a:rPr>
              <a:t>ToothGrowth</a:t>
            </a:r>
            <a:r>
              <a:rPr lang="nl-NL" dirty="0">
                <a:solidFill>
                  <a:srgbClr val="FF0000"/>
                </a:solidFill>
              </a:rPr>
              <a:t>, </a:t>
            </a:r>
            <a:r>
              <a:rPr lang="nl-NL" dirty="0" err="1">
                <a:solidFill>
                  <a:srgbClr val="FF0000"/>
                </a:solidFill>
              </a:rPr>
              <a:t>add</a:t>
            </a:r>
            <a:r>
              <a:rPr lang="nl-NL" dirty="0">
                <a:solidFill>
                  <a:srgbClr val="FF0000"/>
                </a:solidFill>
              </a:rPr>
              <a:t> = TRUE, subset = </a:t>
            </a:r>
            <a:r>
              <a:rPr lang="nl-NL" dirty="0" err="1">
                <a:solidFill>
                  <a:srgbClr val="FF0000"/>
                </a:solidFill>
              </a:rPr>
              <a:t>supp</a:t>
            </a:r>
            <a:r>
              <a:rPr lang="nl-NL" dirty="0">
                <a:solidFill>
                  <a:srgbClr val="FF0000"/>
                </a:solidFill>
              </a:rPr>
              <a:t> == "OJ", col = "</a:t>
            </a:r>
            <a:r>
              <a:rPr lang="nl-NL" dirty="0" err="1">
                <a:solidFill>
                  <a:srgbClr val="FF0000"/>
                </a:solidFill>
              </a:rPr>
              <a:t>orange</a:t>
            </a:r>
            <a:r>
              <a:rPr lang="nl-NL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50" y="1851770"/>
            <a:ext cx="5013691" cy="500623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2" y="157622"/>
            <a:ext cx="1664352" cy="49381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68330" y="69760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33CC"/>
                </a:solidFill>
              </a:rPr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2" y="157622"/>
            <a:ext cx="1664352" cy="493819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368412" y="651441"/>
            <a:ext cx="115257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FF0000"/>
                </a:solidFill>
              </a:rPr>
              <a:t>boxplot(</a:t>
            </a:r>
            <a:r>
              <a:rPr lang="nl-NL" sz="2000" dirty="0" err="1">
                <a:solidFill>
                  <a:srgbClr val="FF0000"/>
                </a:solidFill>
              </a:rPr>
              <a:t>len</a:t>
            </a:r>
            <a:r>
              <a:rPr lang="nl-NL" sz="2000" dirty="0">
                <a:solidFill>
                  <a:srgbClr val="FF0000"/>
                </a:solidFill>
              </a:rPr>
              <a:t> ~ </a:t>
            </a:r>
            <a:r>
              <a:rPr lang="nl-NL" sz="2000" dirty="0" err="1">
                <a:solidFill>
                  <a:srgbClr val="FF0000"/>
                </a:solidFill>
              </a:rPr>
              <a:t>dose</a:t>
            </a:r>
            <a:r>
              <a:rPr lang="nl-NL" sz="2000" dirty="0">
                <a:solidFill>
                  <a:srgbClr val="FF0000"/>
                </a:solidFill>
              </a:rPr>
              <a:t>, data = </a:t>
            </a:r>
            <a:r>
              <a:rPr lang="nl-NL" sz="2000" dirty="0" err="1">
                <a:solidFill>
                  <a:srgbClr val="FF0000"/>
                </a:solidFill>
              </a:rPr>
              <a:t>ToothGrowth,subset</a:t>
            </a:r>
            <a:r>
              <a:rPr lang="nl-NL" sz="2000" dirty="0">
                <a:solidFill>
                  <a:srgbClr val="FF0000"/>
                </a:solidFill>
              </a:rPr>
              <a:t> = </a:t>
            </a:r>
            <a:r>
              <a:rPr lang="nl-NL" sz="2000" dirty="0" err="1">
                <a:solidFill>
                  <a:srgbClr val="FF0000"/>
                </a:solidFill>
              </a:rPr>
              <a:t>supp</a:t>
            </a:r>
            <a:r>
              <a:rPr lang="nl-NL" sz="2000" dirty="0">
                <a:solidFill>
                  <a:srgbClr val="FF0000"/>
                </a:solidFill>
              </a:rPr>
              <a:t> == "VC", col = "</a:t>
            </a:r>
            <a:r>
              <a:rPr lang="nl-NL" sz="2000" dirty="0" err="1">
                <a:solidFill>
                  <a:srgbClr val="FF0000"/>
                </a:solidFill>
              </a:rPr>
              <a:t>yellow</a:t>
            </a:r>
            <a:r>
              <a:rPr lang="nl-NL" sz="2000" dirty="0">
                <a:solidFill>
                  <a:srgbClr val="FF0000"/>
                </a:solidFill>
              </a:rPr>
              <a:t>", </a:t>
            </a:r>
            <a:r>
              <a:rPr lang="nl-NL" sz="2000" dirty="0" err="1">
                <a:solidFill>
                  <a:srgbClr val="FF0000"/>
                </a:solidFill>
              </a:rPr>
              <a:t>main</a:t>
            </a:r>
            <a:r>
              <a:rPr lang="nl-NL" sz="2000" dirty="0">
                <a:solidFill>
                  <a:srgbClr val="FF0000"/>
                </a:solidFill>
              </a:rPr>
              <a:t> = "Guinea </a:t>
            </a:r>
            <a:r>
              <a:rPr lang="nl-NL" sz="2000" dirty="0" err="1">
                <a:solidFill>
                  <a:srgbClr val="FF0000"/>
                </a:solidFill>
              </a:rPr>
              <a:t>Pigs</a:t>
            </a:r>
            <a:r>
              <a:rPr lang="nl-NL" sz="2000" dirty="0">
                <a:solidFill>
                  <a:srgbClr val="FF0000"/>
                </a:solidFill>
              </a:rPr>
              <a:t>' </a:t>
            </a:r>
            <a:r>
              <a:rPr lang="nl-NL" sz="2000" dirty="0" err="1">
                <a:solidFill>
                  <a:srgbClr val="FF0000"/>
                </a:solidFill>
              </a:rPr>
              <a:t>Tooth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Growth</a:t>
            </a:r>
            <a:r>
              <a:rPr lang="nl-NL" sz="2000" dirty="0" smtClean="0">
                <a:solidFill>
                  <a:srgbClr val="FF0000"/>
                </a:solidFill>
              </a:rPr>
              <a:t>", </a:t>
            </a:r>
            <a:r>
              <a:rPr lang="nl-NL" sz="2000" dirty="0" err="1" smtClean="0">
                <a:solidFill>
                  <a:srgbClr val="FF0000"/>
                </a:solidFill>
              </a:rPr>
              <a:t>xlab</a:t>
            </a:r>
            <a:r>
              <a:rPr lang="nl-NL" sz="2000" dirty="0" smtClean="0">
                <a:solidFill>
                  <a:srgbClr val="FF0000"/>
                </a:solidFill>
              </a:rPr>
              <a:t> </a:t>
            </a:r>
            <a:r>
              <a:rPr lang="nl-NL" sz="2000" dirty="0">
                <a:solidFill>
                  <a:srgbClr val="FF0000"/>
                </a:solidFill>
              </a:rPr>
              <a:t>= "</a:t>
            </a:r>
            <a:r>
              <a:rPr lang="nl-NL" sz="2000" dirty="0" err="1">
                <a:solidFill>
                  <a:srgbClr val="FF0000"/>
                </a:solidFill>
              </a:rPr>
              <a:t>Vitamin</a:t>
            </a:r>
            <a:r>
              <a:rPr lang="nl-NL" sz="2000" dirty="0">
                <a:solidFill>
                  <a:srgbClr val="FF0000"/>
                </a:solidFill>
              </a:rPr>
              <a:t> C </a:t>
            </a:r>
            <a:r>
              <a:rPr lang="nl-NL" sz="2000" dirty="0" err="1">
                <a:solidFill>
                  <a:srgbClr val="FF0000"/>
                </a:solidFill>
              </a:rPr>
              <a:t>dose</a:t>
            </a:r>
            <a:r>
              <a:rPr lang="nl-NL" sz="2000" dirty="0">
                <a:solidFill>
                  <a:srgbClr val="FF0000"/>
                </a:solidFill>
              </a:rPr>
              <a:t> mg",</a:t>
            </a:r>
            <a:r>
              <a:rPr lang="nl-NL" sz="2000" dirty="0" err="1">
                <a:solidFill>
                  <a:srgbClr val="FF0000"/>
                </a:solidFill>
              </a:rPr>
              <a:t>ylab</a:t>
            </a:r>
            <a:r>
              <a:rPr lang="nl-NL" sz="2000" dirty="0">
                <a:solidFill>
                  <a:srgbClr val="FF0000"/>
                </a:solidFill>
              </a:rPr>
              <a:t> = "</a:t>
            </a:r>
            <a:r>
              <a:rPr lang="nl-NL" sz="2000" dirty="0" err="1">
                <a:solidFill>
                  <a:srgbClr val="FF0000"/>
                </a:solidFill>
              </a:rPr>
              <a:t>tooth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length</a:t>
            </a:r>
            <a:r>
              <a:rPr lang="nl-NL" sz="2000" dirty="0" smtClean="0">
                <a:solidFill>
                  <a:srgbClr val="FF0000"/>
                </a:solidFill>
              </a:rPr>
              <a:t>")  </a:t>
            </a:r>
          </a:p>
          <a:p>
            <a:r>
              <a:rPr lang="nl-NL" sz="2000" dirty="0" smtClean="0">
                <a:solidFill>
                  <a:srgbClr val="FF0000"/>
                </a:solidFill>
              </a:rPr>
              <a:t>     </a:t>
            </a:r>
          </a:p>
          <a:p>
            <a:r>
              <a:rPr lang="nl-NL" sz="2000" dirty="0" smtClean="0">
                <a:solidFill>
                  <a:srgbClr val="FF0000"/>
                </a:solidFill>
              </a:rPr>
              <a:t> </a:t>
            </a:r>
            <a:r>
              <a:rPr lang="nl-NL" sz="2000" dirty="0" smtClean="0"/>
              <a:t># voeg het volgende niet vereenvoudigde stuk toe</a:t>
            </a:r>
            <a:endParaRPr lang="nl-NL" sz="2000" dirty="0"/>
          </a:p>
          <a:p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68330" y="69760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33CC"/>
                </a:solidFill>
              </a:rPr>
              <a:t>*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27679" y="2068590"/>
            <a:ext cx="10202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FF0000"/>
                </a:solidFill>
              </a:rPr>
              <a:t>boxplot(</a:t>
            </a:r>
            <a:r>
              <a:rPr lang="nl-NL" sz="2000" dirty="0" err="1">
                <a:solidFill>
                  <a:srgbClr val="FF0000"/>
                </a:solidFill>
              </a:rPr>
              <a:t>len</a:t>
            </a:r>
            <a:r>
              <a:rPr lang="nl-NL" sz="2000" dirty="0">
                <a:solidFill>
                  <a:srgbClr val="FF0000"/>
                </a:solidFill>
              </a:rPr>
              <a:t> ~ </a:t>
            </a:r>
            <a:r>
              <a:rPr lang="nl-NL" sz="2000" dirty="0" err="1">
                <a:solidFill>
                  <a:srgbClr val="FF0000"/>
                </a:solidFill>
              </a:rPr>
              <a:t>dose</a:t>
            </a:r>
            <a:r>
              <a:rPr lang="nl-NL" sz="2000" dirty="0">
                <a:solidFill>
                  <a:srgbClr val="FF0000"/>
                </a:solidFill>
              </a:rPr>
              <a:t>, data = </a:t>
            </a:r>
            <a:r>
              <a:rPr lang="nl-NL" sz="2000" dirty="0" err="1">
                <a:solidFill>
                  <a:srgbClr val="FF0000"/>
                </a:solidFill>
              </a:rPr>
              <a:t>ToothGrowth</a:t>
            </a:r>
            <a:r>
              <a:rPr lang="nl-NL" sz="2000" dirty="0">
                <a:solidFill>
                  <a:srgbClr val="FF0000"/>
                </a:solidFill>
              </a:rPr>
              <a:t>, </a:t>
            </a:r>
            <a:r>
              <a:rPr lang="nl-NL" sz="2000" dirty="0" err="1">
                <a:solidFill>
                  <a:srgbClr val="FF0000"/>
                </a:solidFill>
              </a:rPr>
              <a:t>add</a:t>
            </a:r>
            <a:r>
              <a:rPr lang="nl-NL" sz="2000" dirty="0">
                <a:solidFill>
                  <a:srgbClr val="FF0000"/>
                </a:solidFill>
              </a:rPr>
              <a:t> = TRUE</a:t>
            </a:r>
            <a:r>
              <a:rPr lang="nl-NL" sz="2000" dirty="0" smtClean="0">
                <a:solidFill>
                  <a:srgbClr val="FF0000"/>
                </a:solidFill>
              </a:rPr>
              <a:t>, </a:t>
            </a:r>
            <a:r>
              <a:rPr lang="nl-NL" sz="2000" dirty="0" err="1" smtClean="0">
                <a:solidFill>
                  <a:srgbClr val="FF0000"/>
                </a:solidFill>
              </a:rPr>
              <a:t>boxwex</a:t>
            </a:r>
            <a:r>
              <a:rPr lang="nl-NL" sz="2000" dirty="0" smtClean="0">
                <a:solidFill>
                  <a:srgbClr val="FF0000"/>
                </a:solidFill>
              </a:rPr>
              <a:t> </a:t>
            </a:r>
            <a:r>
              <a:rPr lang="nl-NL" sz="2000" dirty="0">
                <a:solidFill>
                  <a:srgbClr val="FF0000"/>
                </a:solidFill>
              </a:rPr>
              <a:t>= 0.25, at = 1:3 + 0.2,</a:t>
            </a:r>
          </a:p>
          <a:p>
            <a:r>
              <a:rPr lang="nl-NL" sz="2000" dirty="0">
                <a:solidFill>
                  <a:srgbClr val="FF0000"/>
                </a:solidFill>
              </a:rPr>
              <a:t>        subset = </a:t>
            </a:r>
            <a:r>
              <a:rPr lang="nl-NL" sz="2000" dirty="0" err="1">
                <a:solidFill>
                  <a:srgbClr val="FF0000"/>
                </a:solidFill>
              </a:rPr>
              <a:t>supp</a:t>
            </a:r>
            <a:r>
              <a:rPr lang="nl-NL" sz="2000" dirty="0">
                <a:solidFill>
                  <a:srgbClr val="FF0000"/>
                </a:solidFill>
              </a:rPr>
              <a:t> == "OJ", col = "</a:t>
            </a:r>
            <a:r>
              <a:rPr lang="nl-NL" sz="2000" dirty="0" err="1">
                <a:solidFill>
                  <a:srgbClr val="FF0000"/>
                </a:solidFill>
              </a:rPr>
              <a:t>orange</a:t>
            </a:r>
            <a:r>
              <a:rPr lang="nl-NL" sz="2000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846" y="2422533"/>
            <a:ext cx="4344476" cy="43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2" y="362690"/>
            <a:ext cx="1670449" cy="49381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42" y="1323689"/>
            <a:ext cx="7212193" cy="3651821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2562915" y="362690"/>
            <a:ext cx="341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/>
              <a:t>En hoe krijg je dit plaatje?</a:t>
            </a:r>
          </a:p>
        </p:txBody>
      </p:sp>
      <p:sp>
        <p:nvSpPr>
          <p:cNvPr id="5" name="Rechthoek 4"/>
          <p:cNvSpPr/>
          <p:nvPr/>
        </p:nvSpPr>
        <p:spPr>
          <a:xfrm>
            <a:off x="7553835" y="4866902"/>
            <a:ext cx="3996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Het is nu wel duidelijk waar</a:t>
            </a:r>
          </a:p>
          <a:p>
            <a:r>
              <a:rPr lang="nl-NL" sz="2400" dirty="0" err="1">
                <a:solidFill>
                  <a:srgbClr val="FF0000"/>
                </a:solidFill>
              </a:rPr>
              <a:t>boxwex</a:t>
            </a:r>
            <a:r>
              <a:rPr lang="nl-NL" sz="2400" dirty="0"/>
              <a:t>  en  </a:t>
            </a:r>
            <a:r>
              <a:rPr lang="nl-NL" sz="2400" dirty="0">
                <a:solidFill>
                  <a:srgbClr val="FF0000"/>
                </a:solidFill>
              </a:rPr>
              <a:t>at </a:t>
            </a:r>
            <a:r>
              <a:rPr lang="nl-NL" sz="2400" dirty="0"/>
              <a:t>   voor </a:t>
            </a:r>
            <a:r>
              <a:rPr lang="nl-NL" sz="2400" dirty="0" smtClean="0"/>
              <a:t>dienen.</a:t>
            </a:r>
            <a:endParaRPr lang="nl-NL" sz="2400" dirty="0"/>
          </a:p>
        </p:txBody>
      </p:sp>
      <p:sp>
        <p:nvSpPr>
          <p:cNvPr id="7" name="Rechthoek 6"/>
          <p:cNvSpPr/>
          <p:nvPr/>
        </p:nvSpPr>
        <p:spPr>
          <a:xfrm>
            <a:off x="642492" y="6041595"/>
            <a:ext cx="703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legend(2, 9, c("Ascorbic acid", "Orange juice"),fill = c("yellow", "orange"))</a:t>
            </a:r>
          </a:p>
        </p:txBody>
      </p:sp>
    </p:spTree>
    <p:extLst>
      <p:ext uri="{BB962C8B-B14F-4D97-AF65-F5344CB8AC3E}">
        <p14:creationId xmlns:p14="http://schemas.microsoft.com/office/powerpoint/2010/main" val="40012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316" y="1534871"/>
            <a:ext cx="11143268" cy="4817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Haal de dataset </a:t>
            </a:r>
            <a:r>
              <a:rPr lang="nl-NL" sz="3600" dirty="0" err="1"/>
              <a:t>ChickWeight</a:t>
            </a:r>
            <a:r>
              <a:rPr lang="nl-NL" sz="3600" dirty="0"/>
              <a:t> op uit het package datasets.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600" dirty="0"/>
              <a:t>Gebruik R om in een overzicht  boxplots te maken van het gewicht van kuikens op dag 21 bij de verschillende diëten.</a:t>
            </a:r>
          </a:p>
          <a:p>
            <a:pPr marL="0" lvl="0" indent="0">
              <a:buNone/>
            </a:pPr>
            <a:endParaRPr lang="nl-NL" sz="36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nl-NL" sz="3600" dirty="0"/>
          </a:p>
          <a:p>
            <a:pPr marL="0" indent="0">
              <a:buNone/>
            </a:pP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4891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90546"/>
              </p:ext>
            </p:extLst>
          </p:nvPr>
        </p:nvGraphicFramePr>
        <p:xfrm>
          <a:off x="663380" y="327171"/>
          <a:ext cx="10712115" cy="9647338"/>
        </p:xfrm>
        <a:graphic>
          <a:graphicData uri="http://schemas.openxmlformats.org/drawingml/2006/table">
            <a:tbl>
              <a:tblPr/>
              <a:tblGrid>
                <a:gridCol w="8855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7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23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dirty="0">
                          <a:solidFill>
                            <a:srgbClr val="0033CC"/>
                          </a:solidFill>
                        </a:rPr>
                        <a:t>Om een dataset te zien typ je de naam van de dataset achter de prompt. </a:t>
                      </a:r>
                      <a:r>
                        <a:rPr lang="nl-NL" sz="2800" dirty="0" smtClean="0">
                          <a:solidFill>
                            <a:srgbClr val="0033CC"/>
                          </a:solidFill>
                        </a:rPr>
                        <a:t>                          </a:t>
                      </a:r>
                      <a:r>
                        <a:rPr lang="en-US" sz="2800" dirty="0" err="1" smtClean="0">
                          <a:solidFill>
                            <a:srgbClr val="FF0000"/>
                          </a:solidFill>
                        </a:rPr>
                        <a:t>ChickWeight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En</a:t>
                      </a:r>
                      <a:r>
                        <a:rPr lang="en-US" sz="2800" dirty="0"/>
                        <a:t> om de </a:t>
                      </a:r>
                      <a:r>
                        <a:rPr lang="en-US" sz="2800" dirty="0" err="1"/>
                        <a:t>eerste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zes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rijen</a:t>
                      </a:r>
                      <a:r>
                        <a:rPr lang="en-US" sz="2800" baseline="0" dirty="0"/>
                        <a:t> met de </a:t>
                      </a:r>
                      <a:r>
                        <a:rPr lang="en-US" sz="2800" baseline="0" dirty="0" err="1"/>
                        <a:t>namen</a:t>
                      </a:r>
                      <a:r>
                        <a:rPr lang="en-US" sz="2800" baseline="0" dirty="0"/>
                        <a:t> van de </a:t>
                      </a:r>
                      <a:r>
                        <a:rPr lang="en-US" sz="2800" baseline="0" dirty="0" err="1"/>
                        <a:t>kolommen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te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zien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typ</a:t>
                      </a:r>
                      <a:r>
                        <a:rPr lang="en-US" sz="2800" baseline="0" dirty="0"/>
                        <a:t> je       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</a:rPr>
                        <a:t>head(</a:t>
                      </a:r>
                      <a:r>
                        <a:rPr lang="en-US" sz="2800" baseline="0" dirty="0" err="1">
                          <a:solidFill>
                            <a:srgbClr val="FF0000"/>
                          </a:solidFill>
                        </a:rPr>
                        <a:t>ChickWeight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/>
                        <a:t>    weight Time  Chick Diet</a:t>
                      </a:r>
                    </a:p>
                    <a:p>
                      <a:r>
                        <a:rPr lang="en-US" dirty="0"/>
                        <a:t>1       42         0       1        1</a:t>
                      </a:r>
                    </a:p>
                    <a:p>
                      <a:r>
                        <a:rPr lang="en-US" dirty="0"/>
                        <a:t>2       51         2       1        1</a:t>
                      </a:r>
                    </a:p>
                    <a:p>
                      <a:r>
                        <a:rPr lang="en-US" dirty="0"/>
                        <a:t>3       59         4       1        1</a:t>
                      </a:r>
                    </a:p>
                    <a:p>
                      <a:r>
                        <a:rPr lang="en-US" dirty="0"/>
                        <a:t>4       64         6       1        1</a:t>
                      </a:r>
                    </a:p>
                    <a:p>
                      <a:r>
                        <a:rPr lang="en-US" dirty="0"/>
                        <a:t>5       76         8       1        1</a:t>
                      </a:r>
                    </a:p>
                    <a:p>
                      <a:pPr marL="342900" indent="-342900">
                        <a:buAutoNum type="arabicPlain" startAt="6"/>
                      </a:pPr>
                      <a:r>
                        <a:rPr lang="en-US" dirty="0"/>
                        <a:t>  93        10      1        1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400" i="1" dirty="0"/>
                    </a:p>
                    <a:p>
                      <a:pPr algn="r"/>
                      <a:endParaRPr lang="nl-NL" sz="1400" i="1" dirty="0"/>
                    </a:p>
                    <a:p>
                      <a:pPr algn="r"/>
                      <a:endParaRPr lang="nl-NL" sz="1400" i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36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sz="1400" i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hthoek 1"/>
          <p:cNvSpPr/>
          <p:nvPr/>
        </p:nvSpPr>
        <p:spPr>
          <a:xfrm>
            <a:off x="663380" y="5428635"/>
            <a:ext cx="6911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2800" dirty="0">
                <a:solidFill>
                  <a:srgbClr val="0033CC"/>
                </a:solidFill>
                <a:cs typeface="Arial" panose="020B0604020202020204" pitchFamily="34" charset="0"/>
              </a:rPr>
              <a:t>Voor extra informatie typ je      </a:t>
            </a:r>
            <a:r>
              <a:rPr lang="nl-NL" sz="2800" dirty="0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  <a:r>
              <a:rPr lang="nl-NL" sz="2800" dirty="0" err="1">
                <a:solidFill>
                  <a:srgbClr val="FF0000"/>
                </a:solidFill>
                <a:cs typeface="Arial" panose="020B0604020202020204" pitchFamily="34" charset="0"/>
              </a:rPr>
              <a:t>ChickWeight</a:t>
            </a:r>
            <a:r>
              <a:rPr lang="nl-NL" sz="28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3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4288" y="813955"/>
            <a:ext cx="1116523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sz="1200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nl-NL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 </a:t>
            </a:r>
            <a:r>
              <a:rPr lang="nl-NL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nl-NL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nl-NL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versus </a:t>
            </a:r>
            <a:r>
              <a:rPr lang="nl-NL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chicks on different diets</a:t>
            </a:r>
            <a:endParaRPr lang="nl-NL" sz="9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6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solidFill>
                  <a:srgbClr val="000000"/>
                </a:solidFill>
                <a:cs typeface="Arial" panose="020B0604020202020204" pitchFamily="34" charset="0"/>
              </a:rPr>
              <a:t>The</a:t>
            </a:r>
            <a:r>
              <a:rPr lang="nl-NL" sz="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has 578 </a:t>
            </a:r>
            <a:r>
              <a:rPr lang="nl-NL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nl-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columns </a:t>
            </a:r>
            <a:r>
              <a:rPr lang="nl-NL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nl-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nl-NL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effect of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chicks.</a:t>
            </a:r>
            <a:endParaRPr lang="nl-NL" sz="9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</a:p>
          <a:p>
            <a:r>
              <a:rPr lang="nl-NL" sz="1600" dirty="0">
                <a:solidFill>
                  <a:srgbClr val="000000"/>
                </a:solidFill>
                <a:cs typeface="Arial" panose="020B0604020202020204" pitchFamily="34" charset="0"/>
              </a:rPr>
              <a:t>An object of class c("</a:t>
            </a:r>
            <a:r>
              <a:rPr lang="nl-NL" sz="1600" dirty="0" err="1">
                <a:solidFill>
                  <a:srgbClr val="000000"/>
                </a:solidFill>
                <a:cs typeface="Arial" panose="020B0604020202020204" pitchFamily="34" charset="0"/>
              </a:rPr>
              <a:t>nfnGroupedData</a:t>
            </a:r>
            <a:r>
              <a:rPr lang="nl-NL" sz="1600" dirty="0">
                <a:solidFill>
                  <a:srgbClr val="000000"/>
                </a:solidFill>
                <a:cs typeface="Arial" panose="020B0604020202020204" pitchFamily="34" charset="0"/>
              </a:rPr>
              <a:t>", "</a:t>
            </a:r>
            <a:r>
              <a:rPr lang="nl-NL" sz="1600" dirty="0" err="1">
                <a:solidFill>
                  <a:srgbClr val="000000"/>
                </a:solidFill>
                <a:cs typeface="Arial" panose="020B0604020202020204" pitchFamily="34" charset="0"/>
              </a:rPr>
              <a:t>nfGroupedData</a:t>
            </a:r>
            <a:r>
              <a:rPr lang="nl-NL" sz="1600" dirty="0">
                <a:solidFill>
                  <a:srgbClr val="000000"/>
                </a:solidFill>
                <a:cs typeface="Arial" panose="020B0604020202020204" pitchFamily="34" charset="0"/>
              </a:rPr>
              <a:t>", "</a:t>
            </a:r>
            <a:r>
              <a:rPr lang="nl-NL" sz="1600" dirty="0" err="1">
                <a:solidFill>
                  <a:srgbClr val="000000"/>
                </a:solidFill>
                <a:cs typeface="Arial" panose="020B0604020202020204" pitchFamily="34" charset="0"/>
              </a:rPr>
              <a:t>groupedData</a:t>
            </a:r>
            <a:r>
              <a:rPr lang="nl-NL" sz="1600" dirty="0">
                <a:solidFill>
                  <a:srgbClr val="000000"/>
                </a:solidFill>
                <a:cs typeface="Arial" panose="020B0604020202020204" pitchFamily="34" charset="0"/>
              </a:rPr>
              <a:t>", "</a:t>
            </a:r>
            <a:r>
              <a:rPr lang="nl-NL" sz="1600" dirty="0" err="1">
                <a:solidFill>
                  <a:srgbClr val="000000"/>
                </a:solidFill>
                <a:cs typeface="Arial" panose="020B0604020202020204" pitchFamily="34" charset="0"/>
              </a:rPr>
              <a:t>data.frame</a:t>
            </a:r>
            <a:r>
              <a:rPr lang="nl-NL" sz="1600" dirty="0">
                <a:solidFill>
                  <a:srgbClr val="000000"/>
                </a:solidFill>
                <a:cs typeface="Arial" panose="020B0604020202020204" pitchFamily="34" charset="0"/>
              </a:rPr>
              <a:t>") </a:t>
            </a:r>
            <a:r>
              <a:rPr lang="nl-NL" sz="1600" dirty="0" err="1">
                <a:solidFill>
                  <a:srgbClr val="000000"/>
                </a:solidFill>
                <a:cs typeface="Arial" panose="020B0604020202020204" pitchFamily="34" charset="0"/>
              </a:rPr>
              <a:t>containing</a:t>
            </a:r>
            <a:r>
              <a:rPr lang="nl-NL" sz="1600" dirty="0">
                <a:solidFill>
                  <a:srgbClr val="000000"/>
                </a:solidFill>
                <a:cs typeface="Arial" panose="020B0604020202020204" pitchFamily="34" charset="0"/>
              </a:rPr>
              <a:t> the </a:t>
            </a:r>
            <a:r>
              <a:rPr lang="nl-NL" sz="1600" dirty="0" err="1">
                <a:solidFill>
                  <a:srgbClr val="000000"/>
                </a:solidFill>
                <a:cs typeface="Arial" panose="020B0604020202020204" pitchFamily="34" charset="0"/>
              </a:rPr>
              <a:t>following</a:t>
            </a:r>
            <a:r>
              <a:rPr lang="nl-NL" sz="1600" dirty="0">
                <a:solidFill>
                  <a:srgbClr val="000000"/>
                </a:solidFill>
                <a:cs typeface="Arial" panose="020B0604020202020204" pitchFamily="34" charset="0"/>
              </a:rPr>
              <a:t> columns:</a:t>
            </a:r>
            <a:endParaRPr lang="nl-NL" sz="16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/>
              <a:t>vector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body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chick (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Time                a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/>
              <a:t>vector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made.</a:t>
            </a:r>
          </a:p>
          <a:p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Chick             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/>
              <a:t>factor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levels </a:t>
            </a:r>
            <a:r>
              <a:rPr lang="nl-NL" sz="10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18</a:t>
            </a:r>
            <a:r>
              <a:rPr lang="nl-NL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... &lt; </a:t>
            </a:r>
            <a:r>
              <a:rPr lang="nl-NL" sz="10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48</a:t>
            </a:r>
            <a:r>
              <a:rPr lang="nl-NL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chick. </a:t>
            </a:r>
          </a:p>
          <a:p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ordering of the levels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chicks on the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orders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lightest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heaviest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 </a:t>
            </a:r>
            <a:r>
              <a:rPr lang="nl-NL" dirty="0"/>
              <a:t>factor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levels 1, ..., 4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chick </a:t>
            </a:r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l-NL" dirty="0">
              <a:solidFill>
                <a:prstClr val="black"/>
              </a:solidFill>
            </a:endParaRPr>
          </a:p>
          <a:p>
            <a:endParaRPr lang="nl-NL" dirty="0">
              <a:solidFill>
                <a:prstClr val="black"/>
              </a:solidFill>
            </a:endParaRPr>
          </a:p>
          <a:p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604288" y="813955"/>
            <a:ext cx="2407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ChickWeight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 {datasets}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04288" y="159495"/>
            <a:ext cx="2294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b="1" dirty="0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  <a:r>
              <a:rPr lang="nl-NL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ChickWeight</a:t>
            </a:r>
            <a:r>
              <a:rPr lang="nl-NL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6222" y="1082842"/>
            <a:ext cx="10872536" cy="1203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boxplot(</a:t>
            </a:r>
            <a:r>
              <a:rPr lang="nl-NL" dirty="0" err="1" smtClean="0">
                <a:solidFill>
                  <a:srgbClr val="FF0000"/>
                </a:solidFill>
              </a:rPr>
              <a:t>weight~Diet,data</a:t>
            </a:r>
            <a:r>
              <a:rPr lang="nl-NL" dirty="0" smtClean="0">
                <a:solidFill>
                  <a:srgbClr val="FF0000"/>
                </a:solidFill>
              </a:rPr>
              <a:t>=</a:t>
            </a:r>
            <a:r>
              <a:rPr lang="nl-NL" dirty="0" err="1" smtClean="0">
                <a:solidFill>
                  <a:srgbClr val="FF0000"/>
                </a:solidFill>
              </a:rPr>
              <a:t>ChickWeight,subset</a:t>
            </a:r>
            <a:r>
              <a:rPr lang="nl-NL" dirty="0" smtClean="0">
                <a:solidFill>
                  <a:srgbClr val="FF0000"/>
                </a:solidFill>
              </a:rPr>
              <a:t>=Time</a:t>
            </a:r>
            <a:r>
              <a:rPr lang="nl-NL" dirty="0">
                <a:solidFill>
                  <a:srgbClr val="FF0000"/>
                </a:solidFill>
              </a:rPr>
              <a:t>==21,col="</a:t>
            </a:r>
            <a:r>
              <a:rPr lang="nl-NL" dirty="0" err="1">
                <a:solidFill>
                  <a:srgbClr val="FF0000"/>
                </a:solidFill>
              </a:rPr>
              <a:t>yellow</a:t>
            </a:r>
            <a:r>
              <a:rPr lang="nl-NL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86435" y="1684421"/>
            <a:ext cx="4897544" cy="4892675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23900" y="268874"/>
            <a:ext cx="10896600" cy="645528"/>
          </a:xfrm>
        </p:spPr>
        <p:txBody>
          <a:bodyPr>
            <a:noAutofit/>
          </a:bodyPr>
          <a:lstStyle/>
          <a:p>
            <a:r>
              <a:rPr lang="nl-NL" sz="2800" dirty="0">
                <a:latin typeface="+mn-lt"/>
              </a:rPr>
              <a:t>Het </a:t>
            </a:r>
            <a:r>
              <a:rPr lang="nl-NL" sz="2800" b="1" dirty="0">
                <a:latin typeface="+mn-lt"/>
              </a:rPr>
              <a:t>plaatje</a:t>
            </a:r>
            <a:r>
              <a:rPr lang="nl-NL" sz="2800" dirty="0">
                <a:latin typeface="+mn-lt"/>
              </a:rPr>
              <a:t> regelrecht vanuit het dataframe </a:t>
            </a:r>
            <a:r>
              <a:rPr lang="nl-NL" sz="2800" dirty="0" err="1">
                <a:solidFill>
                  <a:srgbClr val="0070C0"/>
                </a:solidFill>
                <a:latin typeface="+mn-lt"/>
              </a:rPr>
              <a:t>ChickWeight</a:t>
            </a:r>
            <a:endParaRPr lang="nl-NL" sz="2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9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10" y="229212"/>
            <a:ext cx="11083489" cy="963251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7411" y="1451810"/>
            <a:ext cx="6034428" cy="4351338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# Dit script schrijven in kladblok of in R. </a:t>
            </a:r>
          </a:p>
          <a:p>
            <a:pPr marL="0" indent="0">
              <a:buNone/>
            </a:pPr>
            <a:r>
              <a:rPr lang="nl-NL" b="1" dirty="0"/>
              <a:t># Het moet platte tekst zijn.</a:t>
            </a:r>
          </a:p>
          <a:p>
            <a:pPr marL="0" indent="0">
              <a:buNone/>
            </a:pPr>
            <a:r>
              <a:rPr lang="nl-NL" dirty="0"/>
              <a:t># NIEUW PLAATJE MAKEN</a:t>
            </a:r>
          </a:p>
          <a:p>
            <a:pPr marL="0" lv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boxplot(</a:t>
            </a:r>
            <a:r>
              <a:rPr lang="nl-NL" dirty="0" err="1" smtClean="0">
                <a:solidFill>
                  <a:srgbClr val="FF0000"/>
                </a:solidFill>
              </a:rPr>
              <a:t>weight~Diet,data</a:t>
            </a:r>
            <a:r>
              <a:rPr lang="nl-NL" dirty="0" smtClean="0">
                <a:solidFill>
                  <a:srgbClr val="FF0000"/>
                </a:solidFill>
              </a:rPr>
              <a:t>=</a:t>
            </a:r>
            <a:r>
              <a:rPr lang="nl-NL" dirty="0" err="1" smtClean="0">
                <a:solidFill>
                  <a:srgbClr val="FF0000"/>
                </a:solidFill>
              </a:rPr>
              <a:t>ChickWeight,subset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FF0000"/>
                </a:solidFill>
              </a:rPr>
              <a:t>= Time ==21,col = "</a:t>
            </a:r>
            <a:r>
              <a:rPr lang="nl-NL" dirty="0" err="1">
                <a:solidFill>
                  <a:srgbClr val="FF0000"/>
                </a:solidFill>
              </a:rPr>
              <a:t>yellow</a:t>
            </a:r>
            <a:r>
              <a:rPr lang="nl-NL" dirty="0">
                <a:solidFill>
                  <a:srgbClr val="FF0000"/>
                </a:solidFill>
              </a:rPr>
              <a:t>", </a:t>
            </a:r>
            <a:r>
              <a:rPr lang="nl-NL" dirty="0" err="1">
                <a:solidFill>
                  <a:srgbClr val="FF0000"/>
                </a:solidFill>
              </a:rPr>
              <a:t>main</a:t>
            </a:r>
            <a:r>
              <a:rPr lang="nl-NL" dirty="0">
                <a:solidFill>
                  <a:srgbClr val="FF0000"/>
                </a:solidFill>
              </a:rPr>
              <a:t>="Gewicht van kuikens in gram op dag 21 bij verschillende diëten", </a:t>
            </a:r>
            <a:r>
              <a:rPr lang="nl-NL" dirty="0" err="1">
                <a:solidFill>
                  <a:srgbClr val="FF0000"/>
                </a:solidFill>
              </a:rPr>
              <a:t>xlab</a:t>
            </a:r>
            <a:r>
              <a:rPr lang="nl-NL" dirty="0">
                <a:solidFill>
                  <a:srgbClr val="FF0000"/>
                </a:solidFill>
              </a:rPr>
              <a:t>="dieet", </a:t>
            </a:r>
            <a:r>
              <a:rPr lang="nl-NL" dirty="0" err="1">
                <a:solidFill>
                  <a:srgbClr val="FF0000"/>
                </a:solidFill>
              </a:rPr>
              <a:t>ylab</a:t>
            </a:r>
            <a:r>
              <a:rPr lang="nl-NL" dirty="0">
                <a:solidFill>
                  <a:srgbClr val="FF0000"/>
                </a:solidFill>
              </a:rPr>
              <a:t>="gewicht in gram", sub="</a:t>
            </a:r>
            <a:r>
              <a:rPr lang="nl-NL" dirty="0" err="1" smtClean="0">
                <a:solidFill>
                  <a:srgbClr val="FF0000"/>
                </a:solidFill>
              </a:rPr>
              <a:t>bron:Package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>
                <a:solidFill>
                  <a:srgbClr val="FF0000"/>
                </a:solidFill>
              </a:rPr>
              <a:t>datasets in R")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615" y="1451810"/>
            <a:ext cx="4802984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478219" y="1124477"/>
            <a:ext cx="100804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/>
              <a:t>Description</a:t>
            </a:r>
            <a:endParaRPr lang="nl-NL" dirty="0"/>
          </a:p>
          <a:p>
            <a:endParaRPr lang="nl-NL" dirty="0"/>
          </a:p>
          <a:p>
            <a:r>
              <a:rPr lang="nl-NL" dirty="0"/>
              <a:t>Produce box-</a:t>
            </a:r>
            <a:r>
              <a:rPr lang="nl-NL" dirty="0" err="1"/>
              <a:t>and</a:t>
            </a:r>
            <a:r>
              <a:rPr lang="nl-NL" dirty="0"/>
              <a:t>-</a:t>
            </a:r>
            <a:r>
              <a:rPr lang="nl-NL" dirty="0" err="1"/>
              <a:t>whisker</a:t>
            </a:r>
            <a:r>
              <a:rPr lang="nl-NL" dirty="0"/>
              <a:t> plot(s)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(</a:t>
            </a:r>
            <a:r>
              <a:rPr lang="nl-NL" dirty="0" err="1"/>
              <a:t>grouped</a:t>
            </a:r>
            <a:r>
              <a:rPr lang="nl-NL" dirty="0"/>
              <a:t>) </a:t>
            </a:r>
            <a:r>
              <a:rPr lang="nl-NL" dirty="0" err="1"/>
              <a:t>values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Usage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boxplot</a:t>
            </a:r>
            <a:r>
              <a:rPr lang="nl-NL" dirty="0"/>
              <a:t>(x, ...)</a:t>
            </a:r>
          </a:p>
          <a:p>
            <a:endParaRPr lang="nl-NL" dirty="0"/>
          </a:p>
          <a:p>
            <a:r>
              <a:rPr lang="nl-NL" dirty="0"/>
              <a:t>## S3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class '</a:t>
            </a:r>
            <a:r>
              <a:rPr lang="nl-NL" dirty="0" err="1"/>
              <a:t>formula</a:t>
            </a:r>
            <a:r>
              <a:rPr lang="nl-NL" dirty="0"/>
              <a:t>'</a:t>
            </a:r>
          </a:p>
          <a:p>
            <a:r>
              <a:rPr lang="nl-NL" dirty="0" err="1"/>
              <a:t>boxplot</a:t>
            </a:r>
            <a:r>
              <a:rPr lang="nl-NL" dirty="0"/>
              <a:t>(</a:t>
            </a:r>
            <a:r>
              <a:rPr lang="nl-NL" dirty="0" err="1"/>
              <a:t>formula</a:t>
            </a:r>
            <a:r>
              <a:rPr lang="nl-NL" dirty="0"/>
              <a:t>, data = NULL, ..., subset, </a:t>
            </a:r>
            <a:r>
              <a:rPr lang="nl-NL" dirty="0" err="1"/>
              <a:t>na.action</a:t>
            </a:r>
            <a:r>
              <a:rPr lang="nl-NL" dirty="0"/>
              <a:t> = NULL,</a:t>
            </a:r>
          </a:p>
          <a:p>
            <a:r>
              <a:rPr lang="nl-NL" dirty="0"/>
              <a:t>        drop = FALSE, sep = ".", </a:t>
            </a:r>
            <a:r>
              <a:rPr lang="nl-NL" dirty="0" err="1"/>
              <a:t>lex.order</a:t>
            </a:r>
            <a:r>
              <a:rPr lang="nl-NL" dirty="0"/>
              <a:t> = FALSE)</a:t>
            </a:r>
          </a:p>
          <a:p>
            <a:endParaRPr lang="nl-NL" dirty="0"/>
          </a:p>
          <a:p>
            <a:r>
              <a:rPr lang="nl-NL" dirty="0"/>
              <a:t>Etc.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xmlns="" id="{991FEA62-1C50-43F3-ACD0-973F2EE1FE9F}"/>
              </a:ext>
            </a:extLst>
          </p:cNvPr>
          <p:cNvSpPr/>
          <p:nvPr/>
        </p:nvSpPr>
        <p:spPr>
          <a:xfrm>
            <a:off x="1407824" y="576473"/>
            <a:ext cx="1919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 </a:t>
            </a:r>
            <a:r>
              <a:rPr lang="nl-NL" sz="2400" dirty="0">
                <a:solidFill>
                  <a:srgbClr val="FF0000"/>
                </a:solidFill>
              </a:rPr>
              <a:t>help(</a:t>
            </a:r>
            <a:r>
              <a:rPr lang="nl-NL" sz="2400" dirty="0" err="1">
                <a:solidFill>
                  <a:srgbClr val="FF0000"/>
                </a:solidFill>
              </a:rPr>
              <a:t>boxplot</a:t>
            </a:r>
            <a:r>
              <a:rPr lang="nl-NL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02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68642" y="822719"/>
            <a:ext cx="10539663" cy="186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nl-NL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zonder </a:t>
            </a:r>
            <a:r>
              <a:rPr lang="nl-NL" sz="2400" dirty="0">
                <a:ea typeface="Calibri" panose="020F0502020204030204" pitchFamily="34" charset="0"/>
                <a:cs typeface="Times New Roman" panose="02020603050405020304" pitchFamily="18" charset="0"/>
              </a:rPr>
              <a:t>selectie krijg je een boxplot waarbij de gewichten van alle dagen op een hoop gegooid zijn!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nl-NL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weight~Diet</a:t>
            </a:r>
            <a:r>
              <a:rPr lang="nl-NL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data=</a:t>
            </a:r>
            <a:r>
              <a:rPr lang="nl-NL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ChickWeight</a:t>
            </a:r>
            <a:r>
              <a:rPr lang="nl-NL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col="</a:t>
            </a:r>
            <a:r>
              <a:rPr lang="nl-NL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r>
              <a:rPr lang="nl-NL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2" y="322804"/>
            <a:ext cx="1670449" cy="49991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256023"/>
            <a:ext cx="7484534" cy="46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86464" y="538532"/>
            <a:ext cx="5852942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nl-NL" altLang="nl-NL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ChickWeight,use.cols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=TRUE)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dit geeft voor iedere kolom een boxplot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29" y="1337734"/>
            <a:ext cx="7720071" cy="495842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5" y="166480"/>
            <a:ext cx="167044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5560" y="101935"/>
            <a:ext cx="7914107" cy="1070642"/>
          </a:xfrm>
        </p:spPr>
        <p:txBody>
          <a:bodyPr>
            <a:normAutofit/>
          </a:bodyPr>
          <a:lstStyle/>
          <a:p>
            <a:r>
              <a:rPr lang="nl-NL" sz="2400" dirty="0" smtClean="0">
                <a:solidFill>
                  <a:prstClr val="black"/>
                </a:solidFill>
                <a:latin typeface="+mn-lt"/>
              </a:rPr>
              <a:t>Alleen </a:t>
            </a:r>
            <a:r>
              <a:rPr lang="nl-NL" sz="2400" dirty="0">
                <a:solidFill>
                  <a:prstClr val="black"/>
                </a:solidFill>
                <a:latin typeface="+mn-lt"/>
              </a:rPr>
              <a:t>het plaatje met titel </a:t>
            </a:r>
            <a:r>
              <a:rPr lang="nl-NL" sz="2400" dirty="0" smtClean="0">
                <a:latin typeface="+mn-lt"/>
              </a:rPr>
              <a:t>kan </a:t>
            </a:r>
            <a:r>
              <a:rPr lang="nl-NL" sz="2400" dirty="0">
                <a:latin typeface="+mn-lt"/>
              </a:rPr>
              <a:t>ook als volgt</a:t>
            </a:r>
            <a:r>
              <a:rPr lang="nl-NL" sz="2400" dirty="0" smtClean="0">
                <a:latin typeface="+mn-lt"/>
              </a:rPr>
              <a:t>: eerst een nieuw</a:t>
            </a:r>
            <a:r>
              <a:rPr lang="nl-NL" sz="2400" dirty="0" smtClean="0">
                <a:solidFill>
                  <a:prstClr val="black"/>
                </a:solidFill>
              </a:rPr>
              <a:t> </a:t>
            </a:r>
            <a:r>
              <a:rPr lang="nl-NL" sz="2400" dirty="0">
                <a:solidFill>
                  <a:prstClr val="black"/>
                </a:solidFill>
              </a:rPr>
              <a:t>dataframe </a:t>
            </a:r>
            <a:r>
              <a:rPr lang="nl-NL" sz="2400" dirty="0" smtClean="0">
                <a:solidFill>
                  <a:prstClr val="black"/>
                </a:solidFill>
              </a:rPr>
              <a:t>maken     </a:t>
            </a:r>
            <a:r>
              <a:rPr lang="nl-NL" sz="2400" dirty="0" smtClean="0">
                <a:solidFill>
                  <a:srgbClr val="0033CC"/>
                </a:solidFill>
              </a:rPr>
              <a:t>ChickWeightDay21</a:t>
            </a:r>
            <a:r>
              <a:rPr lang="nl-NL" sz="2400" dirty="0" smtClean="0">
                <a:solidFill>
                  <a:srgbClr val="0070C0"/>
                </a:solidFill>
              </a:rPr>
              <a:t> </a:t>
            </a:r>
            <a:endParaRPr lang="nl-NL" sz="2400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5694" y="103638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5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3294" y="1445905"/>
            <a:ext cx="7008173" cy="4599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FF0000"/>
                </a:solidFill>
              </a:rPr>
              <a:t>ChickWeightDay21 &lt;- subset(</a:t>
            </a:r>
            <a:r>
              <a:rPr lang="nl-NL" sz="2400" dirty="0" err="1">
                <a:solidFill>
                  <a:srgbClr val="FF0000"/>
                </a:solidFill>
              </a:rPr>
              <a:t>ChickWeight</a:t>
            </a:r>
            <a:r>
              <a:rPr lang="nl-NL" sz="2400" dirty="0">
                <a:solidFill>
                  <a:srgbClr val="FF0000"/>
                </a:solidFill>
              </a:rPr>
              <a:t>, </a:t>
            </a:r>
            <a:r>
              <a:rPr lang="nl-NL" sz="2400" dirty="0" smtClean="0">
                <a:solidFill>
                  <a:srgbClr val="FF0000"/>
                </a:solidFill>
              </a:rPr>
              <a:t>Time</a:t>
            </a:r>
            <a:r>
              <a:rPr lang="nl-NL" sz="2400" dirty="0">
                <a:solidFill>
                  <a:srgbClr val="FF0000"/>
                </a:solidFill>
              </a:rPr>
              <a:t>==21)</a:t>
            </a:r>
            <a:endParaRPr lang="nl-NL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1600" dirty="0"/>
              <a:t> </a:t>
            </a:r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>
                <a:solidFill>
                  <a:srgbClr val="FF0000"/>
                </a:solidFill>
              </a:rPr>
              <a:t>Diet1 &lt;- subset(ChickWeightDay21, </a:t>
            </a:r>
            <a:r>
              <a:rPr lang="nl-NL" sz="2400" dirty="0" err="1">
                <a:solidFill>
                  <a:srgbClr val="FF0000"/>
                </a:solidFill>
              </a:rPr>
              <a:t>Diet</a:t>
            </a:r>
            <a:r>
              <a:rPr lang="nl-NL" sz="2400" dirty="0">
                <a:solidFill>
                  <a:srgbClr val="FF0000"/>
                </a:solidFill>
              </a:rPr>
              <a:t>==1)</a:t>
            </a:r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>
                <a:solidFill>
                  <a:srgbClr val="FF0000"/>
                </a:solidFill>
              </a:rPr>
              <a:t>Diet2 &lt;- subset(ChickWeightDay21, </a:t>
            </a:r>
            <a:r>
              <a:rPr lang="nl-NL" sz="2400" dirty="0" err="1">
                <a:solidFill>
                  <a:srgbClr val="FF0000"/>
                </a:solidFill>
              </a:rPr>
              <a:t>Diet</a:t>
            </a:r>
            <a:r>
              <a:rPr lang="nl-NL" sz="2400" dirty="0">
                <a:solidFill>
                  <a:srgbClr val="FF0000"/>
                </a:solidFill>
              </a:rPr>
              <a:t>==2)</a:t>
            </a:r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>
                <a:solidFill>
                  <a:srgbClr val="FF0000"/>
                </a:solidFill>
              </a:rPr>
              <a:t>Diet3 &lt;- subset(ChickWeightDay21, </a:t>
            </a:r>
            <a:r>
              <a:rPr lang="nl-NL" sz="2400" dirty="0" err="1">
                <a:solidFill>
                  <a:srgbClr val="FF0000"/>
                </a:solidFill>
              </a:rPr>
              <a:t>Diet</a:t>
            </a:r>
            <a:r>
              <a:rPr lang="nl-NL" sz="2400" dirty="0">
                <a:solidFill>
                  <a:srgbClr val="FF0000"/>
                </a:solidFill>
              </a:rPr>
              <a:t>==3)</a:t>
            </a:r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>
                <a:solidFill>
                  <a:srgbClr val="FF0000"/>
                </a:solidFill>
              </a:rPr>
              <a:t>Diet4 &lt;- subset(ChickWeightDay21, </a:t>
            </a:r>
            <a:r>
              <a:rPr lang="nl-NL" sz="2400" dirty="0" err="1">
                <a:solidFill>
                  <a:srgbClr val="FF0000"/>
                </a:solidFill>
              </a:rPr>
              <a:t>Diet</a:t>
            </a:r>
            <a:r>
              <a:rPr lang="nl-NL" sz="2400" dirty="0">
                <a:solidFill>
                  <a:srgbClr val="FF0000"/>
                </a:solidFill>
              </a:rPr>
              <a:t>==4)</a:t>
            </a:r>
            <a:endParaRPr lang="nl-NL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1600" dirty="0"/>
              <a:t> </a:t>
            </a:r>
            <a:r>
              <a:rPr lang="nl-NL" sz="1600" dirty="0" smtClean="0"/>
              <a:t> </a:t>
            </a:r>
            <a:r>
              <a:rPr lang="nl-NL" sz="2400" dirty="0">
                <a:solidFill>
                  <a:srgbClr val="FF0000"/>
                </a:solidFill>
              </a:rPr>
              <a:t>boxplot(Diet1$weight,Diet2$weight,Diet3$weight</a:t>
            </a:r>
            <a:r>
              <a:rPr lang="nl-NL" sz="2400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smtClean="0">
                <a:solidFill>
                  <a:srgbClr val="FF0000"/>
                </a:solidFill>
              </a:rPr>
              <a:t> Diet4$weight</a:t>
            </a:r>
            <a:r>
              <a:rPr lang="nl-NL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title</a:t>
            </a:r>
            <a:r>
              <a:rPr lang="nl-NL" sz="2400" dirty="0">
                <a:solidFill>
                  <a:srgbClr val="FF0000"/>
                </a:solidFill>
              </a:rPr>
              <a:t>(</a:t>
            </a:r>
            <a:r>
              <a:rPr lang="nl-NL" sz="2400" dirty="0" err="1">
                <a:solidFill>
                  <a:srgbClr val="FF0000"/>
                </a:solidFill>
              </a:rPr>
              <a:t>main</a:t>
            </a:r>
            <a:r>
              <a:rPr lang="nl-NL" sz="2400" dirty="0">
                <a:solidFill>
                  <a:srgbClr val="FF0000"/>
                </a:solidFill>
              </a:rPr>
              <a:t>='Gewicht van kuikens in gram op dag 21 </a:t>
            </a:r>
            <a:r>
              <a:rPr lang="nl-NL" sz="2400" dirty="0" smtClean="0">
                <a:solidFill>
                  <a:srgbClr val="FF0000"/>
                </a:solidFill>
              </a:rPr>
              <a:t>    bij  </a:t>
            </a:r>
            <a:r>
              <a:rPr lang="nl-NL" sz="2400" dirty="0">
                <a:solidFill>
                  <a:srgbClr val="FF0000"/>
                </a:solidFill>
              </a:rPr>
              <a:t>verschillende diëten')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33" y="2143441"/>
            <a:ext cx="4078225" cy="42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40649" y="3863461"/>
            <a:ext cx="6438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hlinkClick r:id="rId2"/>
              </a:rPr>
              <a:t>https://www.youtube.com/watch?v=s7ljwAzB5dQ</a:t>
            </a:r>
            <a:endParaRPr lang="nl-NL" sz="2400" dirty="0">
              <a:solidFill>
                <a:srgbClr val="0000FF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772915" y="2121654"/>
            <a:ext cx="69603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smtClean="0"/>
              <a:t>Is trial en error niet jouw aanpak, dan is het zinnig om </a:t>
            </a:r>
          </a:p>
          <a:p>
            <a:r>
              <a:rPr lang="nl-NL" sz="2400" dirty="0" smtClean="0"/>
              <a:t>naar het volgende filmpje van Mike Marin</a:t>
            </a:r>
          </a:p>
          <a:p>
            <a:r>
              <a:rPr lang="nl-NL" sz="2400" dirty="0"/>
              <a:t>o</a:t>
            </a:r>
            <a:r>
              <a:rPr lang="nl-NL" sz="2400" dirty="0" smtClean="0"/>
              <a:t>ver </a:t>
            </a:r>
            <a:r>
              <a:rPr lang="nl-NL" sz="2400" dirty="0" smtClean="0">
                <a:solidFill>
                  <a:srgbClr val="FF0000"/>
                </a:solidFill>
              </a:rPr>
              <a:t>boxplot te </a:t>
            </a:r>
            <a:r>
              <a:rPr lang="nl-NL" sz="2400" dirty="0" smtClean="0"/>
              <a:t>kijken.  (Tutorial 2.2b  on </a:t>
            </a:r>
            <a:r>
              <a:rPr lang="nl-NL" sz="2400" dirty="0" err="1" smtClean="0"/>
              <a:t>youtube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7:30 minuten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0218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95867" y="788458"/>
            <a:ext cx="10515600" cy="1325563"/>
          </a:xfrm>
        </p:spPr>
        <p:txBody>
          <a:bodyPr/>
          <a:lstStyle/>
          <a:p>
            <a:r>
              <a:rPr lang="nl-NL" dirty="0"/>
              <a:t>Verantwoording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5867" y="2215091"/>
            <a:ext cx="10515600" cy="2864909"/>
          </a:xfrm>
        </p:spPr>
        <p:txBody>
          <a:bodyPr>
            <a:normAutofit/>
          </a:bodyPr>
          <a:lstStyle/>
          <a:p>
            <a:r>
              <a:rPr lang="nl-NL" dirty="0"/>
              <a:t>In deze </a:t>
            </a:r>
            <a:r>
              <a:rPr lang="nl-NL" dirty="0" err="1"/>
              <a:t>powerpoint</a:t>
            </a:r>
            <a:r>
              <a:rPr lang="nl-NL" dirty="0"/>
              <a:t> is géén auteursrechtelijk beschermd werk opgenomen</a:t>
            </a:r>
          </a:p>
          <a:p>
            <a:r>
              <a:rPr lang="nl-NL" dirty="0"/>
              <a:t>Alle teksten © Wilma Groenewegen/HAN tenzij expliciet externe bronnen zijn aangegeven</a:t>
            </a:r>
          </a:p>
          <a:p>
            <a:r>
              <a:rPr lang="nl-NL" dirty="0"/>
              <a:t>Screenshots op basis van eigen werk auteur en/of vernoemde sites</a:t>
            </a:r>
          </a:p>
          <a:p>
            <a:r>
              <a:rPr lang="nl-NL" dirty="0"/>
              <a:t>Eventuele images zijn opgenomen met vermelding van bron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08" y="6071353"/>
            <a:ext cx="3986138" cy="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0" y="870466"/>
            <a:ext cx="5792624" cy="5648323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xmlns="" id="{E3392115-DE0C-47C8-B193-F5F6F014EAE9}"/>
              </a:ext>
            </a:extLst>
          </p:cNvPr>
          <p:cNvSpPr txBox="1">
            <a:spLocks/>
          </p:cNvSpPr>
          <p:nvPr/>
        </p:nvSpPr>
        <p:spPr>
          <a:xfrm>
            <a:off x="773242" y="6146040"/>
            <a:ext cx="5145939" cy="4889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Welke informatie haal je uit dit plaatje</a:t>
            </a:r>
            <a:r>
              <a:rPr lang="nl-NL" sz="2000" dirty="0" smtClean="0"/>
              <a:t>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7341122" y="381824"/>
            <a:ext cx="368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Opdracht: Maak er </a:t>
            </a:r>
            <a:r>
              <a:rPr lang="nl-NL" dirty="0" smtClean="0"/>
              <a:t>het volgende van</a:t>
            </a:r>
            <a:r>
              <a:rPr lang="nl-NL" dirty="0"/>
              <a:t>.</a:t>
            </a:r>
          </a:p>
        </p:txBody>
      </p:sp>
      <p:sp>
        <p:nvSpPr>
          <p:cNvPr id="6" name="Rechthoek 5"/>
          <p:cNvSpPr/>
          <p:nvPr/>
        </p:nvSpPr>
        <p:spPr>
          <a:xfrm>
            <a:off x="745110" y="381824"/>
            <a:ext cx="5202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boxplot(count ~ spray, data = </a:t>
            </a:r>
            <a:r>
              <a:rPr lang="en-US" sz="2000" dirty="0" err="1">
                <a:solidFill>
                  <a:srgbClr val="FF0000"/>
                </a:solidFill>
              </a:rPr>
              <a:t>InsectSprays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endParaRPr lang="en-US" sz="2000" dirty="0"/>
          </a:p>
        </p:txBody>
      </p:sp>
      <p:sp>
        <p:nvSpPr>
          <p:cNvPr id="8" name="Rechthoek 7"/>
          <p:cNvSpPr/>
          <p:nvPr/>
        </p:nvSpPr>
        <p:spPr>
          <a:xfrm>
            <a:off x="7341122" y="6170680"/>
            <a:ext cx="4440639" cy="469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900" dirty="0">
                <a:solidFill>
                  <a:prstClr val="black"/>
                </a:solidFill>
              </a:rPr>
              <a:t>Source:</a:t>
            </a:r>
            <a:r>
              <a:rPr lang="en-US" sz="900" dirty="0">
                <a:solidFill>
                  <a:prstClr val="black"/>
                </a:solidFill>
              </a:rPr>
              <a:t>Beall, G., (1942) The Transformation of data from entomological field experiments, </a:t>
            </a:r>
            <a:endParaRPr lang="en-US" sz="900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900" i="1" dirty="0" err="1" smtClean="0">
                <a:solidFill>
                  <a:prstClr val="black"/>
                </a:solidFill>
              </a:rPr>
              <a:t>Biometrika</a:t>
            </a:r>
            <a:r>
              <a:rPr lang="en-US" sz="900" dirty="0">
                <a:solidFill>
                  <a:prstClr val="black"/>
                </a:solidFill>
              </a:rPr>
              <a:t>, </a:t>
            </a:r>
            <a:r>
              <a:rPr lang="en-US" sz="900" b="1" dirty="0">
                <a:solidFill>
                  <a:prstClr val="black"/>
                </a:solidFill>
              </a:rPr>
              <a:t>29</a:t>
            </a:r>
            <a:r>
              <a:rPr lang="en-US" sz="900" dirty="0">
                <a:solidFill>
                  <a:prstClr val="black"/>
                </a:solidFill>
              </a:rPr>
              <a:t>, 243–262.</a:t>
            </a:r>
            <a:r>
              <a:rPr lang="nl-NL" sz="900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81" y="966469"/>
            <a:ext cx="4959318" cy="49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xmlns="" id="{89EBCD8E-40AC-4006-8D44-2A93041EB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1194"/>
              </p:ext>
            </p:extLst>
          </p:nvPr>
        </p:nvGraphicFramePr>
        <p:xfrm>
          <a:off x="619182" y="1208215"/>
          <a:ext cx="10515600" cy="509255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797960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716988048"/>
                    </a:ext>
                  </a:extLst>
                </a:gridCol>
              </a:tblGrid>
              <a:tr h="1340145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rgbClr val="000000"/>
                          </a:solidFill>
                          <a:effectLst/>
                        </a:rPr>
                        <a:t>formula</a:t>
                      </a:r>
                      <a:endParaRPr lang="nl-N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 formula, such as y ~ grp, where y is a numeric vector of data values to be split into groups according to the grouping variable grp (usually a factor).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1389945"/>
                  </a:ext>
                </a:extLst>
              </a:tr>
              <a:tr h="938102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 data.frame (or list) from which the variables in formula should be taken.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3617913"/>
                  </a:ext>
                </a:extLst>
              </a:tr>
              <a:tr h="938102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rgbClr val="000000"/>
                          </a:solidFill>
                          <a:effectLst/>
                        </a:rPr>
                        <a:t>subset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an </a:t>
                      </a:r>
                      <a:r>
                        <a:rPr lang="en-US" dirty="0">
                          <a:solidFill>
                            <a:srgbClr val="0033CC"/>
                          </a:solidFill>
                          <a:effectLst/>
                        </a:rPr>
                        <a:t>optional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vector specifying a subset of observations to be used for plotting.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1697722"/>
                  </a:ext>
                </a:extLst>
              </a:tr>
              <a:tr h="1340145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rgbClr val="000000"/>
                          </a:solidFill>
                          <a:effectLst/>
                        </a:rPr>
                        <a:t>na.action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function which indicates what should happen when the data contain NAs. The </a:t>
                      </a:r>
                      <a:r>
                        <a:rPr lang="en-US" dirty="0">
                          <a:solidFill>
                            <a:srgbClr val="0033CC"/>
                          </a:solidFill>
                          <a:effectLst/>
                        </a:rPr>
                        <a:t>default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is to ignore missing values in either the response or the group.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2503507"/>
                  </a:ext>
                </a:extLst>
              </a:tr>
              <a:tr h="536058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00"/>
                          </a:solidFill>
                          <a:effectLst/>
                        </a:rPr>
                        <a:t>drop, sep, </a:t>
                      </a:r>
                      <a:r>
                        <a:rPr lang="nl-NL" dirty="0" err="1">
                          <a:solidFill>
                            <a:srgbClr val="000000"/>
                          </a:solidFill>
                          <a:effectLst/>
                        </a:rPr>
                        <a:t>lex.order</a:t>
                      </a:r>
                      <a:endParaRPr lang="nl-N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passed to 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  <a:effectLst/>
                          <a:hlinkClick r:id="rId2"/>
                        </a:rPr>
                        <a:t>split.default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, see there.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3474818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A2F56DD-32B3-4066-A605-C8F44099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82" y="421515"/>
            <a:ext cx="47933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Uitleg bij de </a:t>
            </a:r>
            <a:r>
              <a:rPr kumimoji="0" lang="nl-NL" altLang="nl-NL" sz="24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kumimoji="0" lang="nl-NL" altLang="nl-NL" sz="2400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xmlns="" id="{0F4E0A67-E91E-4779-BD20-46E242CFD100}"/>
              </a:ext>
            </a:extLst>
          </p:cNvPr>
          <p:cNvSpPr/>
          <p:nvPr/>
        </p:nvSpPr>
        <p:spPr>
          <a:xfrm>
            <a:off x="5971889" y="2368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## S3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class '</a:t>
            </a:r>
            <a:r>
              <a:rPr lang="nl-NL" dirty="0" err="1"/>
              <a:t>formula</a:t>
            </a:r>
            <a:r>
              <a:rPr lang="nl-NL" dirty="0"/>
              <a:t>'</a:t>
            </a:r>
          </a:p>
          <a:p>
            <a:r>
              <a:rPr lang="nl-NL" dirty="0" err="1">
                <a:solidFill>
                  <a:srgbClr val="FF0000"/>
                </a:solidFill>
              </a:rPr>
              <a:t>boxplot</a:t>
            </a:r>
            <a:r>
              <a:rPr lang="nl-NL" dirty="0">
                <a:solidFill>
                  <a:srgbClr val="FF0000"/>
                </a:solidFill>
              </a:rPr>
              <a:t>(</a:t>
            </a:r>
            <a:r>
              <a:rPr lang="nl-NL" dirty="0" err="1">
                <a:solidFill>
                  <a:srgbClr val="FF0000"/>
                </a:solidFill>
              </a:rPr>
              <a:t>formula</a:t>
            </a:r>
            <a:r>
              <a:rPr lang="nl-NL" dirty="0">
                <a:solidFill>
                  <a:srgbClr val="FF0000"/>
                </a:solidFill>
              </a:rPr>
              <a:t>, data = NULL, ..., subset, </a:t>
            </a:r>
            <a:r>
              <a:rPr lang="nl-NL" dirty="0" err="1">
                <a:solidFill>
                  <a:srgbClr val="FF0000"/>
                </a:solidFill>
              </a:rPr>
              <a:t>na.action</a:t>
            </a:r>
            <a:r>
              <a:rPr lang="nl-NL" dirty="0">
                <a:solidFill>
                  <a:srgbClr val="FF0000"/>
                </a:solidFill>
              </a:rPr>
              <a:t> = NULL,</a:t>
            </a:r>
          </a:p>
          <a:p>
            <a:r>
              <a:rPr lang="nl-NL" dirty="0">
                <a:solidFill>
                  <a:srgbClr val="FF0000"/>
                </a:solidFill>
              </a:rPr>
              <a:t>        drop = FALSE, sep = ".", </a:t>
            </a:r>
            <a:r>
              <a:rPr lang="nl-NL" dirty="0" err="1">
                <a:solidFill>
                  <a:srgbClr val="FF0000"/>
                </a:solidFill>
              </a:rPr>
              <a:t>lex.order</a:t>
            </a:r>
            <a:r>
              <a:rPr lang="nl-NL" dirty="0">
                <a:solidFill>
                  <a:srgbClr val="FF0000"/>
                </a:solidFill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36005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14" y="470260"/>
            <a:ext cx="6187352" cy="6171548"/>
          </a:xfrm>
          <a:prstGeom prst="rect">
            <a:avLst/>
          </a:prstGeom>
        </p:spPr>
      </p:pic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xmlns="" id="{DFDB2B9F-02A8-4FE8-ACA3-2974501670AE}"/>
              </a:ext>
            </a:extLst>
          </p:cNvPr>
          <p:cNvSpPr txBox="1">
            <a:spLocks/>
          </p:cNvSpPr>
          <p:nvPr/>
        </p:nvSpPr>
        <p:spPr>
          <a:xfrm>
            <a:off x="7835759" y="840003"/>
            <a:ext cx="3932237" cy="913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Welke informatie haal je uit dit plaatje?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xmlns="" id="{C8846D78-7144-47FD-9212-B18414184FE2}"/>
              </a:ext>
            </a:extLst>
          </p:cNvPr>
          <p:cNvSpPr/>
          <p:nvPr/>
        </p:nvSpPr>
        <p:spPr>
          <a:xfrm>
            <a:off x="7835759" y="2002063"/>
            <a:ext cx="365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Maak er een grafiek van!</a:t>
            </a:r>
          </a:p>
        </p:txBody>
      </p:sp>
    </p:spTree>
    <p:extLst>
      <p:ext uri="{BB962C8B-B14F-4D97-AF65-F5344CB8AC3E}">
        <p14:creationId xmlns:p14="http://schemas.microsoft.com/office/powerpoint/2010/main" val="17144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72692"/>
            <a:ext cx="9144000" cy="2387600"/>
          </a:xfrm>
        </p:spPr>
        <p:txBody>
          <a:bodyPr>
            <a:normAutofit/>
          </a:bodyPr>
          <a:lstStyle/>
          <a:p>
            <a:r>
              <a:rPr lang="nl-NL" sz="2000" dirty="0" smtClean="0">
                <a:latin typeface="+mn-lt"/>
              </a:rPr>
              <a:t>  </a:t>
            </a:r>
            <a:endParaRPr lang="nl-NL" sz="2000" dirty="0">
              <a:latin typeface="+mn-lt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020233" y="1872102"/>
            <a:ext cx="10248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Effect of Vitamin C on Tooth Growth in Guinea Pigs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response is the length of odontoblasts (teeth) in each of 10 guinea pigs at each of three dose levels of Vitamin C (0.5, 1, and 2 mg) with each of two delivery methods (orange juice or ascorbic acid).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49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363" y="1460563"/>
            <a:ext cx="6955033" cy="4725724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88041" y="2047285"/>
            <a:ext cx="4261673" cy="425716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1258" y="552874"/>
            <a:ext cx="5528174" cy="660931"/>
          </a:xfrm>
        </p:spPr>
        <p:txBody>
          <a:bodyPr>
            <a:noAutofit/>
          </a:bodyPr>
          <a:lstStyle/>
          <a:p>
            <a:r>
              <a:rPr lang="nl-NL" sz="2400" dirty="0">
                <a:latin typeface="+mn-lt"/>
              </a:rPr>
              <a:t>Het script bij het plaatje hiernaast is:</a:t>
            </a:r>
          </a:p>
        </p:txBody>
      </p:sp>
    </p:spTree>
    <p:extLst>
      <p:ext uri="{BB962C8B-B14F-4D97-AF65-F5344CB8AC3E}">
        <p14:creationId xmlns:p14="http://schemas.microsoft.com/office/powerpoint/2010/main" val="42922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52814" y="1117938"/>
            <a:ext cx="11468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/>
              <a:t>boxplot(</a:t>
            </a:r>
            <a:r>
              <a:rPr lang="nl-NL" sz="2400" dirty="0" err="1"/>
              <a:t>len</a:t>
            </a:r>
            <a:r>
              <a:rPr lang="nl-NL" sz="2400" dirty="0"/>
              <a:t> ~ </a:t>
            </a:r>
            <a:r>
              <a:rPr lang="nl-NL" sz="2400" dirty="0" err="1"/>
              <a:t>dose</a:t>
            </a:r>
            <a:r>
              <a:rPr lang="nl-NL" sz="2400" dirty="0"/>
              <a:t>, data = </a:t>
            </a:r>
            <a:r>
              <a:rPr lang="nl-NL" sz="2400" dirty="0" err="1"/>
              <a:t>ToothGrowth</a:t>
            </a:r>
            <a:r>
              <a:rPr lang="nl-NL" sz="2400" dirty="0" smtClean="0"/>
              <a:t>, </a:t>
            </a:r>
            <a:r>
              <a:rPr lang="nl-NL" sz="2400" b="1" dirty="0" err="1" smtClean="0">
                <a:solidFill>
                  <a:srgbClr val="FF0000"/>
                </a:solidFill>
              </a:rPr>
              <a:t>boxwex</a:t>
            </a:r>
            <a:r>
              <a:rPr lang="nl-NL" sz="2400" b="1" dirty="0" smtClean="0">
                <a:solidFill>
                  <a:srgbClr val="FF0000"/>
                </a:solidFill>
              </a:rPr>
              <a:t> </a:t>
            </a:r>
            <a:r>
              <a:rPr lang="nl-NL" sz="2400" b="1" dirty="0">
                <a:solidFill>
                  <a:srgbClr val="FF0000"/>
                </a:solidFill>
              </a:rPr>
              <a:t>= 0.25, at = 1:3 - 0.2,</a:t>
            </a:r>
          </a:p>
          <a:p>
            <a:r>
              <a:rPr lang="nl-NL" sz="2400" dirty="0"/>
              <a:t>        </a:t>
            </a:r>
            <a:r>
              <a:rPr lang="nl-NL" sz="2400" b="1" dirty="0">
                <a:solidFill>
                  <a:srgbClr val="FF0000"/>
                </a:solidFill>
              </a:rPr>
              <a:t>subset = </a:t>
            </a:r>
            <a:r>
              <a:rPr lang="nl-NL" sz="2400" b="1" dirty="0" err="1">
                <a:solidFill>
                  <a:srgbClr val="FF0000"/>
                </a:solidFill>
              </a:rPr>
              <a:t>supp</a:t>
            </a:r>
            <a:r>
              <a:rPr lang="nl-NL" sz="2400" b="1" dirty="0">
                <a:solidFill>
                  <a:srgbClr val="FF0000"/>
                </a:solidFill>
              </a:rPr>
              <a:t> == "VC"</a:t>
            </a:r>
            <a:r>
              <a:rPr lang="nl-NL" sz="2400" dirty="0"/>
              <a:t>,</a:t>
            </a:r>
            <a:r>
              <a:rPr lang="nl-NL" sz="2400" b="1" dirty="0">
                <a:solidFill>
                  <a:srgbClr val="FF0000"/>
                </a:solidFill>
              </a:rPr>
              <a:t> </a:t>
            </a:r>
            <a:r>
              <a:rPr lang="nl-NL" sz="2400" dirty="0"/>
              <a:t>col = "</a:t>
            </a:r>
            <a:r>
              <a:rPr lang="nl-NL" sz="2400" dirty="0" err="1"/>
              <a:t>yellow</a:t>
            </a:r>
            <a:r>
              <a:rPr lang="nl-NL" sz="2400" dirty="0"/>
              <a:t>",</a:t>
            </a:r>
          </a:p>
          <a:p>
            <a:r>
              <a:rPr lang="nl-NL" sz="2400" dirty="0"/>
              <a:t>        </a:t>
            </a:r>
            <a:r>
              <a:rPr lang="nl-NL" sz="2400" dirty="0" err="1"/>
              <a:t>main</a:t>
            </a:r>
            <a:r>
              <a:rPr lang="nl-NL" sz="2400" dirty="0"/>
              <a:t> = "Guinea </a:t>
            </a:r>
            <a:r>
              <a:rPr lang="nl-NL" sz="2400" dirty="0" err="1"/>
              <a:t>Pigs</a:t>
            </a:r>
            <a:r>
              <a:rPr lang="nl-NL" sz="2400" dirty="0"/>
              <a:t>' </a:t>
            </a:r>
            <a:r>
              <a:rPr lang="nl-NL" sz="2400" dirty="0" err="1"/>
              <a:t>Tooth</a:t>
            </a:r>
            <a:r>
              <a:rPr lang="nl-NL" sz="2400" dirty="0"/>
              <a:t> </a:t>
            </a:r>
            <a:r>
              <a:rPr lang="nl-NL" sz="2400" dirty="0" err="1"/>
              <a:t>Growth</a:t>
            </a:r>
            <a:r>
              <a:rPr lang="nl-NL" sz="2400" dirty="0" smtClean="0"/>
              <a:t>", </a:t>
            </a:r>
            <a:r>
              <a:rPr lang="nl-NL" sz="2400" dirty="0" err="1" smtClean="0"/>
              <a:t>xlab</a:t>
            </a:r>
            <a:r>
              <a:rPr lang="nl-NL" sz="2400" dirty="0" smtClean="0"/>
              <a:t> </a:t>
            </a:r>
            <a:r>
              <a:rPr lang="nl-NL" sz="2400" dirty="0"/>
              <a:t>= "</a:t>
            </a:r>
            <a:r>
              <a:rPr lang="nl-NL" sz="2400" dirty="0" err="1"/>
              <a:t>Vitamin</a:t>
            </a:r>
            <a:r>
              <a:rPr lang="nl-NL" sz="2400" dirty="0"/>
              <a:t> C </a:t>
            </a:r>
            <a:r>
              <a:rPr lang="nl-NL" sz="2400" dirty="0" err="1"/>
              <a:t>dose</a:t>
            </a:r>
            <a:r>
              <a:rPr lang="nl-NL" sz="2400" dirty="0"/>
              <a:t> mg</a:t>
            </a:r>
            <a:r>
              <a:rPr lang="nl-NL" sz="2400" dirty="0" smtClean="0"/>
              <a:t>",</a:t>
            </a:r>
            <a:r>
              <a:rPr lang="nl-NL" sz="2400" dirty="0" err="1" smtClean="0"/>
              <a:t>ylab</a:t>
            </a:r>
            <a:r>
              <a:rPr lang="nl-NL" sz="2400" dirty="0" smtClean="0"/>
              <a:t> </a:t>
            </a:r>
            <a:r>
              <a:rPr lang="nl-NL" sz="2400" dirty="0"/>
              <a:t>= "</a:t>
            </a:r>
            <a:r>
              <a:rPr lang="nl-NL" sz="2400" dirty="0" err="1"/>
              <a:t>tooth</a:t>
            </a:r>
            <a:r>
              <a:rPr lang="nl-NL" sz="2400" dirty="0"/>
              <a:t> </a:t>
            </a:r>
            <a:r>
              <a:rPr lang="nl-NL" sz="2400" dirty="0" err="1"/>
              <a:t>length</a:t>
            </a:r>
            <a:r>
              <a:rPr lang="nl-NL" sz="2400" dirty="0"/>
              <a:t>",</a:t>
            </a:r>
          </a:p>
          <a:p>
            <a:r>
              <a:rPr lang="nl-NL" sz="2400" dirty="0"/>
              <a:t>        </a:t>
            </a:r>
            <a:r>
              <a:rPr lang="nl-NL" sz="2400" dirty="0" err="1"/>
              <a:t>xlim</a:t>
            </a:r>
            <a:r>
              <a:rPr lang="nl-NL" sz="2400" dirty="0"/>
              <a:t> = c(0.5, 3.5), </a:t>
            </a:r>
            <a:r>
              <a:rPr lang="nl-NL" sz="2400" dirty="0" err="1"/>
              <a:t>ylim</a:t>
            </a:r>
            <a:r>
              <a:rPr lang="nl-NL" sz="2400" dirty="0"/>
              <a:t> = c(0, 35), </a:t>
            </a:r>
            <a:r>
              <a:rPr lang="nl-NL" sz="2400" b="1" dirty="0" err="1">
                <a:solidFill>
                  <a:srgbClr val="FF0000"/>
                </a:solidFill>
              </a:rPr>
              <a:t>yaxs</a:t>
            </a:r>
            <a:r>
              <a:rPr lang="nl-NL" sz="2400" b="1" dirty="0">
                <a:solidFill>
                  <a:srgbClr val="FF0000"/>
                </a:solidFill>
              </a:rPr>
              <a:t> = "i"</a:t>
            </a:r>
            <a:r>
              <a:rPr lang="nl-NL" sz="2400" dirty="0"/>
              <a:t>)</a:t>
            </a:r>
          </a:p>
        </p:txBody>
      </p:sp>
      <p:sp>
        <p:nvSpPr>
          <p:cNvPr id="3" name="Rechthoek 2"/>
          <p:cNvSpPr/>
          <p:nvPr/>
        </p:nvSpPr>
        <p:spPr>
          <a:xfrm>
            <a:off x="452814" y="505153"/>
            <a:ext cx="9622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>
                <a:solidFill>
                  <a:srgbClr val="0033CC"/>
                </a:solidFill>
              </a:rPr>
              <a:t>Wat </a:t>
            </a:r>
            <a:r>
              <a:rPr lang="nl-NL" sz="2400" b="1" dirty="0" smtClean="0">
                <a:solidFill>
                  <a:srgbClr val="0033CC"/>
                </a:solidFill>
              </a:rPr>
              <a:t>krijg </a:t>
            </a:r>
            <a:r>
              <a:rPr lang="nl-NL" sz="2400" b="1" dirty="0">
                <a:solidFill>
                  <a:srgbClr val="0033CC"/>
                </a:solidFill>
              </a:rPr>
              <a:t>je </a:t>
            </a:r>
            <a:r>
              <a:rPr lang="nl-NL" sz="2400" b="1" dirty="0" smtClean="0">
                <a:solidFill>
                  <a:srgbClr val="0033CC"/>
                </a:solidFill>
              </a:rPr>
              <a:t>als je alleen het eerste stuk script gebruikt?</a:t>
            </a:r>
            <a:endParaRPr lang="nl-NL" sz="2400" b="1" dirty="0">
              <a:solidFill>
                <a:srgbClr val="0033CC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87" y="2475931"/>
            <a:ext cx="4306374" cy="43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15995" y="1008454"/>
            <a:ext cx="11169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boxplot</a:t>
            </a:r>
            <a:r>
              <a:rPr lang="nl-NL" sz="2400" dirty="0">
                <a:solidFill>
                  <a:srgbClr val="FF0000"/>
                </a:solidFill>
              </a:rPr>
              <a:t>(</a:t>
            </a:r>
            <a:r>
              <a:rPr lang="nl-NL" sz="2400" dirty="0" err="1">
                <a:solidFill>
                  <a:srgbClr val="FF0000"/>
                </a:solidFill>
              </a:rPr>
              <a:t>len</a:t>
            </a:r>
            <a:r>
              <a:rPr lang="nl-NL" sz="2400" dirty="0">
                <a:solidFill>
                  <a:srgbClr val="FF0000"/>
                </a:solidFill>
              </a:rPr>
              <a:t> ~ </a:t>
            </a:r>
            <a:r>
              <a:rPr lang="nl-NL" sz="2400" dirty="0" err="1">
                <a:solidFill>
                  <a:srgbClr val="FF0000"/>
                </a:solidFill>
              </a:rPr>
              <a:t>dose</a:t>
            </a:r>
            <a:r>
              <a:rPr lang="nl-NL" sz="2400" dirty="0">
                <a:solidFill>
                  <a:srgbClr val="FF0000"/>
                </a:solidFill>
              </a:rPr>
              <a:t>, data = </a:t>
            </a:r>
            <a:r>
              <a:rPr lang="nl-NL" sz="2400" dirty="0" err="1">
                <a:solidFill>
                  <a:srgbClr val="FF0000"/>
                </a:solidFill>
              </a:rPr>
              <a:t>ToothGrowth,subset</a:t>
            </a:r>
            <a:r>
              <a:rPr lang="nl-NL" sz="2400" dirty="0">
                <a:solidFill>
                  <a:srgbClr val="FF0000"/>
                </a:solidFill>
              </a:rPr>
              <a:t> = </a:t>
            </a:r>
            <a:r>
              <a:rPr lang="nl-NL" sz="2400" dirty="0" err="1">
                <a:solidFill>
                  <a:srgbClr val="FF0000"/>
                </a:solidFill>
              </a:rPr>
              <a:t>supp</a:t>
            </a:r>
            <a:r>
              <a:rPr lang="nl-NL" sz="2400" dirty="0">
                <a:solidFill>
                  <a:srgbClr val="FF0000"/>
                </a:solidFill>
              </a:rPr>
              <a:t> == "VC", col = "</a:t>
            </a:r>
            <a:r>
              <a:rPr lang="nl-NL" sz="2400" dirty="0" err="1">
                <a:solidFill>
                  <a:srgbClr val="FF0000"/>
                </a:solidFill>
              </a:rPr>
              <a:t>yellow</a:t>
            </a:r>
            <a:r>
              <a:rPr lang="nl-NL" sz="2400" dirty="0">
                <a:solidFill>
                  <a:srgbClr val="FF0000"/>
                </a:solidFill>
              </a:rPr>
              <a:t>", </a:t>
            </a:r>
            <a:endParaRPr lang="nl-NL" sz="2400" dirty="0" smtClean="0">
              <a:solidFill>
                <a:srgbClr val="FF0000"/>
              </a:solidFill>
            </a:endParaRPr>
          </a:p>
          <a:p>
            <a:r>
              <a:rPr lang="nl-NL" sz="2400" dirty="0" err="1" smtClean="0">
                <a:solidFill>
                  <a:srgbClr val="FF0000"/>
                </a:solidFill>
              </a:rPr>
              <a:t>main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>
                <a:solidFill>
                  <a:srgbClr val="FF0000"/>
                </a:solidFill>
              </a:rPr>
              <a:t>= "Guinea </a:t>
            </a:r>
            <a:r>
              <a:rPr lang="nl-NL" sz="2400" dirty="0" err="1">
                <a:solidFill>
                  <a:srgbClr val="FF0000"/>
                </a:solidFill>
              </a:rPr>
              <a:t>Pigs</a:t>
            </a:r>
            <a:r>
              <a:rPr lang="nl-NL" sz="2400" dirty="0">
                <a:solidFill>
                  <a:srgbClr val="FF0000"/>
                </a:solidFill>
              </a:rPr>
              <a:t>' </a:t>
            </a:r>
            <a:r>
              <a:rPr lang="nl-NL" sz="2400" dirty="0" err="1">
                <a:solidFill>
                  <a:srgbClr val="FF0000"/>
                </a:solidFill>
              </a:rPr>
              <a:t>Tooth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Growth</a:t>
            </a:r>
            <a:r>
              <a:rPr lang="nl-NL" sz="2400" dirty="0">
                <a:solidFill>
                  <a:srgbClr val="FF0000"/>
                </a:solidFill>
              </a:rPr>
              <a:t>", </a:t>
            </a:r>
            <a:r>
              <a:rPr lang="nl-NL" sz="2400" dirty="0" err="1">
                <a:solidFill>
                  <a:srgbClr val="FF0000"/>
                </a:solidFill>
              </a:rPr>
              <a:t>xlab</a:t>
            </a:r>
            <a:r>
              <a:rPr lang="nl-NL" sz="2400" dirty="0">
                <a:solidFill>
                  <a:srgbClr val="FF0000"/>
                </a:solidFill>
              </a:rPr>
              <a:t> = "</a:t>
            </a:r>
            <a:r>
              <a:rPr lang="nl-NL" sz="2400" dirty="0" err="1">
                <a:solidFill>
                  <a:srgbClr val="FF0000"/>
                </a:solidFill>
              </a:rPr>
              <a:t>Vitamin</a:t>
            </a:r>
            <a:r>
              <a:rPr lang="nl-NL" sz="2400" dirty="0">
                <a:solidFill>
                  <a:srgbClr val="FF0000"/>
                </a:solidFill>
              </a:rPr>
              <a:t> C </a:t>
            </a:r>
            <a:r>
              <a:rPr lang="nl-NL" sz="2400" dirty="0" err="1">
                <a:solidFill>
                  <a:srgbClr val="FF0000"/>
                </a:solidFill>
              </a:rPr>
              <a:t>dose</a:t>
            </a:r>
            <a:r>
              <a:rPr lang="nl-NL" sz="2400" dirty="0">
                <a:solidFill>
                  <a:srgbClr val="FF0000"/>
                </a:solidFill>
              </a:rPr>
              <a:t> mg",</a:t>
            </a:r>
            <a:r>
              <a:rPr lang="nl-NL" sz="2400" dirty="0" err="1">
                <a:solidFill>
                  <a:srgbClr val="FF0000"/>
                </a:solidFill>
              </a:rPr>
              <a:t>ylab</a:t>
            </a:r>
            <a:r>
              <a:rPr lang="nl-NL" sz="2400" dirty="0">
                <a:solidFill>
                  <a:srgbClr val="FF0000"/>
                </a:solidFill>
              </a:rPr>
              <a:t> = "</a:t>
            </a:r>
            <a:r>
              <a:rPr lang="nl-NL" sz="2400" dirty="0" err="1">
                <a:solidFill>
                  <a:srgbClr val="FF0000"/>
                </a:solidFill>
              </a:rPr>
              <a:t>tooth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length</a:t>
            </a:r>
            <a:r>
              <a:rPr lang="nl-NL" sz="2400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0" y="1863622"/>
            <a:ext cx="4845153" cy="4838319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6669291" y="534974"/>
            <a:ext cx="4997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b="1" dirty="0">
                <a:solidFill>
                  <a:srgbClr val="0033CC"/>
                </a:solidFill>
              </a:rPr>
              <a:t>Wat krijg je als je </a:t>
            </a:r>
            <a:r>
              <a:rPr lang="nl-NL" sz="2000" b="1" dirty="0" smtClean="0">
                <a:solidFill>
                  <a:srgbClr val="0033CC"/>
                </a:solidFill>
              </a:rPr>
              <a:t>hieruit stukken  weglaat?  </a:t>
            </a:r>
            <a:endParaRPr lang="nl-NL" sz="2000" b="1" dirty="0">
              <a:solidFill>
                <a:srgbClr val="0033CC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57" y="156227"/>
            <a:ext cx="1664352" cy="4938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3" y="887458"/>
            <a:ext cx="43285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1109</Words>
  <Application>Microsoft Office PowerPoint</Application>
  <PresentationFormat>Breedbeeld</PresentationFormat>
  <Paragraphs>139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Courier New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  </vt:lpstr>
      <vt:lpstr>Het script bij het plaatje hiernaast is:</vt:lpstr>
      <vt:lpstr>PowerPoint-presentatie</vt:lpstr>
      <vt:lpstr>PowerPoint-presentatie</vt:lpstr>
      <vt:lpstr>PowerPoint-presentatie</vt:lpstr>
      <vt:lpstr>We gaan gewoon door met ons vereenvoudigde script * :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Het plaatje regelrecht vanuit het dataframe ChickWeight</vt:lpstr>
      <vt:lpstr>PowerPoint-presentatie</vt:lpstr>
      <vt:lpstr>PowerPoint-presentatie</vt:lpstr>
      <vt:lpstr>PowerPoint-presentatie</vt:lpstr>
      <vt:lpstr>Alleen het plaatje met titel kan ook als volgt: eerst een nieuw dataframe maken     ChickWeightDay21 </vt:lpstr>
      <vt:lpstr>PowerPoint-presentatie</vt:lpstr>
      <vt:lpstr>Verantwoording</vt:lpstr>
    </vt:vector>
  </TitlesOfParts>
  <Company>Hogeschool van Arnhem en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Verantwoording</dc:title>
  <dc:creator>gnww</dc:creator>
  <cp:lastModifiedBy>Wilma</cp:lastModifiedBy>
  <cp:revision>48</cp:revision>
  <cp:lastPrinted>2018-02-19T14:17:03Z</cp:lastPrinted>
  <dcterms:created xsi:type="dcterms:W3CDTF">2017-10-30T15:29:20Z</dcterms:created>
  <dcterms:modified xsi:type="dcterms:W3CDTF">2018-02-25T12:38:18Z</dcterms:modified>
</cp:coreProperties>
</file>