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sldIdLst>
    <p:sldId id="262" r:id="rId3"/>
    <p:sldId id="272" r:id="rId4"/>
    <p:sldId id="278" r:id="rId5"/>
    <p:sldId id="280" r:id="rId6"/>
    <p:sldId id="275" r:id="rId7"/>
    <p:sldId id="273" r:id="rId8"/>
    <p:sldId id="285" r:id="rId9"/>
    <p:sldId id="282" r:id="rId10"/>
    <p:sldId id="284" r:id="rId11"/>
    <p:sldId id="290" r:id="rId12"/>
    <p:sldId id="274" r:id="rId13"/>
    <p:sldId id="288" r:id="rId14"/>
    <p:sldId id="304" r:id="rId15"/>
    <p:sldId id="293" r:id="rId16"/>
    <p:sldId id="301" r:id="rId17"/>
    <p:sldId id="30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7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3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1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14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15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33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8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5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67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49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FDB1-0560-492F-A064-2926E669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lectures.com/index.php/r-stats-videos-tutorials/getting-started-with-r/1-3-import-excel-data" TargetMode="External"/><Relationship Id="rId2" Type="http://schemas.openxmlformats.org/officeDocument/2006/relationships/hyperlink" Target="http://www.statslectures.com/index.php/r-stats-videos-tutorials/getting-started-with-r/1-4-import-manipulate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4-RnTW5df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2"/>
          <p:cNvSpPr txBox="1">
            <a:spLocks/>
          </p:cNvSpPr>
          <p:nvPr/>
        </p:nvSpPr>
        <p:spPr>
          <a:xfrm>
            <a:off x="635057" y="864917"/>
            <a:ext cx="10964276" cy="2067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4000" dirty="0" smtClean="0"/>
          </a:p>
          <a:p>
            <a:pPr algn="l"/>
            <a:r>
              <a:rPr lang="nl-NL" sz="4000" dirty="0" smtClean="0"/>
              <a:t>Voor R geschikte files ophalen, bewerken en </a:t>
            </a:r>
            <a:r>
              <a:rPr lang="nl-NL" sz="4000" dirty="0" smtClean="0"/>
              <a:t>files samenvoegen</a:t>
            </a:r>
            <a:r>
              <a:rPr lang="nl-NL" sz="4000" dirty="0" smtClean="0"/>
              <a:t>.</a:t>
            </a:r>
          </a:p>
          <a:p>
            <a:pPr algn="l"/>
            <a:r>
              <a:rPr lang="nl-NL" sz="3900" dirty="0">
                <a:hlinkClick r:id="rId2"/>
              </a:rPr>
              <a:t>http://</a:t>
            </a:r>
            <a:r>
              <a:rPr lang="nl-NL" sz="3900" dirty="0" smtClean="0">
                <a:hlinkClick r:id="rId2"/>
              </a:rPr>
              <a:t>www.statslectures.com/index.php/r-stats-videos-tutorials/getting-started-with-r/1-4-import-manipulate-data</a:t>
            </a:r>
            <a:endParaRPr lang="nl-NL" sz="3900" dirty="0" smtClean="0"/>
          </a:p>
          <a:p>
            <a:pPr algn="l"/>
            <a:endParaRPr lang="nl-NL" sz="3900" dirty="0" smtClean="0"/>
          </a:p>
        </p:txBody>
      </p:sp>
      <p:sp>
        <p:nvSpPr>
          <p:cNvPr id="2" name="Rechthoek 1"/>
          <p:cNvSpPr/>
          <p:nvPr/>
        </p:nvSpPr>
        <p:spPr>
          <a:xfrm>
            <a:off x="804391" y="4900768"/>
            <a:ext cx="9152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/>
              <a:t>Bekijk thuis ook </a:t>
            </a:r>
            <a:r>
              <a:rPr lang="nl-NL" sz="2400" dirty="0" smtClean="0">
                <a:hlinkClick r:id="rId3"/>
              </a:rPr>
              <a:t>http</a:t>
            </a:r>
            <a:r>
              <a:rPr lang="nl-NL" sz="2400" dirty="0">
                <a:hlinkClick r:id="rId3"/>
              </a:rPr>
              <a:t>://</a:t>
            </a:r>
            <a:r>
              <a:rPr lang="nl-NL" sz="2400" dirty="0" smtClean="0">
                <a:hlinkClick r:id="rId3"/>
              </a:rPr>
              <a:t>www.statslectures.com/index.php/r-stats-videos-tutorials/getting-started-with-r/1-3-import-excel-data</a:t>
            </a:r>
            <a:endParaRPr lang="nl-NL" sz="2400" dirty="0" smtClean="0"/>
          </a:p>
          <a:p>
            <a:r>
              <a:rPr lang="nl-NL" sz="2400" dirty="0"/>
              <a:t>o</a:t>
            </a:r>
            <a:r>
              <a:rPr lang="nl-NL" sz="2400" dirty="0" smtClean="0"/>
              <a:t>m te zien hoe je data kunt opslaan voor gebruik in R.</a:t>
            </a:r>
            <a:endParaRPr lang="nl-NL" sz="2400" dirty="0"/>
          </a:p>
        </p:txBody>
      </p:sp>
      <p:sp>
        <p:nvSpPr>
          <p:cNvPr id="3" name="Rechthoek 2"/>
          <p:cNvSpPr/>
          <p:nvPr/>
        </p:nvSpPr>
        <p:spPr>
          <a:xfrm>
            <a:off x="2336857" y="3803191"/>
            <a:ext cx="5035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hlinkClick r:id="rId4"/>
              </a:rPr>
              <a:t>https</a:t>
            </a:r>
            <a:r>
              <a:rPr lang="nl-NL" dirty="0">
                <a:hlinkClick r:id="rId4"/>
              </a:rPr>
              <a:t>://</a:t>
            </a:r>
            <a:r>
              <a:rPr lang="nl-NL" dirty="0" smtClean="0">
                <a:hlinkClick r:id="rId4"/>
              </a:rPr>
              <a:t>www.youtube.com/watch?v=U4-RnTW5dfw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37639" y="3203027"/>
            <a:ext cx="5767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 </a:t>
            </a:r>
            <a:r>
              <a:rPr lang="nl-NL" sz="2400" dirty="0"/>
              <a:t>of hetzelfde </a:t>
            </a:r>
            <a:r>
              <a:rPr lang="nl-NL" sz="2400" dirty="0" smtClean="0"/>
              <a:t>filmpje rechtstreeks </a:t>
            </a:r>
            <a:r>
              <a:rPr lang="nl-NL" sz="2400" dirty="0"/>
              <a:t>op </a:t>
            </a:r>
            <a:r>
              <a:rPr lang="nl-NL" sz="2400" dirty="0" err="1"/>
              <a:t>youtube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704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45134" y="427314"/>
            <a:ext cx="12114998" cy="280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3600" dirty="0" smtClean="0">
                <a:solidFill>
                  <a:prstClr val="black"/>
                </a:solidFill>
              </a:rPr>
              <a:t>Stop de file </a:t>
            </a:r>
            <a:r>
              <a:rPr lang="nl-NL" sz="3600" dirty="0" smtClean="0">
                <a:solidFill>
                  <a:srgbClr val="0000FF"/>
                </a:solidFill>
              </a:rPr>
              <a:t>flusub2</a:t>
            </a:r>
            <a:r>
              <a:rPr lang="nl-NL" sz="3600" dirty="0" smtClean="0">
                <a:solidFill>
                  <a:prstClr val="black"/>
                </a:solidFill>
              </a:rPr>
              <a:t> ook in een dataframe en maak een summary van dit dataframe.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nl-NL" sz="2400" dirty="0" smtClean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3600" dirty="0" smtClean="0">
                <a:solidFill>
                  <a:prstClr val="black"/>
                </a:solidFill>
              </a:rPr>
              <a:t> </a:t>
            </a:r>
            <a:r>
              <a:rPr lang="nl-NL" sz="3600" dirty="0" smtClean="0">
                <a:solidFill>
                  <a:srgbClr val="FF0000"/>
                </a:solidFill>
              </a:rPr>
              <a:t>flusub2</a:t>
            </a:r>
            <a:r>
              <a:rPr lang="nl-NL" sz="3600" dirty="0">
                <a:solidFill>
                  <a:srgbClr val="FF0000"/>
                </a:solidFill>
              </a:rPr>
              <a:t>&lt;- </a:t>
            </a:r>
            <a:r>
              <a:rPr lang="nl-NL" sz="3600" dirty="0" err="1">
                <a:solidFill>
                  <a:srgbClr val="FF0000"/>
                </a:solidFill>
              </a:rPr>
              <a:t>read.table</a:t>
            </a:r>
            <a:r>
              <a:rPr lang="nl-NL" sz="3600" dirty="0">
                <a:solidFill>
                  <a:srgbClr val="FF0000"/>
                </a:solidFill>
              </a:rPr>
              <a:t>("</a:t>
            </a:r>
            <a:r>
              <a:rPr lang="nl-NL" sz="3600" dirty="0">
                <a:solidFill>
                  <a:prstClr val="black"/>
                </a:solidFill>
              </a:rPr>
              <a:t>H</a:t>
            </a:r>
            <a:r>
              <a:rPr lang="nl-NL" sz="3600" dirty="0">
                <a:solidFill>
                  <a:srgbClr val="FF0000"/>
                </a:solidFill>
              </a:rPr>
              <a:t>:\\flusub2.txt",sep="\</a:t>
            </a:r>
            <a:r>
              <a:rPr lang="nl-NL" sz="3600" dirty="0" err="1">
                <a:solidFill>
                  <a:srgbClr val="FF0000"/>
                </a:solidFill>
              </a:rPr>
              <a:t>t",header</a:t>
            </a:r>
            <a:r>
              <a:rPr lang="nl-NL" sz="3600" dirty="0">
                <a:solidFill>
                  <a:srgbClr val="FF0000"/>
                </a:solidFill>
              </a:rPr>
              <a:t>=TRUE</a:t>
            </a:r>
            <a:r>
              <a:rPr lang="nl-NL" sz="3600" dirty="0" smtClean="0">
                <a:solidFill>
                  <a:srgbClr val="FF0000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3600" dirty="0"/>
              <a:t> </a:t>
            </a:r>
            <a:r>
              <a:rPr lang="nl-NL" sz="3600" dirty="0" smtClean="0">
                <a:solidFill>
                  <a:srgbClr val="FF0000"/>
                </a:solidFill>
              </a:rPr>
              <a:t>summary(flusub2)</a:t>
            </a:r>
            <a:endParaRPr lang="nl-NL" sz="3600" dirty="0">
              <a:solidFill>
                <a:srgbClr val="FF0000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500040" y="308746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800" dirty="0" err="1" smtClean="0"/>
              <a:t>accessionnr</a:t>
            </a:r>
            <a:r>
              <a:rPr lang="nl-NL" sz="2800" dirty="0" smtClean="0"/>
              <a:t>        </a:t>
            </a:r>
            <a:r>
              <a:rPr lang="nl-NL" sz="2800" dirty="0"/>
              <a:t>jaar     </a:t>
            </a:r>
          </a:p>
          <a:p>
            <a:r>
              <a:rPr lang="nl-NL" sz="2800" dirty="0"/>
              <a:t> AAA16778:   1   Min.   :1918  </a:t>
            </a:r>
          </a:p>
          <a:p>
            <a:r>
              <a:rPr lang="nl-NL" sz="2800" dirty="0"/>
              <a:t> AAA16779:   1   1st Qu.:1993  </a:t>
            </a:r>
          </a:p>
          <a:p>
            <a:r>
              <a:rPr lang="nl-NL" sz="2800" dirty="0"/>
              <a:t> AAA16808:   1   </a:t>
            </a:r>
            <a:r>
              <a:rPr lang="nl-NL" sz="2800" dirty="0" err="1"/>
              <a:t>Median</a:t>
            </a:r>
            <a:r>
              <a:rPr lang="nl-NL" sz="2800" dirty="0"/>
              <a:t> :1999  </a:t>
            </a:r>
          </a:p>
          <a:p>
            <a:r>
              <a:rPr lang="nl-NL" sz="2800" dirty="0"/>
              <a:t> AAA16809:   1   </a:t>
            </a:r>
            <a:r>
              <a:rPr lang="nl-NL" sz="2800" dirty="0" err="1"/>
              <a:t>Mean</a:t>
            </a:r>
            <a:r>
              <a:rPr lang="nl-NL" sz="2800" dirty="0"/>
              <a:t>   :1995  </a:t>
            </a:r>
          </a:p>
          <a:p>
            <a:r>
              <a:rPr lang="nl-NL" sz="2800" dirty="0"/>
              <a:t> AAA16810:   1   3rd Qu.:2002  </a:t>
            </a:r>
          </a:p>
          <a:p>
            <a:r>
              <a:rPr lang="nl-NL" sz="2800" dirty="0"/>
              <a:t> AAA16811:   1   Max.   :2005  </a:t>
            </a:r>
          </a:p>
          <a:p>
            <a:r>
              <a:rPr lang="nl-NL" sz="2800" dirty="0"/>
              <a:t> (</a:t>
            </a:r>
            <a:r>
              <a:rPr lang="nl-NL" sz="2800" dirty="0" err="1"/>
              <a:t>Other</a:t>
            </a:r>
            <a:r>
              <a:rPr lang="nl-NL" sz="2800" dirty="0"/>
              <a:t>) :2494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333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542" y="1039520"/>
            <a:ext cx="115342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 smtClean="0">
                <a:solidFill>
                  <a:prstClr val="black"/>
                </a:solidFill>
              </a:rPr>
              <a:t>R's </a:t>
            </a:r>
            <a:r>
              <a:rPr lang="nl-NL" sz="3600" dirty="0" err="1" smtClean="0">
                <a:solidFill>
                  <a:srgbClr val="0000FF"/>
                </a:solidFill>
              </a:rPr>
              <a:t>merge</a:t>
            </a:r>
            <a:r>
              <a:rPr lang="nl-NL" sz="3600" dirty="0" smtClean="0">
                <a:solidFill>
                  <a:srgbClr val="0000FF"/>
                </a:solidFill>
              </a:rPr>
              <a:t> </a:t>
            </a:r>
            <a:r>
              <a:rPr lang="nl-NL" sz="3600" dirty="0" smtClean="0"/>
              <a:t>functie</a:t>
            </a:r>
            <a:r>
              <a:rPr lang="nl-NL" sz="3600" dirty="0" smtClean="0">
                <a:solidFill>
                  <a:srgbClr val="0000FF"/>
                </a:solidFill>
              </a:rPr>
              <a:t> </a:t>
            </a:r>
            <a:r>
              <a:rPr lang="nl-NL" sz="3600" dirty="0" smtClean="0"/>
              <a:t>voegt</a:t>
            </a:r>
            <a:r>
              <a:rPr lang="nl-NL" sz="3600" dirty="0" smtClean="0">
                <a:solidFill>
                  <a:prstClr val="black"/>
                </a:solidFill>
              </a:rPr>
              <a:t> twee data frames samen. </a:t>
            </a:r>
          </a:p>
          <a:p>
            <a:endParaRPr lang="nl-NL" sz="3200" dirty="0" smtClean="0">
              <a:solidFill>
                <a:prstClr val="black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526342" y="2491059"/>
            <a:ext cx="11355817" cy="2307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b="1" dirty="0" smtClean="0">
                <a:latin typeface="+mn-lt"/>
              </a:rPr>
              <a:t>Opdracht: </a:t>
            </a:r>
          </a:p>
          <a:p>
            <a:r>
              <a:rPr lang="nl-NL" sz="3600" dirty="0" smtClean="0">
                <a:latin typeface="+mn-lt"/>
              </a:rPr>
              <a:t>Voeg </a:t>
            </a:r>
            <a:r>
              <a:rPr lang="nl-NL" sz="3600" dirty="0" smtClean="0">
                <a:solidFill>
                  <a:srgbClr val="0000FF"/>
                </a:solidFill>
                <a:latin typeface="+mn-lt"/>
              </a:rPr>
              <a:t>flusub1</a:t>
            </a:r>
            <a:r>
              <a:rPr lang="nl-NL" sz="3600" dirty="0" smtClean="0">
                <a:latin typeface="+mn-lt"/>
              </a:rPr>
              <a:t> en </a:t>
            </a:r>
            <a:r>
              <a:rPr lang="nl-NL" sz="3600" dirty="0" smtClean="0">
                <a:solidFill>
                  <a:srgbClr val="0000FF"/>
                </a:solidFill>
                <a:latin typeface="+mn-lt"/>
              </a:rPr>
              <a:t>flusub2</a:t>
            </a:r>
            <a:r>
              <a:rPr lang="nl-NL" sz="3600" dirty="0" smtClean="0">
                <a:latin typeface="+mn-lt"/>
              </a:rPr>
              <a:t> samen in één dataframe,</a:t>
            </a:r>
            <a:br>
              <a:rPr lang="nl-NL" sz="3600" dirty="0" smtClean="0">
                <a:latin typeface="+mn-lt"/>
              </a:rPr>
            </a:br>
            <a:r>
              <a:rPr lang="nl-NL" sz="3600" dirty="0" smtClean="0">
                <a:latin typeface="+mn-lt"/>
              </a:rPr>
              <a:t>wat je griepvirus noemt. </a:t>
            </a:r>
          </a:p>
          <a:p>
            <a:r>
              <a:rPr lang="nl-NL" sz="3600" i="1" dirty="0" smtClean="0">
                <a:latin typeface="+mn-lt"/>
              </a:rPr>
              <a:t>Wat is de gemeenschappelijke kolom?</a:t>
            </a:r>
            <a:endParaRPr lang="nl-NL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2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35174" y="1249779"/>
            <a:ext cx="12066871" cy="5068289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 </a:t>
            </a:r>
            <a:r>
              <a:rPr lang="nl-NL" sz="3600" dirty="0" smtClean="0">
                <a:solidFill>
                  <a:srgbClr val="FF0000"/>
                </a:solidFill>
              </a:rPr>
              <a:t>griepvirus&lt;-</a:t>
            </a:r>
            <a:r>
              <a:rPr lang="nl-NL" sz="3600" dirty="0" err="1">
                <a:solidFill>
                  <a:srgbClr val="FF0000"/>
                </a:solidFill>
              </a:rPr>
              <a:t>merge</a:t>
            </a:r>
            <a:r>
              <a:rPr lang="nl-NL" sz="3600" dirty="0">
                <a:solidFill>
                  <a:srgbClr val="FF0000"/>
                </a:solidFill>
              </a:rPr>
              <a:t>(x=flusub1,y=flusub2)</a:t>
            </a:r>
          </a:p>
          <a:p>
            <a:pPr algn="l"/>
            <a:r>
              <a:rPr lang="nl-NL" sz="3600" dirty="0" smtClean="0"/>
              <a:t> </a:t>
            </a:r>
            <a:r>
              <a:rPr lang="nl-NL" sz="3600" dirty="0" smtClean="0">
                <a:solidFill>
                  <a:srgbClr val="FF0000"/>
                </a:solidFill>
              </a:rPr>
              <a:t>griepvirus</a:t>
            </a:r>
          </a:p>
          <a:p>
            <a:pPr algn="l"/>
            <a:r>
              <a:rPr lang="nl-NL" sz="36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nl-NL" sz="3600" dirty="0" smtClean="0"/>
              <a:t># resultaat</a:t>
            </a:r>
            <a:endParaRPr lang="nl-NL" sz="3600" dirty="0"/>
          </a:p>
          <a:p>
            <a:pPr algn="l"/>
            <a:r>
              <a:rPr lang="nl-NL" dirty="0" smtClean="0"/>
              <a:t>     </a:t>
            </a:r>
            <a:r>
              <a:rPr lang="nl-NL" dirty="0" err="1"/>
              <a:t>accessionnr</a:t>
            </a:r>
            <a:r>
              <a:rPr lang="nl-NL" dirty="0"/>
              <a:t>         </a:t>
            </a:r>
            <a:r>
              <a:rPr lang="nl-NL" dirty="0" smtClean="0"/>
              <a:t>uit          </a:t>
            </a:r>
            <a:r>
              <a:rPr lang="nl-NL" dirty="0"/>
              <a:t>jaar</a:t>
            </a:r>
          </a:p>
          <a:p>
            <a:pPr algn="l"/>
            <a:r>
              <a:rPr lang="nl-NL" dirty="0"/>
              <a:t>1       AAA16778       Human 1990</a:t>
            </a:r>
          </a:p>
          <a:p>
            <a:pPr algn="l"/>
            <a:r>
              <a:rPr lang="nl-NL" dirty="0"/>
              <a:t>2       AAA16779       Human 1990</a:t>
            </a:r>
          </a:p>
          <a:p>
            <a:pPr algn="l"/>
            <a:r>
              <a:rPr lang="nl-NL" dirty="0"/>
              <a:t>3       AAA16808       Human 1990</a:t>
            </a:r>
          </a:p>
          <a:p>
            <a:pPr algn="l"/>
            <a:r>
              <a:rPr lang="nl-NL" dirty="0" smtClean="0"/>
              <a:t>4       AAA16809       </a:t>
            </a:r>
            <a:r>
              <a:rPr lang="nl-NL" dirty="0"/>
              <a:t>Human </a:t>
            </a:r>
            <a:r>
              <a:rPr lang="nl-NL" dirty="0" smtClean="0"/>
              <a:t>1990    etc.</a:t>
            </a:r>
          </a:p>
          <a:p>
            <a:pPr algn="l"/>
            <a:endParaRPr lang="nl-NL" dirty="0"/>
          </a:p>
          <a:p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015" y="447449"/>
            <a:ext cx="3414906" cy="667348"/>
          </a:xfrm>
        </p:spPr>
        <p:txBody>
          <a:bodyPr>
            <a:normAutofit/>
          </a:bodyPr>
          <a:lstStyle/>
          <a:p>
            <a:r>
              <a:rPr lang="nl-NL" sz="3600" b="1" dirty="0" smtClean="0">
                <a:latin typeface="+mn-lt"/>
              </a:rPr>
              <a:t>Uitwerking: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6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>
                <a:latin typeface="+mn-lt"/>
              </a:rPr>
              <a:t>Datasets ophalen via internet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2736" y="2043339"/>
            <a:ext cx="10996749" cy="32821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3200" dirty="0" err="1" smtClean="0">
                <a:solidFill>
                  <a:srgbClr val="FF0000"/>
                </a:solidFill>
              </a:rPr>
              <a:t>zoopl</a:t>
            </a:r>
            <a:r>
              <a:rPr lang="nl-NL" sz="3200" dirty="0">
                <a:solidFill>
                  <a:srgbClr val="FF0000"/>
                </a:solidFill>
              </a:rPr>
              <a:t>&lt;-</a:t>
            </a:r>
            <a:r>
              <a:rPr lang="nl-NL" sz="3200" dirty="0" err="1">
                <a:solidFill>
                  <a:srgbClr val="FF0000"/>
                </a:solidFill>
              </a:rPr>
              <a:t>read.table</a:t>
            </a:r>
            <a:r>
              <a:rPr lang="nl-NL" sz="3200" dirty="0">
                <a:solidFill>
                  <a:srgbClr val="FF0000"/>
                </a:solidFill>
              </a:rPr>
              <a:t>(file=</a:t>
            </a:r>
            <a:r>
              <a:rPr lang="nl-NL" sz="3200" dirty="0" err="1">
                <a:solidFill>
                  <a:srgbClr val="FF0000"/>
                </a:solidFill>
              </a:rPr>
              <a:t>url</a:t>
            </a:r>
            <a:r>
              <a:rPr lang="nl-NL" sz="3200" dirty="0">
                <a:solidFill>
                  <a:srgbClr val="FF0000"/>
                </a:solidFill>
              </a:rPr>
              <a:t>("http://www.stat.sfu.ca/~thompson/stat403-50/data/zooplankton.txt"),</a:t>
            </a:r>
            <a:r>
              <a:rPr lang="nl-NL" sz="3200" dirty="0" smtClean="0">
                <a:solidFill>
                  <a:srgbClr val="FF0000"/>
                </a:solidFill>
              </a:rPr>
              <a:t>header=T)</a:t>
            </a:r>
          </a:p>
          <a:p>
            <a:pPr marL="0" indent="0">
              <a:buNone/>
            </a:pPr>
            <a:endParaRPr lang="nl-NL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3900" dirty="0" smtClean="0"/>
              <a:t># Dit is om je een idee te geven.</a:t>
            </a:r>
          </a:p>
          <a:p>
            <a:pPr marL="0" indent="0">
              <a:buNone/>
            </a:pPr>
            <a:r>
              <a:rPr lang="nl-NL" sz="3900" dirty="0"/>
              <a:t> </a:t>
            </a:r>
            <a:r>
              <a:rPr lang="nl-NL" sz="3900" dirty="0" smtClean="0"/>
              <a:t>  </a:t>
            </a:r>
            <a:r>
              <a:rPr lang="nl-NL" sz="3900" dirty="0" err="1" smtClean="0"/>
              <a:t>Url’s</a:t>
            </a:r>
            <a:r>
              <a:rPr lang="nl-NL" sz="3900" dirty="0" smtClean="0"/>
              <a:t> veranderen heel vaak (nu werkt deze niet meer.)</a:t>
            </a:r>
          </a:p>
          <a:p>
            <a:pPr marL="0" indent="0">
              <a:buNone/>
            </a:pPr>
            <a:r>
              <a:rPr lang="nl-NL" sz="3900" dirty="0" smtClean="0"/>
              <a:t>   Maar vorig jaar gaf het volgende data frame.</a:t>
            </a:r>
            <a:endParaRPr lang="nl-NL" sz="3900" dirty="0"/>
          </a:p>
        </p:txBody>
      </p:sp>
    </p:spTree>
    <p:extLst>
      <p:ext uri="{BB962C8B-B14F-4D97-AF65-F5344CB8AC3E}">
        <p14:creationId xmlns:p14="http://schemas.microsoft.com/office/powerpoint/2010/main" val="4351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idx="1"/>
          </p:nvPr>
        </p:nvSpPr>
        <p:spPr>
          <a:xfrm>
            <a:off x="517275" y="133350"/>
            <a:ext cx="10515600" cy="64840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 smtClean="0">
                <a:solidFill>
                  <a:srgbClr val="FF0000"/>
                </a:solidFill>
              </a:rPr>
              <a:t>zoopl</a:t>
            </a:r>
            <a:endParaRPr lang="en-US" sz="9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600" dirty="0"/>
              <a:t>   </a:t>
            </a:r>
            <a:r>
              <a:rPr lang="en-US" sz="9600" dirty="0" err="1"/>
              <a:t>trnitrofen</a:t>
            </a:r>
            <a:r>
              <a:rPr lang="en-US" sz="9600" dirty="0"/>
              <a:t> offspring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5600" dirty="0"/>
              <a:t>1           1        27</a:t>
            </a:r>
          </a:p>
          <a:p>
            <a:pPr marL="0" indent="0">
              <a:buNone/>
            </a:pPr>
            <a:r>
              <a:rPr lang="en-US" sz="5600" dirty="0"/>
              <a:t> 2           1        32</a:t>
            </a:r>
          </a:p>
          <a:p>
            <a:pPr marL="0" indent="0">
              <a:buNone/>
            </a:pPr>
            <a:r>
              <a:rPr lang="en-US" sz="5600" dirty="0"/>
              <a:t> 3           1        34</a:t>
            </a:r>
          </a:p>
          <a:p>
            <a:pPr marL="0" indent="0">
              <a:buNone/>
            </a:pPr>
            <a:r>
              <a:rPr lang="en-US" sz="5600" dirty="0"/>
              <a:t> 4           1        33</a:t>
            </a:r>
          </a:p>
          <a:p>
            <a:pPr marL="0" indent="0">
              <a:buNone/>
            </a:pPr>
            <a:r>
              <a:rPr lang="en-US" sz="5600" dirty="0"/>
              <a:t> 5           1        36</a:t>
            </a:r>
          </a:p>
          <a:p>
            <a:pPr marL="0" indent="0">
              <a:buNone/>
            </a:pPr>
            <a:r>
              <a:rPr lang="en-US" sz="5600" dirty="0"/>
              <a:t> 6           1        34</a:t>
            </a:r>
          </a:p>
          <a:p>
            <a:pPr marL="0" indent="0">
              <a:buNone/>
            </a:pPr>
            <a:r>
              <a:rPr lang="en-US" sz="5600" dirty="0"/>
              <a:t> 7           1        33</a:t>
            </a:r>
          </a:p>
          <a:p>
            <a:pPr marL="0" indent="0">
              <a:buNone/>
            </a:pPr>
            <a:r>
              <a:rPr lang="en-US" sz="5600" dirty="0"/>
              <a:t> 8           1        30</a:t>
            </a:r>
          </a:p>
          <a:p>
            <a:pPr marL="0" indent="0">
              <a:buNone/>
            </a:pPr>
            <a:r>
              <a:rPr lang="en-US" sz="5600" dirty="0"/>
              <a:t> 9           1        24</a:t>
            </a:r>
          </a:p>
          <a:p>
            <a:pPr marL="0" indent="0">
              <a:buNone/>
            </a:pPr>
            <a:r>
              <a:rPr lang="en-US" sz="5600" dirty="0"/>
              <a:t>10          1        31</a:t>
            </a:r>
          </a:p>
          <a:p>
            <a:pPr marL="0" indent="0">
              <a:buNone/>
            </a:pPr>
            <a:r>
              <a:rPr lang="en-US" sz="5600" dirty="0"/>
              <a:t>11          2        23</a:t>
            </a:r>
          </a:p>
          <a:p>
            <a:pPr marL="0" indent="0">
              <a:buNone/>
            </a:pPr>
            <a:r>
              <a:rPr lang="en-US" sz="5600" dirty="0"/>
              <a:t>12          2        21</a:t>
            </a:r>
          </a:p>
          <a:p>
            <a:pPr marL="0" indent="0">
              <a:buNone/>
            </a:pPr>
            <a:r>
              <a:rPr lang="en-US" sz="5600" dirty="0"/>
              <a:t>13          2         7</a:t>
            </a:r>
          </a:p>
          <a:p>
            <a:pPr marL="0" indent="0">
              <a:buNone/>
            </a:pPr>
            <a:r>
              <a:rPr lang="en-US" sz="5600" dirty="0"/>
              <a:t>14          2        12</a:t>
            </a:r>
          </a:p>
          <a:p>
            <a:pPr marL="0" indent="0">
              <a:buNone/>
            </a:pPr>
            <a:r>
              <a:rPr lang="en-US" sz="5600" dirty="0"/>
              <a:t>15          2        27</a:t>
            </a:r>
          </a:p>
          <a:p>
            <a:pPr marL="0" indent="0">
              <a:buNone/>
            </a:pPr>
            <a:r>
              <a:rPr lang="en-US" sz="5600" dirty="0"/>
              <a:t>16          2        16</a:t>
            </a:r>
          </a:p>
          <a:p>
            <a:pPr marL="0" indent="0">
              <a:buNone/>
            </a:pPr>
            <a:r>
              <a:rPr lang="en-US" sz="5600" dirty="0"/>
              <a:t>17          2        13</a:t>
            </a:r>
          </a:p>
          <a:p>
            <a:pPr marL="0" indent="0">
              <a:buNone/>
            </a:pPr>
            <a:r>
              <a:rPr lang="en-US" sz="5600" dirty="0"/>
              <a:t>18          2        15</a:t>
            </a:r>
          </a:p>
          <a:p>
            <a:pPr marL="0" indent="0">
              <a:buNone/>
            </a:pPr>
            <a:r>
              <a:rPr lang="en-US" sz="5600" dirty="0"/>
              <a:t>19          2        21</a:t>
            </a:r>
          </a:p>
          <a:p>
            <a:pPr marL="0" indent="0">
              <a:buNone/>
            </a:pPr>
            <a:r>
              <a:rPr lang="en-US" sz="5600" dirty="0"/>
              <a:t>20          2        17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741027" y="1552078"/>
            <a:ext cx="112231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Een poging om een gekregen bestand </a:t>
            </a:r>
            <a:r>
              <a:rPr lang="nl-NL" sz="3600" dirty="0" smtClean="0"/>
              <a:t>dat in de map </a:t>
            </a:r>
            <a:r>
              <a:rPr lang="nl-NL" sz="3600" dirty="0" err="1" smtClean="0"/>
              <a:t>Rmateriaal</a:t>
            </a:r>
            <a:r>
              <a:rPr lang="nl-NL" sz="3600" dirty="0" smtClean="0"/>
              <a:t> op de G-schijf staat in </a:t>
            </a:r>
            <a:r>
              <a:rPr lang="nl-NL" sz="3600" dirty="0"/>
              <a:t>te </a:t>
            </a:r>
            <a:r>
              <a:rPr lang="nl-NL" sz="3600" dirty="0" smtClean="0"/>
              <a:t>lezen:</a:t>
            </a:r>
          </a:p>
          <a:p>
            <a:endParaRPr lang="nl-NL" sz="2800" dirty="0" smtClean="0"/>
          </a:p>
          <a:p>
            <a:endParaRPr lang="nl-NL" sz="2800" dirty="0"/>
          </a:p>
          <a:p>
            <a:r>
              <a:rPr lang="nl-NL" sz="3600" dirty="0" smtClean="0">
                <a:solidFill>
                  <a:srgbClr val="FF0000"/>
                </a:solidFill>
              </a:rPr>
              <a:t>data</a:t>
            </a:r>
            <a:r>
              <a:rPr lang="nl-NL" sz="3600" dirty="0">
                <a:solidFill>
                  <a:srgbClr val="FF0000"/>
                </a:solidFill>
              </a:rPr>
              <a:t>&lt;-</a:t>
            </a:r>
            <a:r>
              <a:rPr lang="nl-NL" sz="3600" dirty="0" err="1">
                <a:solidFill>
                  <a:srgbClr val="FF0000"/>
                </a:solidFill>
              </a:rPr>
              <a:t>read.table</a:t>
            </a:r>
            <a:r>
              <a:rPr lang="nl-NL" sz="3600" dirty="0">
                <a:solidFill>
                  <a:srgbClr val="FF0000"/>
                </a:solidFill>
              </a:rPr>
              <a:t>("G:\\Rmateriaal\\DNA.txt",sep="\t")</a:t>
            </a:r>
          </a:p>
          <a:p>
            <a:r>
              <a:rPr lang="nl-NL" sz="2800" dirty="0">
                <a:solidFill>
                  <a:srgbClr val="0000FF"/>
                </a:solidFill>
              </a:rPr>
              <a:t>Error in scan(file, </a:t>
            </a:r>
            <a:r>
              <a:rPr lang="nl-NL" sz="2800" dirty="0" err="1">
                <a:solidFill>
                  <a:srgbClr val="0000FF"/>
                </a:solidFill>
              </a:rPr>
              <a:t>what</a:t>
            </a:r>
            <a:r>
              <a:rPr lang="nl-NL" sz="2800" dirty="0">
                <a:solidFill>
                  <a:srgbClr val="0000FF"/>
                </a:solidFill>
              </a:rPr>
              <a:t>, </a:t>
            </a:r>
            <a:r>
              <a:rPr lang="nl-NL" sz="2800" dirty="0" err="1">
                <a:solidFill>
                  <a:srgbClr val="0000FF"/>
                </a:solidFill>
              </a:rPr>
              <a:t>nmax</a:t>
            </a:r>
            <a:r>
              <a:rPr lang="nl-NL" sz="2800" dirty="0">
                <a:solidFill>
                  <a:srgbClr val="0000FF"/>
                </a:solidFill>
              </a:rPr>
              <a:t>, sep, dec, quote, skip, </a:t>
            </a:r>
            <a:r>
              <a:rPr lang="nl-NL" sz="2800" dirty="0" err="1">
                <a:solidFill>
                  <a:srgbClr val="0000FF"/>
                </a:solidFill>
              </a:rPr>
              <a:t>nlines</a:t>
            </a:r>
            <a:r>
              <a:rPr lang="nl-NL" sz="2800" dirty="0">
                <a:solidFill>
                  <a:srgbClr val="0000FF"/>
                </a:solidFill>
              </a:rPr>
              <a:t>, </a:t>
            </a:r>
            <a:r>
              <a:rPr lang="nl-NL" sz="2800" dirty="0" err="1">
                <a:solidFill>
                  <a:srgbClr val="0000FF"/>
                </a:solidFill>
              </a:rPr>
              <a:t>na.strings</a:t>
            </a:r>
            <a:r>
              <a:rPr lang="nl-NL" sz="2800" dirty="0">
                <a:solidFill>
                  <a:srgbClr val="0000FF"/>
                </a:solidFill>
              </a:rPr>
              <a:t>,  :   line 2157 </a:t>
            </a:r>
            <a:r>
              <a:rPr lang="nl-NL" sz="2800" dirty="0" err="1">
                <a:solidFill>
                  <a:srgbClr val="0000FF"/>
                </a:solidFill>
              </a:rPr>
              <a:t>did</a:t>
            </a:r>
            <a:r>
              <a:rPr lang="nl-NL" sz="2800" dirty="0">
                <a:solidFill>
                  <a:srgbClr val="0000FF"/>
                </a:solidFill>
              </a:rPr>
              <a:t> </a:t>
            </a:r>
            <a:r>
              <a:rPr lang="nl-NL" sz="2800" dirty="0" err="1">
                <a:solidFill>
                  <a:srgbClr val="0000FF"/>
                </a:solidFill>
              </a:rPr>
              <a:t>not</a:t>
            </a:r>
            <a:r>
              <a:rPr lang="nl-NL" sz="2800" dirty="0">
                <a:solidFill>
                  <a:srgbClr val="0000FF"/>
                </a:solidFill>
              </a:rPr>
              <a:t> have 8 </a:t>
            </a:r>
            <a:r>
              <a:rPr lang="nl-NL" sz="2800" dirty="0" err="1">
                <a:solidFill>
                  <a:srgbClr val="0000FF"/>
                </a:solidFill>
              </a:rPr>
              <a:t>elements</a:t>
            </a:r>
            <a:endParaRPr lang="nl-NL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78899" y="1196005"/>
            <a:ext cx="9830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2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6F6F6F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 &lt;- c(1, 3, NA, 7, 9)</a:t>
            </a:r>
            <a:endParaRPr lang="nl-NL" sz="24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2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6F6F6F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sum(a)</a:t>
            </a:r>
            <a:endParaRPr lang="nl-NL" sz="24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2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F6F6F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[1] </a:t>
            </a:r>
            <a:r>
              <a:rPr lang="en-US" sz="2400" dirty="0">
                <a:solidFill>
                  <a:srgbClr val="0000FF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endParaRPr lang="nl-NL" sz="2400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The sum is considered "not available" by default because one of the vector's values was </a:t>
            </a:r>
            <a:r>
              <a:rPr lang="en-US" sz="2000" dirty="0">
                <a:solidFill>
                  <a:srgbClr val="6F6F6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nl-NL" sz="2000" dirty="0"/>
          </a:p>
        </p:txBody>
      </p:sp>
      <p:sp>
        <p:nvSpPr>
          <p:cNvPr id="3" name="Rechthoek 2"/>
          <p:cNvSpPr/>
          <p:nvPr/>
        </p:nvSpPr>
        <p:spPr>
          <a:xfrm>
            <a:off x="578899" y="3188158"/>
            <a:ext cx="10539813" cy="239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875"/>
              </a:lnSpc>
              <a:spcAft>
                <a:spcPts val="0"/>
              </a:spcAft>
            </a:pPr>
            <a:r>
              <a:rPr lang="en-US" sz="2400" dirty="0"/>
              <a:t>As you see in the documentation, sum can take an optional named argument, na.rm. </a:t>
            </a:r>
          </a:p>
          <a:p>
            <a:pPr fontAlgn="base">
              <a:lnSpc>
                <a:spcPts val="1875"/>
              </a:lnSpc>
              <a:spcAft>
                <a:spcPts val="0"/>
              </a:spcAft>
            </a:pPr>
            <a:r>
              <a:rPr lang="en-US" sz="2400" dirty="0"/>
              <a:t>It's set to FALSE by default, but if you set it to TRUE, all NA arguments will be removed from the vector before the calculation is performed.</a:t>
            </a:r>
            <a:endParaRPr lang="nl-NL" sz="2400" dirty="0"/>
          </a:p>
          <a:p>
            <a:pPr fontAlgn="base">
              <a:lnSpc>
                <a:spcPts val="1875"/>
              </a:lnSpc>
              <a:spcAft>
                <a:spcPts val="0"/>
              </a:spcAft>
            </a:pPr>
            <a:r>
              <a:rPr lang="en-US" sz="2400" dirty="0"/>
              <a:t>Try calling sum again, with na.rm set to TRUE:</a:t>
            </a:r>
          </a:p>
          <a:p>
            <a:pPr fontAlgn="base">
              <a:lnSpc>
                <a:spcPts val="1875"/>
              </a:lnSpc>
              <a:spcAft>
                <a:spcPts val="0"/>
              </a:spcAft>
            </a:pPr>
            <a:endParaRPr lang="nl-NL" sz="2400" dirty="0"/>
          </a:p>
          <a:p>
            <a:pPr fontAlgn="base">
              <a:lnSpc>
                <a:spcPts val="2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sum(a</a:t>
            </a:r>
            <a:r>
              <a:rPr lang="en-US" sz="2400" dirty="0">
                <a:solidFill>
                  <a:srgbClr val="FF0000"/>
                </a:solidFill>
              </a:rPr>
              <a:t>, na.rm = TRUE)</a:t>
            </a:r>
            <a:endParaRPr lang="nl-NL" sz="2400" dirty="0">
              <a:solidFill>
                <a:srgbClr val="FF0000"/>
              </a:solidFill>
            </a:endParaRPr>
          </a:p>
          <a:p>
            <a:pPr fontAlgn="base">
              <a:lnSpc>
                <a:spcPts val="2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2400" dirty="0"/>
              <a:t>[1] </a:t>
            </a:r>
            <a:r>
              <a:rPr lang="nl-NL" sz="2400" dirty="0">
                <a:solidFill>
                  <a:srgbClr val="0000FF"/>
                </a:solidFill>
              </a:rPr>
              <a:t>20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4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95867" y="788458"/>
            <a:ext cx="10515600" cy="1325563"/>
          </a:xfrm>
        </p:spPr>
        <p:txBody>
          <a:bodyPr/>
          <a:lstStyle/>
          <a:p>
            <a:r>
              <a:rPr lang="nl-NL" dirty="0" smtClean="0"/>
              <a:t>Verantwoording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5867" y="2215091"/>
            <a:ext cx="10515600" cy="2864909"/>
          </a:xfrm>
        </p:spPr>
        <p:txBody>
          <a:bodyPr>
            <a:normAutofit/>
          </a:bodyPr>
          <a:lstStyle/>
          <a:p>
            <a:r>
              <a:rPr lang="nl-NL" dirty="0" smtClean="0"/>
              <a:t>In deze </a:t>
            </a:r>
            <a:r>
              <a:rPr lang="nl-NL" dirty="0" err="1" smtClean="0"/>
              <a:t>powerpoint</a:t>
            </a:r>
            <a:r>
              <a:rPr lang="nl-NL" dirty="0" smtClean="0"/>
              <a:t> is géén auteursrechtelijk beschermd werk opgenomen</a:t>
            </a:r>
          </a:p>
          <a:p>
            <a:r>
              <a:rPr lang="nl-NL" dirty="0" smtClean="0"/>
              <a:t>Alle teksten © Wilma Groenwegen/HAN tenzij expliciet externe bronnen zijn aangegeven</a:t>
            </a:r>
          </a:p>
          <a:p>
            <a:r>
              <a:rPr lang="nl-NL" dirty="0" smtClean="0"/>
              <a:t>Screenshots op basis van eigen werk auteur en/of vernoemde sites</a:t>
            </a:r>
          </a:p>
          <a:p>
            <a:r>
              <a:rPr lang="nl-NL" dirty="0" smtClean="0"/>
              <a:t>Eventuele images zijn opgenomen met vermelding van bron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808" y="6071353"/>
            <a:ext cx="3986138" cy="6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851" y="692687"/>
            <a:ext cx="11284471" cy="535251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3200" dirty="0" smtClean="0"/>
              <a:t>Bij </a:t>
            </a:r>
            <a:r>
              <a:rPr lang="nl-NL" sz="3200" dirty="0" smtClean="0"/>
              <a:t>het plaatsen </a:t>
            </a:r>
            <a:r>
              <a:rPr lang="nl-NL" sz="3200" dirty="0" smtClean="0"/>
              <a:t>van een CSV file </a:t>
            </a:r>
            <a:r>
              <a:rPr lang="nl-NL" sz="3200" dirty="0" smtClean="0"/>
              <a:t>in een data frame kun </a:t>
            </a:r>
            <a:r>
              <a:rPr lang="nl-NL" sz="3200" dirty="0" smtClean="0"/>
              <a:t>je </a:t>
            </a:r>
          </a:p>
          <a:p>
            <a:pPr marL="0" indent="0">
              <a:buNone/>
            </a:pPr>
            <a:r>
              <a:rPr lang="nl-NL" sz="3200" dirty="0"/>
              <a:t>d</a:t>
            </a:r>
            <a:r>
              <a:rPr lang="nl-NL" sz="3200" dirty="0" smtClean="0"/>
              <a:t>e </a:t>
            </a:r>
            <a:r>
              <a:rPr lang="nl-NL" sz="3200" dirty="0">
                <a:solidFill>
                  <a:srgbClr val="0000FF"/>
                </a:solidFill>
              </a:rPr>
              <a:t>read.csv </a:t>
            </a:r>
            <a:r>
              <a:rPr lang="nl-NL" sz="3200" dirty="0" smtClean="0"/>
              <a:t>functie</a:t>
            </a:r>
            <a:r>
              <a:rPr lang="nl-NL" sz="3200" dirty="0" smtClean="0">
                <a:solidFill>
                  <a:srgbClr val="0000FF"/>
                </a:solidFill>
              </a:rPr>
              <a:t> </a:t>
            </a:r>
            <a:r>
              <a:rPr lang="nl-NL" sz="3200" dirty="0" smtClean="0"/>
              <a:t>gebruiken. </a:t>
            </a:r>
          </a:p>
          <a:p>
            <a:pPr marL="0" indent="0">
              <a:buNone/>
            </a:pPr>
            <a:r>
              <a:rPr lang="nl-NL" sz="3200" dirty="0" smtClean="0"/>
              <a:t>Je hebt dan </a:t>
            </a:r>
            <a:r>
              <a:rPr lang="nl-NL" sz="3200" dirty="0" err="1" smtClean="0">
                <a:solidFill>
                  <a:srgbClr val="0000FF"/>
                </a:solidFill>
              </a:rPr>
              <a:t>path</a:t>
            </a:r>
            <a:r>
              <a:rPr lang="nl-NL" sz="3200" dirty="0" smtClean="0"/>
              <a:t> en</a:t>
            </a:r>
            <a:r>
              <a:rPr lang="nl-NL" sz="3200" dirty="0" smtClean="0">
                <a:solidFill>
                  <a:srgbClr val="0000FF"/>
                </a:solidFill>
              </a:rPr>
              <a:t> file name </a:t>
            </a:r>
            <a:r>
              <a:rPr lang="nl-NL" sz="3200" dirty="0" smtClean="0"/>
              <a:t>nodig, of de </a:t>
            </a:r>
            <a:r>
              <a:rPr lang="nl-NL" sz="3200" dirty="0" err="1" smtClean="0">
                <a:solidFill>
                  <a:srgbClr val="0000FF"/>
                </a:solidFill>
              </a:rPr>
              <a:t>file.choose</a:t>
            </a:r>
            <a:r>
              <a:rPr lang="nl-NL" sz="3200" dirty="0" smtClean="0">
                <a:solidFill>
                  <a:srgbClr val="0000FF"/>
                </a:solidFill>
              </a:rPr>
              <a:t> </a:t>
            </a:r>
            <a:r>
              <a:rPr lang="nl-NL" sz="3200" dirty="0" smtClean="0"/>
              <a:t>functie. </a:t>
            </a:r>
            <a:endParaRPr lang="nl-NL" sz="1400" dirty="0" smtClean="0"/>
          </a:p>
          <a:p>
            <a:pPr marL="0" indent="0">
              <a:buNone/>
            </a:pPr>
            <a:r>
              <a:rPr lang="nl-NL" sz="3200" dirty="0" smtClean="0"/>
              <a:t>  </a:t>
            </a:r>
          </a:p>
          <a:p>
            <a:pPr>
              <a:buNone/>
            </a:pPr>
            <a:r>
              <a:rPr lang="nl-NL" sz="3200" dirty="0" smtClean="0"/>
              <a:t>   </a:t>
            </a:r>
            <a:r>
              <a:rPr lang="nl-NL" sz="3200" i="1" dirty="0" smtClean="0"/>
              <a:t>Voorbeelden:</a:t>
            </a:r>
            <a:r>
              <a:rPr lang="nl-NL" sz="3200" dirty="0" smtClean="0"/>
              <a:t> </a:t>
            </a:r>
          </a:p>
          <a:p>
            <a:pPr>
              <a:buNone/>
            </a:pPr>
            <a:r>
              <a:rPr lang="nl-NL" sz="3500" dirty="0" smtClean="0">
                <a:solidFill>
                  <a:srgbClr val="FF0000"/>
                </a:solidFill>
              </a:rPr>
              <a:t>read.csv(</a:t>
            </a:r>
            <a:r>
              <a:rPr lang="nl-NL" sz="3500" dirty="0">
                <a:solidFill>
                  <a:srgbClr val="FF0000"/>
                </a:solidFill>
              </a:rPr>
              <a:t>"</a:t>
            </a:r>
            <a:r>
              <a:rPr lang="nl-NL" sz="3500" dirty="0" smtClean="0">
                <a:solidFill>
                  <a:srgbClr val="FF0000"/>
                </a:solidFill>
              </a:rPr>
              <a:t>H:\\</a:t>
            </a:r>
            <a:r>
              <a:rPr lang="nl-NL" sz="3500" dirty="0">
                <a:solidFill>
                  <a:srgbClr val="FF0000"/>
                </a:solidFill>
              </a:rPr>
              <a:t>apen.txt</a:t>
            </a:r>
            <a:r>
              <a:rPr lang="nl-NL" sz="3500" dirty="0" smtClean="0">
                <a:solidFill>
                  <a:srgbClr val="FF0000"/>
                </a:solidFill>
              </a:rPr>
              <a:t>")</a:t>
            </a:r>
            <a:endParaRPr lang="nl-NL" sz="3500" dirty="0" smtClean="0"/>
          </a:p>
          <a:p>
            <a:pPr>
              <a:buNone/>
            </a:pPr>
            <a:r>
              <a:rPr lang="nl-NL" sz="3200" dirty="0" smtClean="0"/>
              <a:t>        # or a file </a:t>
            </a:r>
            <a:r>
              <a:rPr lang="nl-NL" sz="3200" dirty="0" err="1" smtClean="0"/>
              <a:t>with</a:t>
            </a:r>
            <a:r>
              <a:rPr lang="nl-NL" sz="3200" dirty="0" smtClean="0"/>
              <a:t> a header on G</a:t>
            </a:r>
          </a:p>
          <a:p>
            <a:pPr marL="0" indent="0">
              <a:buNone/>
            </a:pPr>
            <a:r>
              <a:rPr lang="nl-NL" sz="3500" dirty="0" smtClean="0">
                <a:solidFill>
                  <a:srgbClr val="FF0000"/>
                </a:solidFill>
              </a:rPr>
              <a:t>read.csv</a:t>
            </a:r>
            <a:r>
              <a:rPr lang="nl-NL" sz="3500" dirty="0">
                <a:solidFill>
                  <a:srgbClr val="FF0000"/>
                </a:solidFill>
              </a:rPr>
              <a:t>("G:\\bloem.txt", header=TRUE</a:t>
            </a:r>
            <a:r>
              <a:rPr lang="nl-NL" sz="3500" dirty="0" smtClean="0">
                <a:solidFill>
                  <a:srgbClr val="FF0000"/>
                </a:solidFill>
              </a:rPr>
              <a:t>)</a:t>
            </a:r>
            <a:endParaRPr lang="nl-NL" sz="3500" dirty="0" smtClean="0"/>
          </a:p>
          <a:p>
            <a:pPr>
              <a:buNone/>
            </a:pPr>
            <a:r>
              <a:rPr lang="nl-NL" sz="3200" dirty="0"/>
              <a:t>         # or </a:t>
            </a:r>
            <a:r>
              <a:rPr lang="nl-NL" sz="3200" dirty="0" err="1" smtClean="0"/>
              <a:t>with</a:t>
            </a:r>
            <a:r>
              <a:rPr lang="nl-NL" sz="3200" dirty="0" smtClean="0"/>
              <a:t> a pop-up menu</a:t>
            </a:r>
            <a:endParaRPr lang="nl-NL" sz="3200" dirty="0" smtClean="0"/>
          </a:p>
          <a:p>
            <a:pPr>
              <a:buNone/>
            </a:pPr>
            <a:r>
              <a:rPr lang="nl-NL" sz="3500" dirty="0">
                <a:solidFill>
                  <a:srgbClr val="FF0000"/>
                </a:solidFill>
              </a:rPr>
              <a:t>read.csv(</a:t>
            </a:r>
            <a:r>
              <a:rPr lang="nl-NL" sz="3500" dirty="0" err="1">
                <a:solidFill>
                  <a:srgbClr val="FF0000"/>
                </a:solidFill>
              </a:rPr>
              <a:t>file.choose</a:t>
            </a:r>
            <a:r>
              <a:rPr lang="nl-NL" sz="3500" dirty="0">
                <a:solidFill>
                  <a:srgbClr val="FF0000"/>
                </a:solidFill>
              </a:rPr>
              <a:t>(),header=TRUE)</a:t>
            </a:r>
          </a:p>
          <a:p>
            <a:pPr>
              <a:buNone/>
            </a:pPr>
            <a:endParaRPr lang="nl-NL" sz="3200" dirty="0" smtClean="0"/>
          </a:p>
          <a:p>
            <a:pPr>
              <a:buNone/>
            </a:pPr>
            <a:endParaRPr lang="nl-NL" sz="3200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86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055" y="904491"/>
            <a:ext cx="11600936" cy="2529017"/>
          </a:xfrm>
        </p:spPr>
        <p:txBody>
          <a:bodyPr>
            <a:normAutofit/>
          </a:bodyPr>
          <a:lstStyle/>
          <a:p>
            <a:r>
              <a:rPr lang="nl-NL" sz="3600" dirty="0" smtClean="0">
                <a:latin typeface="+mn-lt"/>
              </a:rPr>
              <a:t>Opdracht: Laad het </a:t>
            </a:r>
            <a:r>
              <a:rPr lang="nl-NL" sz="3600" dirty="0">
                <a:latin typeface="+mn-lt"/>
              </a:rPr>
              <a:t>volgende bestand in </a:t>
            </a:r>
            <a:r>
              <a:rPr lang="nl-NL" sz="3600" dirty="0" smtClean="0">
                <a:latin typeface="+mn-lt"/>
              </a:rPr>
              <a:t>R        			           </a:t>
            </a:r>
            <a:r>
              <a:rPr lang="nl-NL" sz="3600" dirty="0" smtClean="0">
                <a:solidFill>
                  <a:srgbClr val="0000FF"/>
                </a:solidFill>
                <a:latin typeface="+mn-lt"/>
              </a:rPr>
              <a:t>irisansi.txt </a:t>
            </a:r>
            <a:r>
              <a:rPr lang="nl-NL" sz="3600" dirty="0" smtClean="0">
                <a:latin typeface="+mn-lt"/>
              </a:rPr>
              <a:t>(</a:t>
            </a:r>
            <a:r>
              <a:rPr lang="nl-NL" sz="3600" dirty="0">
                <a:latin typeface="+mn-lt"/>
              </a:rPr>
              <a:t>staat op </a:t>
            </a:r>
            <a:r>
              <a:rPr lang="nl-NL" sz="3600" dirty="0" smtClean="0">
                <a:latin typeface="+mn-lt"/>
              </a:rPr>
              <a:t>onderwijsonline) en </a:t>
            </a:r>
            <a:br>
              <a:rPr lang="nl-NL" sz="3600" dirty="0" smtClean="0">
                <a:latin typeface="+mn-lt"/>
              </a:rPr>
            </a:br>
            <a:r>
              <a:rPr lang="nl-NL" sz="3600" dirty="0">
                <a:latin typeface="+mn-lt"/>
              </a:rPr>
              <a:t>	</a:t>
            </a:r>
            <a:r>
              <a:rPr lang="nl-NL" sz="3600" dirty="0" smtClean="0">
                <a:latin typeface="+mn-lt"/>
              </a:rPr>
              <a:t>	   maak er het dataframe </a:t>
            </a:r>
            <a:r>
              <a:rPr lang="nl-NL" sz="3600" dirty="0" smtClean="0">
                <a:solidFill>
                  <a:srgbClr val="0000FF"/>
                </a:solidFill>
                <a:latin typeface="+mn-lt"/>
              </a:rPr>
              <a:t>bloemblaadjes</a:t>
            </a:r>
            <a:r>
              <a:rPr lang="nl-NL" sz="3600" dirty="0" smtClean="0">
                <a:latin typeface="+mn-lt"/>
              </a:rPr>
              <a:t> van.</a:t>
            </a:r>
            <a:endParaRPr lang="nl-NL" sz="3600" dirty="0">
              <a:latin typeface="+mn-lt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949499" y="3842658"/>
            <a:ext cx="850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smtClean="0">
                <a:latin typeface="+mn-lt"/>
              </a:rPr>
              <a:t>Maak vervolgens een samenvatting van </a:t>
            </a:r>
          </a:p>
          <a:p>
            <a:r>
              <a:rPr lang="nl-NL" sz="3600" dirty="0" smtClean="0">
                <a:latin typeface="+mn-lt"/>
              </a:rPr>
              <a:t>Het dataframe </a:t>
            </a:r>
            <a:r>
              <a:rPr lang="nl-NL" sz="3600" dirty="0" smtClean="0">
                <a:latin typeface="+mn-lt"/>
              </a:rPr>
              <a:t>bloemblaadjes</a:t>
            </a:r>
            <a:r>
              <a:rPr lang="nl-NL" sz="3600" dirty="0" smtClean="0">
                <a:latin typeface="+mn-lt"/>
              </a:rPr>
              <a:t>.</a:t>
            </a:r>
            <a:endParaRPr lang="nl-NL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4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070" y="2932085"/>
            <a:ext cx="9590844" cy="300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 </a:t>
            </a:r>
            <a:r>
              <a:rPr lang="nl-NL" sz="2000" b="1" dirty="0" err="1"/>
              <a:t>sepall</a:t>
            </a:r>
            <a:r>
              <a:rPr lang="nl-NL" sz="2000" b="1" dirty="0"/>
              <a:t>          </a:t>
            </a:r>
            <a:r>
              <a:rPr lang="nl-NL" sz="2000" b="1" dirty="0" smtClean="0"/>
              <a:t>	  </a:t>
            </a:r>
            <a:r>
              <a:rPr lang="nl-NL" sz="2000" b="1" dirty="0" err="1" smtClean="0"/>
              <a:t>sepalw</a:t>
            </a:r>
            <a:r>
              <a:rPr lang="nl-NL" sz="2000" b="1" dirty="0" smtClean="0"/>
              <a:t>          	 </a:t>
            </a:r>
            <a:r>
              <a:rPr lang="nl-NL" sz="2000" b="1" dirty="0" err="1" smtClean="0"/>
              <a:t>petall</a:t>
            </a:r>
            <a:r>
              <a:rPr lang="nl-NL" sz="2000" b="1" dirty="0" smtClean="0"/>
              <a:t>          	 </a:t>
            </a:r>
            <a:r>
              <a:rPr lang="nl-NL" sz="2000" b="1" dirty="0" err="1" smtClean="0"/>
              <a:t>petalw</a:t>
            </a:r>
            <a:r>
              <a:rPr lang="nl-NL" sz="2000" b="1" dirty="0" smtClean="0"/>
              <a:t>     	</a:t>
            </a:r>
            <a:r>
              <a:rPr lang="pt-BR" sz="2000" b="1" dirty="0"/>
              <a:t> </a:t>
            </a:r>
            <a:r>
              <a:rPr lang="pt-BR" sz="2000" b="1" dirty="0" smtClean="0"/>
              <a:t> species  </a:t>
            </a:r>
            <a:endParaRPr lang="pt-BR" sz="2000" b="1" dirty="0"/>
          </a:p>
          <a:p>
            <a:pPr marL="0" indent="0">
              <a:buNone/>
            </a:pPr>
            <a:r>
              <a:rPr lang="nl-NL" sz="2000" dirty="0" smtClean="0"/>
              <a:t>Min</a:t>
            </a:r>
            <a:r>
              <a:rPr lang="nl-NL" sz="2000" dirty="0"/>
              <a:t>.   :4.300   </a:t>
            </a:r>
            <a:r>
              <a:rPr lang="nl-NL" sz="2000" dirty="0" smtClean="0"/>
              <a:t>	 Min</a:t>
            </a:r>
            <a:r>
              <a:rPr lang="nl-NL" sz="2000" dirty="0"/>
              <a:t>.   :2.000   </a:t>
            </a:r>
            <a:r>
              <a:rPr lang="nl-NL" sz="2000" dirty="0" smtClean="0"/>
              <a:t>	 Min</a:t>
            </a:r>
            <a:r>
              <a:rPr lang="nl-NL" sz="2000" dirty="0"/>
              <a:t>.   :1.000  </a:t>
            </a:r>
            <a:r>
              <a:rPr lang="nl-NL" sz="2000" dirty="0" smtClean="0"/>
              <a:t>	 </a:t>
            </a:r>
            <a:r>
              <a:rPr lang="nl-NL" sz="2000" dirty="0"/>
              <a:t>Min.   :0.100  </a:t>
            </a:r>
            <a:r>
              <a:rPr lang="nl-NL" sz="2000" dirty="0" smtClean="0"/>
              <a:t>         </a:t>
            </a:r>
            <a:r>
              <a:rPr lang="pt-BR" sz="2000" dirty="0" smtClean="0"/>
              <a:t>Iris-setosa    </a:t>
            </a:r>
            <a:r>
              <a:rPr lang="pt-BR" sz="2000" dirty="0"/>
              <a:t>:50  </a:t>
            </a:r>
          </a:p>
          <a:p>
            <a:pPr marL="0" indent="0">
              <a:buNone/>
            </a:pPr>
            <a:r>
              <a:rPr lang="nl-NL" sz="2000" dirty="0" smtClean="0"/>
              <a:t>1st </a:t>
            </a:r>
            <a:r>
              <a:rPr lang="nl-NL" sz="2000" dirty="0"/>
              <a:t>Qu.:5.100   </a:t>
            </a:r>
            <a:r>
              <a:rPr lang="nl-NL" sz="2000" dirty="0" smtClean="0"/>
              <a:t>	 1st </a:t>
            </a:r>
            <a:r>
              <a:rPr lang="nl-NL" sz="2000" dirty="0"/>
              <a:t>Qu.:2.800   </a:t>
            </a:r>
            <a:r>
              <a:rPr lang="nl-NL" sz="2000" dirty="0" smtClean="0"/>
              <a:t>	 1st </a:t>
            </a:r>
            <a:r>
              <a:rPr lang="nl-NL" sz="2000" dirty="0"/>
              <a:t>Qu.:1.600   </a:t>
            </a:r>
            <a:r>
              <a:rPr lang="nl-NL" sz="2000" dirty="0" smtClean="0"/>
              <a:t>	 1st </a:t>
            </a:r>
            <a:r>
              <a:rPr lang="nl-NL" sz="2000" dirty="0"/>
              <a:t>Qu.:0.300  </a:t>
            </a:r>
            <a:r>
              <a:rPr lang="nl-NL" sz="2000" dirty="0" smtClean="0"/>
              <a:t>	 </a:t>
            </a:r>
            <a:r>
              <a:rPr lang="pt-BR" sz="2000" dirty="0" smtClean="0"/>
              <a:t> </a:t>
            </a:r>
            <a:r>
              <a:rPr lang="pt-BR" sz="2000" dirty="0"/>
              <a:t>Iris-versicolor:50  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nl-NL" sz="2000" dirty="0" err="1" smtClean="0"/>
              <a:t>Median</a:t>
            </a:r>
            <a:r>
              <a:rPr lang="nl-NL" sz="2000" dirty="0" smtClean="0"/>
              <a:t> </a:t>
            </a:r>
            <a:r>
              <a:rPr lang="nl-NL" sz="2000" dirty="0"/>
              <a:t>:5.800   </a:t>
            </a:r>
            <a:r>
              <a:rPr lang="nl-NL" sz="2000" dirty="0" smtClean="0"/>
              <a:t>	 </a:t>
            </a:r>
            <a:r>
              <a:rPr lang="nl-NL" sz="2000" dirty="0" err="1" smtClean="0"/>
              <a:t>Median</a:t>
            </a:r>
            <a:r>
              <a:rPr lang="nl-NL" sz="2000" dirty="0" smtClean="0"/>
              <a:t> </a:t>
            </a:r>
            <a:r>
              <a:rPr lang="nl-NL" sz="2000" dirty="0"/>
              <a:t>:3.000   </a:t>
            </a:r>
            <a:r>
              <a:rPr lang="nl-NL" sz="2000" dirty="0" smtClean="0"/>
              <a:t>	 </a:t>
            </a:r>
            <a:r>
              <a:rPr lang="nl-NL" sz="2000" dirty="0" err="1" smtClean="0"/>
              <a:t>Median</a:t>
            </a:r>
            <a:r>
              <a:rPr lang="nl-NL" sz="2000" dirty="0" smtClean="0"/>
              <a:t> </a:t>
            </a:r>
            <a:r>
              <a:rPr lang="nl-NL" sz="2000" dirty="0"/>
              <a:t>:4.350  </a:t>
            </a:r>
            <a:r>
              <a:rPr lang="nl-NL" sz="2000" dirty="0" smtClean="0"/>
              <a:t>	 </a:t>
            </a:r>
            <a:r>
              <a:rPr lang="nl-NL" sz="2000" dirty="0" err="1"/>
              <a:t>Median</a:t>
            </a:r>
            <a:r>
              <a:rPr lang="nl-NL" sz="2000" dirty="0"/>
              <a:t> :1.300  </a:t>
            </a:r>
            <a:r>
              <a:rPr lang="nl-NL" sz="2000" dirty="0" smtClean="0"/>
              <a:t>     </a:t>
            </a:r>
            <a:r>
              <a:rPr lang="pt-BR" sz="2000" dirty="0"/>
              <a:t>Iris-virginica :50 </a:t>
            </a:r>
            <a:endParaRPr lang="nl-NL" sz="2000" dirty="0"/>
          </a:p>
          <a:p>
            <a:pPr marL="0" indent="0">
              <a:buNone/>
            </a:pPr>
            <a:r>
              <a:rPr lang="nl-NL" sz="2000" dirty="0" smtClean="0"/>
              <a:t> </a:t>
            </a:r>
            <a:r>
              <a:rPr lang="nl-NL" sz="2000" dirty="0" err="1"/>
              <a:t>Mean</a:t>
            </a:r>
            <a:r>
              <a:rPr lang="nl-NL" sz="2000" dirty="0"/>
              <a:t>   :5.843   </a:t>
            </a:r>
            <a:r>
              <a:rPr lang="nl-NL" sz="2000" dirty="0" smtClean="0"/>
              <a:t>	 </a:t>
            </a:r>
            <a:r>
              <a:rPr lang="nl-NL" sz="2000" dirty="0" err="1" smtClean="0"/>
              <a:t>Mean</a:t>
            </a:r>
            <a:r>
              <a:rPr lang="nl-NL" sz="2000" dirty="0" smtClean="0"/>
              <a:t>   </a:t>
            </a:r>
            <a:r>
              <a:rPr lang="nl-NL" sz="2000" dirty="0"/>
              <a:t>:3.054   </a:t>
            </a:r>
            <a:r>
              <a:rPr lang="nl-NL" sz="2000" dirty="0" smtClean="0"/>
              <a:t>	 </a:t>
            </a:r>
            <a:r>
              <a:rPr lang="nl-NL" sz="2000" dirty="0" err="1" smtClean="0"/>
              <a:t>Mean</a:t>
            </a:r>
            <a:r>
              <a:rPr lang="nl-NL" sz="2000" dirty="0" smtClean="0"/>
              <a:t>   </a:t>
            </a:r>
            <a:r>
              <a:rPr lang="nl-NL" sz="2000" dirty="0"/>
              <a:t>:3.759  </a:t>
            </a:r>
            <a:r>
              <a:rPr lang="nl-NL" sz="2000" dirty="0" smtClean="0"/>
              <a:t>	 </a:t>
            </a:r>
            <a:r>
              <a:rPr lang="nl-NL" sz="2000" dirty="0" err="1"/>
              <a:t>Mean</a:t>
            </a:r>
            <a:r>
              <a:rPr lang="nl-NL" sz="2000" dirty="0"/>
              <a:t>   :1.199  </a:t>
            </a:r>
          </a:p>
          <a:p>
            <a:pPr marL="0" indent="0">
              <a:buNone/>
            </a:pPr>
            <a:r>
              <a:rPr lang="nl-NL" sz="2000" dirty="0"/>
              <a:t> 3rd Qu.:6.400   </a:t>
            </a:r>
            <a:r>
              <a:rPr lang="nl-NL" sz="2000" dirty="0" smtClean="0"/>
              <a:t>	 3rd </a:t>
            </a:r>
            <a:r>
              <a:rPr lang="nl-NL" sz="2000" dirty="0"/>
              <a:t>Qu.:3.300   </a:t>
            </a:r>
            <a:r>
              <a:rPr lang="nl-NL" sz="2000" dirty="0" smtClean="0"/>
              <a:t>	 3rd </a:t>
            </a:r>
            <a:r>
              <a:rPr lang="nl-NL" sz="2000" dirty="0"/>
              <a:t>Qu.:5.100   </a:t>
            </a:r>
            <a:r>
              <a:rPr lang="nl-NL" sz="2000" dirty="0" smtClean="0"/>
              <a:t>	3rd </a:t>
            </a:r>
            <a:r>
              <a:rPr lang="nl-NL" sz="2000" dirty="0"/>
              <a:t>Qu.:1.800  </a:t>
            </a:r>
          </a:p>
          <a:p>
            <a:pPr marL="0" indent="0">
              <a:buNone/>
            </a:pPr>
            <a:r>
              <a:rPr lang="nl-NL" sz="2000" dirty="0"/>
              <a:t> Max.   :7.900   </a:t>
            </a:r>
            <a:r>
              <a:rPr lang="nl-NL" sz="2000" dirty="0" smtClean="0"/>
              <a:t>	 Max</a:t>
            </a:r>
            <a:r>
              <a:rPr lang="nl-NL" sz="2000" dirty="0"/>
              <a:t>.   :4.400   </a:t>
            </a:r>
            <a:r>
              <a:rPr lang="nl-NL" sz="2000" dirty="0" smtClean="0"/>
              <a:t>	 Max</a:t>
            </a:r>
            <a:r>
              <a:rPr lang="nl-NL" sz="2000" dirty="0"/>
              <a:t>.   :6.900   </a:t>
            </a:r>
            <a:r>
              <a:rPr lang="nl-NL" sz="2000" dirty="0" smtClean="0"/>
              <a:t>	Max</a:t>
            </a:r>
            <a:r>
              <a:rPr lang="nl-NL" sz="2000" dirty="0"/>
              <a:t>.   :2.500 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4060" y="1802675"/>
            <a:ext cx="7831300" cy="93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/>
              <a:t> </a:t>
            </a:r>
            <a:r>
              <a:rPr lang="nl-NL" sz="3600" dirty="0" smtClean="0">
                <a:solidFill>
                  <a:srgbClr val="FF0000"/>
                </a:solidFill>
              </a:rPr>
              <a:t>summary(bloemblaadjes)</a:t>
            </a:r>
            <a:endParaRPr lang="nl-NL" sz="3600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764060" y="552203"/>
            <a:ext cx="11427940" cy="1565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 smtClean="0"/>
              <a:t> Uitwerking: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3600" dirty="0" smtClean="0"/>
              <a:t> </a:t>
            </a:r>
            <a:r>
              <a:rPr lang="nl-NL" sz="3600" dirty="0" smtClean="0">
                <a:solidFill>
                  <a:srgbClr val="FF0000"/>
                </a:solidFill>
              </a:rPr>
              <a:t>bloemblaadjes&lt;-</a:t>
            </a:r>
            <a:r>
              <a:rPr lang="nl-NL" sz="3600" dirty="0" smtClean="0">
                <a:solidFill>
                  <a:srgbClr val="FF0000"/>
                </a:solidFill>
              </a:rPr>
              <a:t>read.csv(</a:t>
            </a:r>
            <a:r>
              <a:rPr lang="nl-NL" sz="3600" dirty="0" err="1" smtClean="0">
                <a:solidFill>
                  <a:srgbClr val="FF0000"/>
                </a:solidFill>
              </a:rPr>
              <a:t>file.choose</a:t>
            </a:r>
            <a:r>
              <a:rPr lang="nl-NL" sz="3600" dirty="0" smtClean="0">
                <a:solidFill>
                  <a:srgbClr val="FF0000"/>
                </a:solidFill>
              </a:rPr>
              <a:t>(),header=TRUE</a:t>
            </a:r>
            <a:r>
              <a:rPr lang="nl-NL" sz="3600" dirty="0" smtClean="0">
                <a:solidFill>
                  <a:srgbClr val="FF0000"/>
                </a:solidFill>
              </a:rPr>
              <a:t>)</a:t>
            </a:r>
            <a:endParaRPr lang="nl-N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3816" y="888999"/>
            <a:ext cx="10515600" cy="866649"/>
          </a:xfrm>
        </p:spPr>
        <p:txBody>
          <a:bodyPr>
            <a:noAutofit/>
          </a:bodyPr>
          <a:lstStyle/>
          <a:p>
            <a:r>
              <a:rPr lang="nl-NL" sz="3200" dirty="0" smtClean="0">
                <a:latin typeface="+mn-lt"/>
              </a:rPr>
              <a:t>Op onderwijsonline staat ook de </a:t>
            </a:r>
            <a:r>
              <a:rPr lang="nl-NL" sz="3200" dirty="0" smtClean="0">
                <a:latin typeface="+mn-lt"/>
              </a:rPr>
              <a:t>file </a:t>
            </a:r>
            <a:r>
              <a:rPr lang="nl-NL" sz="3200" dirty="0" smtClean="0">
                <a:latin typeface="+mn-lt"/>
              </a:rPr>
              <a:t>FLU. </a:t>
            </a:r>
            <a:br>
              <a:rPr lang="nl-NL" sz="3200" dirty="0" smtClean="0">
                <a:latin typeface="+mn-lt"/>
              </a:rPr>
            </a:br>
            <a:r>
              <a:rPr lang="nl-NL" sz="3200" dirty="0" smtClean="0">
                <a:latin typeface="+mn-lt"/>
              </a:rPr>
              <a:t>Hieronder</a:t>
            </a:r>
            <a:r>
              <a:rPr lang="nl-NL" sz="3200" dirty="0" smtClean="0">
                <a:latin typeface="+mn-lt"/>
              </a:rPr>
              <a:t> de </a:t>
            </a:r>
            <a:r>
              <a:rPr lang="nl-NL" sz="3200" dirty="0" smtClean="0">
                <a:latin typeface="+mn-lt"/>
              </a:rPr>
              <a:t>header </a:t>
            </a:r>
            <a:r>
              <a:rPr lang="nl-NL" sz="3200" dirty="0" smtClean="0">
                <a:latin typeface="+mn-lt"/>
              </a:rPr>
              <a:t>plus laatste 12 regels</a:t>
            </a:r>
            <a:r>
              <a:rPr lang="nl-NL" sz="3200" dirty="0" smtClean="0">
                <a:latin typeface="+mn-lt"/>
              </a:rPr>
              <a:t>, als </a:t>
            </a:r>
            <a:r>
              <a:rPr lang="nl-NL" sz="3200" dirty="0" err="1" smtClean="0">
                <a:latin typeface="+mn-lt"/>
              </a:rPr>
              <a:t>txt</a:t>
            </a:r>
            <a:r>
              <a:rPr lang="nl-NL" sz="3200" dirty="0" smtClean="0">
                <a:latin typeface="+mn-lt"/>
              </a:rPr>
              <a:t> bestand. </a:t>
            </a:r>
            <a:r>
              <a:rPr lang="nl-NL" sz="3200" dirty="0" smtClean="0">
                <a:latin typeface="+mn-lt"/>
              </a:rPr>
              <a:t/>
            </a:r>
            <a:br>
              <a:rPr lang="nl-NL" sz="3200" dirty="0" smtClean="0">
                <a:latin typeface="+mn-lt"/>
              </a:rPr>
            </a:br>
            <a:r>
              <a:rPr lang="nl-NL" sz="3200" dirty="0" smtClean="0">
                <a:solidFill>
                  <a:srgbClr val="0000FF"/>
                </a:solidFill>
                <a:latin typeface="+mn-lt"/>
              </a:rPr>
              <a:t>Wat </a:t>
            </a:r>
            <a:r>
              <a:rPr lang="nl-NL" sz="3200" dirty="0" smtClean="0">
                <a:solidFill>
                  <a:srgbClr val="0000FF"/>
                </a:solidFill>
                <a:latin typeface="+mn-lt"/>
              </a:rPr>
              <a:t>voor soort file is dit?</a:t>
            </a:r>
            <a:r>
              <a:rPr lang="nl-NL" sz="3200" dirty="0" smtClean="0">
                <a:latin typeface="+mn-lt"/>
              </a:rPr>
              <a:t/>
            </a:r>
            <a:br>
              <a:rPr lang="nl-NL" sz="3200" dirty="0" smtClean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97536" y="2245138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accessionnr</a:t>
            </a:r>
            <a:r>
              <a:rPr lang="en-US" dirty="0" smtClean="0">
                <a:solidFill>
                  <a:prstClr val="black"/>
                </a:solidFill>
              </a:rPr>
              <a:t> 	</a:t>
            </a:r>
            <a:r>
              <a:rPr lang="en-US" dirty="0" err="1" smtClean="0">
                <a:solidFill>
                  <a:prstClr val="black"/>
                </a:solidFill>
              </a:rPr>
              <a:t>aantal</a:t>
            </a:r>
            <a:r>
              <a:rPr lang="en-US" dirty="0" smtClean="0">
                <a:solidFill>
                  <a:prstClr val="black"/>
                </a:solidFill>
              </a:rPr>
              <a:t>. </a:t>
            </a:r>
            <a:r>
              <a:rPr lang="en-US" dirty="0" err="1" smtClean="0">
                <a:solidFill>
                  <a:prstClr val="black"/>
                </a:solidFill>
              </a:rPr>
              <a:t>aminozuren</a:t>
            </a:r>
            <a:r>
              <a:rPr lang="en-US" dirty="0" smtClean="0">
                <a:solidFill>
                  <a:prstClr val="black"/>
                </a:solidFill>
              </a:rPr>
              <a:t>	 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uit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 smtClean="0">
                <a:solidFill>
                  <a:prstClr val="black"/>
                </a:solidFill>
              </a:rPr>
              <a:t>categorie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	land	</a:t>
            </a:r>
            <a:r>
              <a:rPr lang="en-US" dirty="0" err="1">
                <a:solidFill>
                  <a:prstClr val="black"/>
                </a:solidFill>
              </a:rPr>
              <a:t>jaar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kenmerken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AAY88157	349	Avian	H4N2	USA	1998	Influenza A virus (A/mallard/Minnesota/371/1998(H4N2))</a:t>
            </a:r>
          </a:p>
          <a:p>
            <a:r>
              <a:rPr lang="en-US" dirty="0">
                <a:solidFill>
                  <a:prstClr val="black"/>
                </a:solidFill>
              </a:rPr>
              <a:t>AAY88158	349	Avian	H4	USA	2000	Influenza A virus (A/mallard/MN/33/00(H4))</a:t>
            </a:r>
          </a:p>
          <a:p>
            <a:r>
              <a:rPr lang="en-US" dirty="0">
                <a:solidFill>
                  <a:prstClr val="black"/>
                </a:solidFill>
              </a:rPr>
              <a:t>AAY88159	349	Avian	H4N6	USA	2000	Influenza A virus (A/mallard/Minnesota/348/2000(H4N6))</a:t>
            </a:r>
          </a:p>
          <a:p>
            <a:r>
              <a:rPr lang="en-US" dirty="0">
                <a:solidFill>
                  <a:prstClr val="black"/>
                </a:solidFill>
              </a:rPr>
              <a:t>AAY88160	349	Avian	H4N6	USA	2000	Influenza A virus (A/mallard/Minnesota/530/2000(H4N6))</a:t>
            </a:r>
          </a:p>
          <a:p>
            <a:r>
              <a:rPr lang="en-US" dirty="0">
                <a:solidFill>
                  <a:prstClr val="black"/>
                </a:solidFill>
              </a:rPr>
              <a:t>AAY88161	349	Avian	H4N8	USA	1996	Influenza A virus (A/guinea fowl/NJ/14190-23/1996(H4N8))</a:t>
            </a:r>
          </a:p>
          <a:p>
            <a:r>
              <a:rPr lang="en-US" dirty="0">
                <a:solidFill>
                  <a:prstClr val="black"/>
                </a:solidFill>
              </a:rPr>
              <a:t>AAY88162	349	Avian	H4N8	USA	1986	Influenza A virus (A/mallard/Ohio/338/1986(H4N8))</a:t>
            </a:r>
          </a:p>
          <a:p>
            <a:r>
              <a:rPr lang="en-US" dirty="0">
                <a:solidFill>
                  <a:prstClr val="black"/>
                </a:solidFill>
              </a:rPr>
              <a:t>AAY88163	349	Avian	H4N6	USA	1988	Influenza A virus (A/blue-winged teal/LA/B156/88(H4N6))</a:t>
            </a:r>
          </a:p>
          <a:p>
            <a:r>
              <a:rPr lang="en-US" dirty="0">
                <a:solidFill>
                  <a:prstClr val="black"/>
                </a:solidFill>
              </a:rPr>
              <a:t>AAY88164	349	Avian	H4N6	USA	1987	Influenza A virus (A/blue-winged teal/LA/69B/87(H4N6))</a:t>
            </a:r>
          </a:p>
          <a:p>
            <a:r>
              <a:rPr lang="en-US" dirty="0">
                <a:solidFill>
                  <a:prstClr val="black"/>
                </a:solidFill>
              </a:rPr>
              <a:t>AAY88165	349	Avian	H4N8	USA	1999	Influenza A virus (A/mallard/MN/347/99(H4N8))</a:t>
            </a:r>
          </a:p>
          <a:p>
            <a:r>
              <a:rPr lang="en-US" dirty="0">
                <a:solidFill>
                  <a:prstClr val="black"/>
                </a:solidFill>
              </a:rPr>
              <a:t>AAY88166	349	Avian	H4N8	USA	1999	Influenza A virus (A/mallard/MN/352/99(H4N8))</a:t>
            </a:r>
          </a:p>
          <a:p>
            <a:r>
              <a:rPr lang="en-US" dirty="0">
                <a:solidFill>
                  <a:prstClr val="black"/>
                </a:solidFill>
              </a:rPr>
              <a:t>AAY88167	349	Avian	H4	USA	1994	Influenza A virus (A/duck/NJ/5406/94(H4))</a:t>
            </a:r>
          </a:p>
          <a:p>
            <a:r>
              <a:rPr lang="en-US" dirty="0">
                <a:solidFill>
                  <a:prstClr val="black"/>
                </a:solidFill>
              </a:rPr>
              <a:t>AAY98037	566	Human	H3N2	USA	1999	Influenza A virus (A/New York/255/1999(H3N2))</a:t>
            </a:r>
          </a:p>
        </p:txBody>
      </p:sp>
    </p:spTree>
    <p:extLst>
      <p:ext uri="{BB962C8B-B14F-4D97-AF65-F5344CB8AC3E}">
        <p14:creationId xmlns:p14="http://schemas.microsoft.com/office/powerpoint/2010/main" val="2878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3502" y="541141"/>
            <a:ext cx="11708498" cy="5072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smtClean="0"/>
              <a:t>Als waardes niet gescheiden zijn door komma’s,  </a:t>
            </a:r>
          </a:p>
          <a:p>
            <a:pPr marL="0" indent="0">
              <a:buNone/>
            </a:pPr>
            <a:r>
              <a:rPr lang="nl-NL" sz="3200" dirty="0" smtClean="0"/>
              <a:t>gebruik je de</a:t>
            </a:r>
            <a:r>
              <a:rPr lang="nl-NL" sz="3200" dirty="0"/>
              <a:t> </a:t>
            </a:r>
            <a:r>
              <a:rPr lang="nl-NL" sz="3200" dirty="0" err="1">
                <a:solidFill>
                  <a:srgbClr val="0000FF"/>
                </a:solidFill>
              </a:rPr>
              <a:t>read.table</a:t>
            </a:r>
            <a:r>
              <a:rPr lang="nl-NL" sz="3200" dirty="0">
                <a:solidFill>
                  <a:srgbClr val="0000FF"/>
                </a:solidFill>
              </a:rPr>
              <a:t> </a:t>
            </a:r>
            <a:r>
              <a:rPr lang="nl-NL" sz="3200" dirty="0" smtClean="0"/>
              <a:t>functie. </a:t>
            </a:r>
          </a:p>
          <a:p>
            <a:pPr marL="0" indent="0">
              <a:buNone/>
            </a:pPr>
            <a:endParaRPr lang="nl-NL" sz="3200" dirty="0" smtClean="0"/>
          </a:p>
          <a:p>
            <a:pPr marL="0" indent="0">
              <a:buNone/>
            </a:pPr>
            <a:r>
              <a:rPr lang="nl-NL" sz="3200" dirty="0" smtClean="0"/>
              <a:t>Met het</a:t>
            </a:r>
            <a:r>
              <a:rPr lang="nl-NL" sz="3200" dirty="0"/>
              <a:t> </a:t>
            </a:r>
            <a:r>
              <a:rPr lang="nl-NL" sz="3200" dirty="0">
                <a:solidFill>
                  <a:srgbClr val="0000FF"/>
                </a:solidFill>
              </a:rPr>
              <a:t>sep argument </a:t>
            </a:r>
            <a:r>
              <a:rPr lang="nl-NL" sz="3200" dirty="0" smtClean="0"/>
              <a:t>geef je aan wat het “separator </a:t>
            </a:r>
            <a:r>
              <a:rPr lang="nl-NL" sz="3200" dirty="0" err="1" smtClean="0"/>
              <a:t>character</a:t>
            </a:r>
            <a:r>
              <a:rPr lang="nl-NL" sz="3200" dirty="0" smtClean="0"/>
              <a:t>” is. Voor een “tab </a:t>
            </a:r>
            <a:r>
              <a:rPr lang="nl-NL" sz="3200" dirty="0" err="1" smtClean="0"/>
              <a:t>character</a:t>
            </a:r>
            <a:r>
              <a:rPr lang="nl-NL" sz="3200" dirty="0" smtClean="0"/>
              <a:t>” kun je</a:t>
            </a:r>
            <a:r>
              <a:rPr lang="nl-NL" sz="3200" dirty="0"/>
              <a:t> "\t" </a:t>
            </a:r>
            <a:r>
              <a:rPr lang="nl-NL" sz="3200" dirty="0" smtClean="0"/>
              <a:t>gebruiken.</a:t>
            </a:r>
          </a:p>
          <a:p>
            <a:pPr>
              <a:buNone/>
            </a:pPr>
            <a:endParaRPr lang="nl-NL" sz="3200" b="1" dirty="0" smtClean="0"/>
          </a:p>
          <a:p>
            <a:pPr>
              <a:buNone/>
            </a:pPr>
            <a:r>
              <a:rPr lang="nl-NL" sz="3200" b="1" dirty="0" smtClean="0"/>
              <a:t>Opdracht:</a:t>
            </a:r>
            <a:endParaRPr lang="nl-NL" sz="3200" b="1" dirty="0"/>
          </a:p>
          <a:p>
            <a:pPr>
              <a:buNone/>
            </a:pPr>
            <a:r>
              <a:rPr lang="nl-NL" sz="3200" dirty="0" smtClean="0"/>
              <a:t>Haal</a:t>
            </a:r>
            <a:r>
              <a:rPr lang="nl-NL" sz="3200" dirty="0" smtClean="0">
                <a:solidFill>
                  <a:srgbClr val="FF0000"/>
                </a:solidFill>
              </a:rPr>
              <a:t> </a:t>
            </a:r>
            <a:r>
              <a:rPr lang="nl-NL" sz="3200" dirty="0" smtClean="0">
                <a:solidFill>
                  <a:srgbClr val="0000FF"/>
                </a:solidFill>
              </a:rPr>
              <a:t>flusub1.txt </a:t>
            </a:r>
            <a:r>
              <a:rPr lang="nl-NL" sz="3200" dirty="0" smtClean="0">
                <a:solidFill>
                  <a:srgbClr val="FF0000"/>
                </a:solidFill>
              </a:rPr>
              <a:t>   </a:t>
            </a:r>
            <a:r>
              <a:rPr lang="nl-NL" sz="3200" dirty="0" smtClean="0"/>
              <a:t>op van </a:t>
            </a:r>
            <a:r>
              <a:rPr lang="nl-NL" sz="3200" dirty="0" smtClean="0"/>
              <a:t>onderwijsonline </a:t>
            </a:r>
            <a:r>
              <a:rPr lang="nl-NL" sz="3200" dirty="0" smtClean="0"/>
              <a:t>en laad het in R.</a:t>
            </a:r>
            <a:endParaRPr lang="nl-NL" sz="3200" dirty="0"/>
          </a:p>
          <a:p>
            <a:pPr marL="0" indent="0">
              <a:buNone/>
            </a:pPr>
            <a:r>
              <a:rPr lang="nl-NL" sz="3200" dirty="0" smtClean="0"/>
              <a:t>Noem het </a:t>
            </a:r>
            <a:r>
              <a:rPr lang="nl-NL" sz="3200" dirty="0" smtClean="0">
                <a:solidFill>
                  <a:srgbClr val="0000FF"/>
                </a:solidFill>
              </a:rPr>
              <a:t>flusub1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2918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984" y="312873"/>
            <a:ext cx="11673016" cy="135917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+mn-lt"/>
              </a:rPr>
              <a:t>Uitwerking</a:t>
            </a:r>
            <a:r>
              <a:rPr lang="en-US" sz="3200" dirty="0" smtClean="0">
                <a:latin typeface="+mn-lt"/>
              </a:rPr>
              <a:t>: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nl-NL" sz="3600" dirty="0" smtClean="0">
                <a:solidFill>
                  <a:srgbClr val="FF0000"/>
                </a:solidFill>
                <a:latin typeface="+mn-lt"/>
              </a:rPr>
              <a:t>flusub1</a:t>
            </a:r>
            <a:r>
              <a:rPr lang="nl-NL" sz="3600" dirty="0">
                <a:solidFill>
                  <a:srgbClr val="FF0000"/>
                </a:solidFill>
                <a:latin typeface="+mn-lt"/>
              </a:rPr>
              <a:t>&lt;- </a:t>
            </a:r>
            <a:r>
              <a:rPr lang="nl-NL" sz="3600" dirty="0" err="1" smtClean="0">
                <a:solidFill>
                  <a:srgbClr val="FF0000"/>
                </a:solidFill>
                <a:latin typeface="+mn-lt"/>
              </a:rPr>
              <a:t>read.table</a:t>
            </a:r>
            <a:r>
              <a:rPr lang="nl-NL" sz="3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nl-NL" sz="3600" dirty="0" err="1" smtClean="0">
                <a:solidFill>
                  <a:srgbClr val="FF0000"/>
                </a:solidFill>
                <a:latin typeface="+mn-lt"/>
              </a:rPr>
              <a:t>file.choose</a:t>
            </a:r>
            <a:r>
              <a:rPr lang="nl-NL" sz="3600" dirty="0" smtClean="0">
                <a:solidFill>
                  <a:srgbClr val="FF0000"/>
                </a:solidFill>
                <a:latin typeface="+mn-lt"/>
              </a:rPr>
              <a:t>(),sep</a:t>
            </a:r>
            <a:r>
              <a:rPr lang="nl-NL" sz="3600" dirty="0">
                <a:solidFill>
                  <a:srgbClr val="FF0000"/>
                </a:solidFill>
                <a:latin typeface="+mn-lt"/>
              </a:rPr>
              <a:t>="\</a:t>
            </a:r>
            <a:r>
              <a:rPr lang="nl-NL" sz="3600" dirty="0" err="1">
                <a:solidFill>
                  <a:srgbClr val="FF0000"/>
                </a:solidFill>
                <a:latin typeface="+mn-lt"/>
              </a:rPr>
              <a:t>t",header</a:t>
            </a:r>
            <a:r>
              <a:rPr lang="nl-NL" sz="3600" dirty="0">
                <a:solidFill>
                  <a:srgbClr val="FF0000"/>
                </a:solidFill>
                <a:latin typeface="+mn-lt"/>
              </a:rPr>
              <a:t>=TRUE)</a:t>
            </a:r>
            <a:br>
              <a:rPr lang="nl-NL" sz="3600" dirty="0">
                <a:solidFill>
                  <a:srgbClr val="FF0000"/>
                </a:solidFill>
                <a:latin typeface="+mn-lt"/>
              </a:rPr>
            </a:br>
            <a:endParaRPr lang="nl-NL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749996" y="1825697"/>
            <a:ext cx="35738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       </a:t>
            </a:r>
            <a:r>
              <a:rPr lang="nl-NL" dirty="0" err="1"/>
              <a:t>accessionnr</a:t>
            </a:r>
            <a:r>
              <a:rPr lang="nl-NL" dirty="0"/>
              <a:t>         uit</a:t>
            </a:r>
          </a:p>
          <a:p>
            <a:r>
              <a:rPr lang="nl-NL" dirty="0" smtClean="0"/>
              <a:t>1       AAA43209       Human                                   </a:t>
            </a:r>
          </a:p>
          <a:p>
            <a:r>
              <a:rPr lang="nl-NL" dirty="0" smtClean="0"/>
              <a:t>2       </a:t>
            </a:r>
            <a:r>
              <a:rPr lang="nl-NL" dirty="0"/>
              <a:t>AAA43194       Human</a:t>
            </a:r>
          </a:p>
          <a:p>
            <a:r>
              <a:rPr lang="nl-NL" dirty="0"/>
              <a:t>3       AAA43661       Human</a:t>
            </a:r>
          </a:p>
          <a:p>
            <a:r>
              <a:rPr lang="nl-NL" dirty="0"/>
              <a:t>4       AAA56803       </a:t>
            </a:r>
            <a:r>
              <a:rPr lang="nl-NL" dirty="0" err="1"/>
              <a:t>Avian</a:t>
            </a:r>
            <a:endParaRPr lang="nl-NL" dirty="0"/>
          </a:p>
          <a:p>
            <a:r>
              <a:rPr lang="nl-NL" dirty="0"/>
              <a:t>5       AAA58799       Human</a:t>
            </a:r>
          </a:p>
          <a:p>
            <a:r>
              <a:rPr lang="nl-NL" dirty="0"/>
              <a:t>6       AAA58800       Human</a:t>
            </a:r>
          </a:p>
          <a:p>
            <a:r>
              <a:rPr lang="nl-NL" dirty="0"/>
              <a:t>7       AAA58801       Human</a:t>
            </a:r>
          </a:p>
          <a:p>
            <a:r>
              <a:rPr lang="nl-NL" dirty="0"/>
              <a:t>8       AAA67183       </a:t>
            </a:r>
            <a:r>
              <a:rPr lang="nl-NL" dirty="0" err="1"/>
              <a:t>Swine</a:t>
            </a:r>
            <a:endParaRPr lang="nl-NL" dirty="0"/>
          </a:p>
          <a:p>
            <a:r>
              <a:rPr lang="nl-NL" dirty="0"/>
              <a:t>9       AAA43183       </a:t>
            </a:r>
            <a:r>
              <a:rPr lang="nl-NL" dirty="0" err="1"/>
              <a:t>Avian</a:t>
            </a:r>
            <a:endParaRPr lang="nl-NL" dirty="0"/>
          </a:p>
          <a:p>
            <a:endParaRPr lang="nl-NL" dirty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2496    </a:t>
            </a:r>
            <a:r>
              <a:rPr lang="en-US" dirty="0">
                <a:solidFill>
                  <a:prstClr val="black"/>
                </a:solidFill>
              </a:rPr>
              <a:t>AAY85533       Avian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2497    AAY85891       Human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2498    AAY85892       Human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2499    AAY85893       Human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2500    AAY85894       Human</a:t>
            </a:r>
          </a:p>
          <a:p>
            <a:pPr marL="342900" lvl="0" indent="-342900">
              <a:buFontTx/>
              <a:buAutoNum type="arabicPlain" startAt="11"/>
            </a:pPr>
            <a:endParaRPr lang="nl-NL" dirty="0">
              <a:solidFill>
                <a:prstClr val="black"/>
              </a:solidFill>
            </a:endParaRP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3104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1331" y="1732489"/>
            <a:ext cx="11172568" cy="2761134"/>
          </a:xfrm>
        </p:spPr>
        <p:txBody>
          <a:bodyPr>
            <a:normAutofit/>
          </a:bodyPr>
          <a:lstStyle/>
          <a:p>
            <a:r>
              <a:rPr lang="nl-NL" sz="3600" b="1" dirty="0">
                <a:latin typeface="+mn-lt"/>
              </a:rPr>
              <a:t>Opdracht:</a:t>
            </a:r>
            <a:br>
              <a:rPr lang="nl-NL" sz="3600" b="1" dirty="0">
                <a:latin typeface="+mn-lt"/>
              </a:rPr>
            </a:br>
            <a:r>
              <a:rPr lang="nl-NL" sz="3600" dirty="0" smtClean="0">
                <a:latin typeface="+mn-lt"/>
              </a:rPr>
              <a:t>Zoek uit hoe vaak de verschillende gastheren voor komen in deze file, </a:t>
            </a:r>
            <a:r>
              <a:rPr lang="nl-NL" sz="3600" dirty="0" smtClean="0">
                <a:solidFill>
                  <a:srgbClr val="0000FF"/>
                </a:solidFill>
                <a:latin typeface="+mn-lt"/>
              </a:rPr>
              <a:t>flusub1</a:t>
            </a:r>
            <a:r>
              <a:rPr lang="nl-NL" sz="3600" dirty="0" smtClean="0">
                <a:latin typeface="+mn-lt"/>
              </a:rPr>
              <a:t>.</a:t>
            </a:r>
            <a:r>
              <a:rPr lang="nl-NL" sz="3600" dirty="0" smtClean="0">
                <a:latin typeface="+mn-lt"/>
              </a:rPr>
              <a:t/>
            </a:r>
            <a:br>
              <a:rPr lang="nl-NL" sz="3600" dirty="0" smtClean="0">
                <a:latin typeface="+mn-lt"/>
              </a:rPr>
            </a:br>
            <a:endParaRPr lang="nl-NL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73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301578" y="2609804"/>
            <a:ext cx="9275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err="1" smtClean="0"/>
              <a:t>accessionnr</a:t>
            </a:r>
            <a:r>
              <a:rPr lang="nl-NL" sz="2800" dirty="0" smtClean="0"/>
              <a:t>        </a:t>
            </a:r>
            <a:r>
              <a:rPr lang="nl-NL" sz="2800" dirty="0"/>
              <a:t>uit      </a:t>
            </a:r>
          </a:p>
          <a:p>
            <a:r>
              <a:rPr lang="nl-NL" sz="2800" dirty="0"/>
              <a:t> AAA16778:   1   Human  :1425  </a:t>
            </a:r>
          </a:p>
          <a:p>
            <a:r>
              <a:rPr lang="nl-NL" sz="2800" dirty="0"/>
              <a:t> AAA16779:   1   </a:t>
            </a:r>
            <a:r>
              <a:rPr lang="nl-NL" sz="2800" dirty="0" err="1"/>
              <a:t>Avian</a:t>
            </a:r>
            <a:r>
              <a:rPr lang="nl-NL" sz="2800" dirty="0"/>
              <a:t>  : 922  </a:t>
            </a:r>
          </a:p>
          <a:p>
            <a:r>
              <a:rPr lang="nl-NL" sz="2800" dirty="0"/>
              <a:t> AAA16808:   1   </a:t>
            </a:r>
            <a:r>
              <a:rPr lang="nl-NL" sz="2800" dirty="0" err="1"/>
              <a:t>Swine</a:t>
            </a:r>
            <a:r>
              <a:rPr lang="nl-NL" sz="2800" dirty="0"/>
              <a:t>  :  97  </a:t>
            </a:r>
          </a:p>
          <a:p>
            <a:r>
              <a:rPr lang="nl-NL" sz="2800" dirty="0"/>
              <a:t> AAA16809:   1   </a:t>
            </a:r>
            <a:r>
              <a:rPr lang="nl-NL" sz="2800" dirty="0" err="1"/>
              <a:t>Equine</a:t>
            </a:r>
            <a:r>
              <a:rPr lang="nl-NL" sz="2800" dirty="0"/>
              <a:t> :  30  </a:t>
            </a:r>
          </a:p>
          <a:p>
            <a:r>
              <a:rPr lang="nl-NL" sz="2800" dirty="0"/>
              <a:t> AAA16810:   1   Tiger  :   9  </a:t>
            </a:r>
          </a:p>
          <a:p>
            <a:r>
              <a:rPr lang="nl-NL" sz="2800" dirty="0"/>
              <a:t> AAA16811:   1   Leopard:   4  </a:t>
            </a:r>
          </a:p>
          <a:p>
            <a:r>
              <a:rPr lang="nl-NL" sz="2800" dirty="0"/>
              <a:t> (</a:t>
            </a:r>
            <a:r>
              <a:rPr lang="nl-NL" sz="2800" dirty="0" err="1"/>
              <a:t>Other</a:t>
            </a:r>
            <a:r>
              <a:rPr lang="nl-NL" sz="2800" dirty="0"/>
              <a:t>) :2494   (</a:t>
            </a:r>
            <a:r>
              <a:rPr lang="nl-NL" sz="2800" dirty="0" err="1"/>
              <a:t>Other</a:t>
            </a:r>
            <a:r>
              <a:rPr lang="nl-NL" sz="2800" dirty="0"/>
              <a:t>):  13  </a:t>
            </a:r>
          </a:p>
          <a:p>
            <a:r>
              <a:rPr lang="nl-NL" sz="2800" dirty="0"/>
              <a:t>&gt; </a:t>
            </a:r>
          </a:p>
        </p:txBody>
      </p:sp>
      <p:sp>
        <p:nvSpPr>
          <p:cNvPr id="3" name="Rechthoek 2"/>
          <p:cNvSpPr/>
          <p:nvPr/>
        </p:nvSpPr>
        <p:spPr>
          <a:xfrm>
            <a:off x="228601" y="1801890"/>
            <a:ext cx="434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 smtClean="0">
                <a:solidFill>
                  <a:srgbClr val="FF0000"/>
                </a:solidFill>
              </a:rPr>
              <a:t>summary(flusub1</a:t>
            </a:r>
            <a:r>
              <a:rPr lang="nl-NL" sz="3600" dirty="0">
                <a:solidFill>
                  <a:srgbClr val="FF0000"/>
                </a:solidFill>
              </a:rPr>
              <a:t>)</a:t>
            </a:r>
            <a:endParaRPr lang="nl-NL" sz="36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28601" y="369069"/>
            <a:ext cx="11963399" cy="1917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b="1" dirty="0" smtClean="0">
                <a:latin typeface="+mn-lt"/>
              </a:rPr>
              <a:t>Uitwerking:</a:t>
            </a:r>
          </a:p>
          <a:p>
            <a:endParaRPr lang="nl-NL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74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625</Words>
  <Application>Microsoft Office PowerPoint</Application>
  <PresentationFormat>Breedbeeld</PresentationFormat>
  <Paragraphs>160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Courier New</vt:lpstr>
      <vt:lpstr>inherit</vt:lpstr>
      <vt:lpstr>Times New Roman</vt:lpstr>
      <vt:lpstr>Kantoorthema</vt:lpstr>
      <vt:lpstr>3_Kantoorthema</vt:lpstr>
      <vt:lpstr>PowerPoint-presentatie</vt:lpstr>
      <vt:lpstr>PowerPoint-presentatie</vt:lpstr>
      <vt:lpstr>Opdracht: Laad het volgende bestand in R                      irisansi.txt (staat op onderwijsonline) en       maak er het dataframe bloemblaadjes van.</vt:lpstr>
      <vt:lpstr>PowerPoint-presentatie</vt:lpstr>
      <vt:lpstr>Op onderwijsonline staat ook de file FLU.  Hieronder de header plus laatste 12 regels, als txt bestand.  Wat voor soort file is dit? </vt:lpstr>
      <vt:lpstr>PowerPoint-presentatie</vt:lpstr>
      <vt:lpstr>Uitwerking:  flusub1&lt;- read.table(file.choose(),sep="\t",header=TRUE) </vt:lpstr>
      <vt:lpstr>Opdracht: Zoek uit hoe vaak de verschillende gastheren voor komen in deze file, flusub1. </vt:lpstr>
      <vt:lpstr>PowerPoint-presentatie</vt:lpstr>
      <vt:lpstr>PowerPoint-presentatie</vt:lpstr>
      <vt:lpstr>PowerPoint-presentatie</vt:lpstr>
      <vt:lpstr>Uitwerking:</vt:lpstr>
      <vt:lpstr>Datasets ophalen via internet </vt:lpstr>
      <vt:lpstr>PowerPoint-presentatie</vt:lpstr>
      <vt:lpstr>PowerPoint-presentatie</vt:lpstr>
      <vt:lpstr>PowerPoint-presentatie</vt:lpstr>
      <vt:lpstr>Verantwoording</vt:lpstr>
    </vt:vector>
  </TitlesOfParts>
  <Company>Hogeschool van Arnhem en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laad ik dataframes in, in R?</dc:title>
  <dc:creator>Groenewegen-Swinkels Wilma</dc:creator>
  <cp:lastModifiedBy>Wilma</cp:lastModifiedBy>
  <cp:revision>58</cp:revision>
  <dcterms:created xsi:type="dcterms:W3CDTF">2015-02-12T15:34:30Z</dcterms:created>
  <dcterms:modified xsi:type="dcterms:W3CDTF">2018-02-23T14:13:26Z</dcterms:modified>
</cp:coreProperties>
</file>