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handoutMasterIdLst>
    <p:handoutMasterId r:id="rId24"/>
  </p:handoutMasterIdLst>
  <p:sldIdLst>
    <p:sldId id="256" r:id="rId6"/>
    <p:sldId id="257" r:id="rId7"/>
    <p:sldId id="258" r:id="rId8"/>
    <p:sldId id="296" r:id="rId9"/>
    <p:sldId id="291" r:id="rId10"/>
    <p:sldId id="305" r:id="rId11"/>
    <p:sldId id="314" r:id="rId12"/>
    <p:sldId id="283" r:id="rId13"/>
    <p:sldId id="284" r:id="rId14"/>
    <p:sldId id="285" r:id="rId15"/>
    <p:sldId id="286" r:id="rId16"/>
    <p:sldId id="287" r:id="rId17"/>
    <p:sldId id="307" r:id="rId18"/>
    <p:sldId id="309" r:id="rId19"/>
    <p:sldId id="310" r:id="rId20"/>
    <p:sldId id="311" r:id="rId21"/>
    <p:sldId id="308" r:id="rId22"/>
    <p:sldId id="306" r:id="rId23"/>
  </p:sldIdLst>
  <p:sldSz cx="12192000" cy="6858000"/>
  <p:notesSz cx="6797675" cy="992822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63B16-BA35-4861-A583-83B4AE23A131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6D763-0AD8-478F-A9A0-593FA2AB63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61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BF7-6537-4117-81F9-102F17C63F0C}" type="datetimeFigureOut">
              <a:rPr lang="nl-NL" smtClean="0"/>
              <a:t>5-3-2018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B39-6EEC-4542-96C0-AAC1BADE69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114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BF7-6537-4117-81F9-102F17C63F0C}" type="datetimeFigureOut">
              <a:rPr lang="nl-NL" smtClean="0"/>
              <a:t>5-3-2018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B39-6EEC-4542-96C0-AAC1BADE69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248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BF7-6537-4117-81F9-102F17C63F0C}" type="datetimeFigureOut">
              <a:rPr lang="nl-NL" smtClean="0"/>
              <a:t>5-3-2018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B39-6EEC-4542-96C0-AAC1BADE69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1541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5-3-2018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3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5-3-2018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6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5-3-2018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20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5-3-2018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238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5-3-2018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319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5-3-2018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970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5-3-2018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173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5-3-2018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48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BF7-6537-4117-81F9-102F17C63F0C}" type="datetimeFigureOut">
              <a:rPr lang="nl-NL" smtClean="0"/>
              <a:t>5-3-2018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B39-6EEC-4542-96C0-AAC1BADE69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532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5-3-2018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068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5-3-2018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600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5-3-2018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3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BF7-6537-4117-81F9-102F17C63F0C}" type="datetimeFigureOut">
              <a:rPr lang="nl-NL" smtClean="0"/>
              <a:t>5-3-2018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B39-6EEC-4542-96C0-AAC1BADE69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860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BF7-6537-4117-81F9-102F17C63F0C}" type="datetimeFigureOut">
              <a:rPr lang="nl-NL" smtClean="0"/>
              <a:t>5-3-2018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B39-6EEC-4542-96C0-AAC1BADE69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072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BF7-6537-4117-81F9-102F17C63F0C}" type="datetimeFigureOut">
              <a:rPr lang="nl-NL" smtClean="0"/>
              <a:t>5-3-2018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B39-6EEC-4542-96C0-AAC1BADE69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57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BF7-6537-4117-81F9-102F17C63F0C}" type="datetimeFigureOut">
              <a:rPr lang="nl-NL" smtClean="0"/>
              <a:t>5-3-2018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B39-6EEC-4542-96C0-AAC1BADE69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530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BF7-6537-4117-81F9-102F17C63F0C}" type="datetimeFigureOut">
              <a:rPr lang="nl-NL" smtClean="0"/>
              <a:t>5-3-2018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B39-6EEC-4542-96C0-AAC1BADE69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12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BF7-6537-4117-81F9-102F17C63F0C}" type="datetimeFigureOut">
              <a:rPr lang="nl-NL" smtClean="0"/>
              <a:t>5-3-2018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B39-6EEC-4542-96C0-AAC1BADE69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73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BF7-6537-4117-81F9-102F17C63F0C}" type="datetimeFigureOut">
              <a:rPr lang="nl-NL" smtClean="0"/>
              <a:t>5-3-2018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B39-6EEC-4542-96C0-AAC1BADE69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90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FBBF7-6537-4117-81F9-102F17C63F0C}" type="datetimeFigureOut">
              <a:rPr lang="nl-NL" smtClean="0"/>
              <a:t>5-3-2018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4B39-6EEC-4542-96C0-AAC1BADE69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937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5-3-2018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6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OiHEJqmiC0&amp;index=34&amp;list=PLqzoL9-eJTNBDdKgJgJzaQcY6OXmsXAHU" TargetMode="External"/><Relationship Id="rId2" Type="http://schemas.openxmlformats.org/officeDocument/2006/relationships/hyperlink" Target="https://www.youtube.com/channel/UCaNIxVagLhqupvUiDK01Mgg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7654" y="1991127"/>
            <a:ext cx="9144000" cy="2387600"/>
          </a:xfrm>
        </p:spPr>
        <p:txBody>
          <a:bodyPr>
            <a:normAutofit/>
          </a:bodyPr>
          <a:lstStyle/>
          <a:p>
            <a:pPr lvl="0">
              <a:spcBef>
                <a:spcPts val="1000"/>
              </a:spcBef>
            </a:pPr>
            <a:r>
              <a:rPr lang="nl-NL" sz="36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Verkenning van package </a:t>
            </a:r>
            <a:r>
              <a:rPr lang="nl-NL" sz="3600" dirty="0" err="1">
                <a:solidFill>
                  <a:prstClr val="black"/>
                </a:solidFill>
                <a:latin typeface="+mn-lt"/>
                <a:ea typeface="+mn-ea"/>
                <a:cs typeface="+mn-cs"/>
              </a:rPr>
              <a:t>stats</a:t>
            </a:r>
            <a:br>
              <a:rPr lang="nl-NL" sz="36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</a:br>
            <a:r>
              <a:rPr lang="nl-NL" sz="360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3600" dirty="0" err="1">
                <a:solidFill>
                  <a:srgbClr val="0033CC"/>
                </a:solidFill>
                <a:latin typeface="+mn-lt"/>
                <a:ea typeface="+mn-ea"/>
                <a:cs typeface="+mn-cs"/>
              </a:rPr>
              <a:t>binom.test</a:t>
            </a:r>
            <a:r>
              <a:rPr lang="nl-NL" sz="360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36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en </a:t>
            </a:r>
            <a:r>
              <a:rPr lang="nl-NL" sz="3600" dirty="0" err="1">
                <a:solidFill>
                  <a:srgbClr val="0033CC"/>
                </a:solidFill>
                <a:latin typeface="+mn-lt"/>
                <a:ea typeface="+mn-ea"/>
                <a:cs typeface="+mn-cs"/>
              </a:rPr>
              <a:t>chisq.test</a:t>
            </a:r>
            <a:br>
              <a:rPr lang="nl-NL" sz="36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</a:br>
            <a:endParaRPr lang="nl-NL" sz="3600" dirty="0">
              <a:latin typeface="+mn-lt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152" y="752325"/>
            <a:ext cx="3694496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8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325" y="496536"/>
            <a:ext cx="7435043" cy="834887"/>
          </a:xfrm>
        </p:spPr>
        <p:txBody>
          <a:bodyPr>
            <a:normAutofit/>
          </a:bodyPr>
          <a:lstStyle/>
          <a:p>
            <a:r>
              <a:rPr lang="nl-NL" sz="2800" dirty="0"/>
              <a:t>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n-lt"/>
              </a:rPr>
              <a:t>binom.test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(c(682, 243), p = 3/4)</a:t>
            </a:r>
            <a:r>
              <a:rPr lang="nl-NL" sz="2800" dirty="0">
                <a:latin typeface="+mn-lt"/>
              </a:rPr>
              <a:t>     # Output: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325" y="1331423"/>
            <a:ext cx="11380967" cy="484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    </a:t>
            </a:r>
            <a:r>
              <a:rPr lang="en-US" sz="4000" dirty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0033CC"/>
                </a:solidFill>
              </a:rPr>
              <a:t>Exact binomial test</a:t>
            </a:r>
          </a:p>
          <a:p>
            <a:pPr>
              <a:buNone/>
            </a:pPr>
            <a:endParaRPr lang="en-US" dirty="0">
              <a:solidFill>
                <a:srgbClr val="0033CC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33CC"/>
                </a:solidFill>
              </a:rPr>
              <a:t>data: c(682, 243)</a:t>
            </a:r>
          </a:p>
          <a:p>
            <a:pPr>
              <a:buNone/>
            </a:pPr>
            <a:r>
              <a:rPr lang="en-US" dirty="0">
                <a:solidFill>
                  <a:srgbClr val="0033CC"/>
                </a:solidFill>
              </a:rPr>
              <a:t>number of successes = 682, number of trials = 925, </a:t>
            </a:r>
          </a:p>
          <a:p>
            <a:pPr>
              <a:buNone/>
            </a:pPr>
            <a:r>
              <a:rPr lang="en-US" dirty="0"/>
              <a:t>p-value = 0.3825</a:t>
            </a:r>
          </a:p>
          <a:p>
            <a:pPr>
              <a:buNone/>
            </a:pPr>
            <a:r>
              <a:rPr lang="en-US" dirty="0">
                <a:solidFill>
                  <a:srgbClr val="0033CC"/>
                </a:solidFill>
              </a:rPr>
              <a:t>alternative hypothesis: true probability of success is not equal to 0.75</a:t>
            </a:r>
          </a:p>
          <a:p>
            <a:pPr>
              <a:buNone/>
            </a:pPr>
            <a:endParaRPr lang="en-US" dirty="0">
              <a:solidFill>
                <a:srgbClr val="0033CC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33CC"/>
                </a:solidFill>
              </a:rPr>
              <a:t>95 percent confidence interval:   0.7076683 0.7654066</a:t>
            </a:r>
          </a:p>
          <a:p>
            <a:pPr>
              <a:buNone/>
            </a:pPr>
            <a:r>
              <a:rPr lang="en-US" dirty="0">
                <a:solidFill>
                  <a:srgbClr val="0033CC"/>
                </a:solidFill>
              </a:rPr>
              <a:t>sample estimates:  probability of success    0.7372973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918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34832" y="291023"/>
            <a:ext cx="10515600" cy="625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Binomial test example 2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binom.test</a:t>
            </a:r>
            <a:r>
              <a:rPr lang="en-US" dirty="0">
                <a:solidFill>
                  <a:srgbClr val="FF0000"/>
                </a:solidFill>
              </a:rPr>
              <a:t>(107,1000,p=0.1, alternative="less")</a:t>
            </a:r>
          </a:p>
          <a:p>
            <a:pPr marL="0" indent="0">
              <a:buNone/>
            </a:pPr>
            <a:r>
              <a:rPr lang="en-US" dirty="0"/>
              <a:t>                                              </a:t>
            </a:r>
          </a:p>
          <a:p>
            <a:pPr marL="0" indent="0">
              <a:buNone/>
            </a:pPr>
            <a:r>
              <a:rPr lang="en-US" dirty="0"/>
              <a:t> # output</a:t>
            </a:r>
          </a:p>
          <a:p>
            <a:pPr marL="0" indent="0">
              <a:buNone/>
            </a:pPr>
            <a:endParaRPr lang="en-US" sz="4100" dirty="0"/>
          </a:p>
          <a:p>
            <a:pPr marL="0" indent="0">
              <a:buNone/>
            </a:pPr>
            <a:endParaRPr lang="en-US" sz="4100" dirty="0"/>
          </a:p>
          <a:p>
            <a:pPr marL="0" indent="0">
              <a:buNone/>
            </a:pPr>
            <a:r>
              <a:rPr lang="en-US" sz="4100" dirty="0"/>
              <a:t>        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734832" y="2511425"/>
            <a:ext cx="11040533" cy="366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33CC"/>
                </a:solidFill>
              </a:rPr>
              <a:t>Exact binomial test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solidFill>
                <a:srgbClr val="0033CC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33CC"/>
                </a:solidFill>
              </a:rPr>
              <a:t>data:  107 and 1000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33CC"/>
                </a:solidFill>
              </a:rPr>
              <a:t>number of successes = 107, number of trials = 1000, p-value = 0.787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33CC"/>
                </a:solidFill>
              </a:rPr>
              <a:t>alternative hypothesis: true probability of success is less than 0.1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33CC"/>
                </a:solidFill>
              </a:rPr>
              <a:t>95 percent confidence interval:   0.0000000 0.1244477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33CC"/>
                </a:solidFill>
              </a:rPr>
              <a:t>sample estimates:  probability of success      0.107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8193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3332" y="321881"/>
            <a:ext cx="11396133" cy="5787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Binomial test example 3 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binom.test</a:t>
            </a:r>
            <a:r>
              <a:rPr lang="en-US" sz="3200" dirty="0">
                <a:solidFill>
                  <a:srgbClr val="FF0000"/>
                </a:solidFill>
              </a:rPr>
              <a:t>(107,1000,p=0.1, alternative="less", </a:t>
            </a:r>
            <a:r>
              <a:rPr lang="en-US" sz="3200" dirty="0" err="1">
                <a:solidFill>
                  <a:srgbClr val="FF0000"/>
                </a:solidFill>
              </a:rPr>
              <a:t>conf.level</a:t>
            </a:r>
            <a:r>
              <a:rPr lang="en-US" sz="3200" dirty="0">
                <a:solidFill>
                  <a:srgbClr val="FF0000"/>
                </a:solidFill>
              </a:rPr>
              <a:t>=0.99)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33CC"/>
                </a:solidFill>
              </a:rPr>
              <a:t>Exact binomial test</a:t>
            </a:r>
          </a:p>
          <a:p>
            <a:pPr marL="0" indent="0">
              <a:buNone/>
            </a:pPr>
            <a:endParaRPr lang="en-US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data:  107 and 1000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number of successes = 107, number of trials = 1000, p-value = 0.787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alternative hypothesis: true probability of success is less than 0.1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99 percent confidence interval:  0.0000000 0.1318234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sample estimates: probability of success  0.107 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996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032" y="344926"/>
            <a:ext cx="6099420" cy="724204"/>
          </a:xfrm>
        </p:spPr>
        <p:txBody>
          <a:bodyPr>
            <a:normAutofit fontScale="90000"/>
          </a:bodyPr>
          <a:lstStyle/>
          <a:p>
            <a:r>
              <a:rPr lang="nl-NL" dirty="0"/>
              <a:t> </a:t>
            </a:r>
            <a:r>
              <a:rPr lang="nl-NL" sz="3600" dirty="0">
                <a:solidFill>
                  <a:srgbClr val="FF0000"/>
                </a:solidFill>
                <a:latin typeface="+mn-lt"/>
              </a:rPr>
              <a:t>?</a:t>
            </a:r>
            <a:r>
              <a:rPr lang="nl-NL" sz="3600" dirty="0" err="1">
                <a:solidFill>
                  <a:srgbClr val="FF0000"/>
                </a:solidFill>
                <a:latin typeface="+mn-lt"/>
              </a:rPr>
              <a:t>chisq.test</a:t>
            </a:r>
            <a:br>
              <a:rPr lang="nl-NL" sz="3600" dirty="0">
                <a:solidFill>
                  <a:srgbClr val="FF0000"/>
                </a:solidFill>
                <a:latin typeface="+mn-lt"/>
              </a:rPr>
            </a:br>
            <a:endParaRPr lang="nl-NL" sz="3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0906" y="1010245"/>
            <a:ext cx="11584576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Description</a:t>
            </a:r>
            <a:endParaRPr kumimoji="0" lang="nl-NL" b="1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chisq.test</a:t>
            </a:r>
            <a:r>
              <a:rPr kumimoji="0" 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 </a:t>
            </a:r>
            <a:r>
              <a:rPr kumimoji="0" lang="nl-N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performs</a:t>
            </a:r>
            <a:r>
              <a:rPr kumimoji="0" 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nl-NL" b="0" i="0" u="none" strike="noStrike" cap="none" normalizeH="0" baseline="0" dirty="0" err="1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cs typeface="Arial" panose="020B0604020202020204" pitchFamily="34" charset="0"/>
              </a:rPr>
              <a:t>chi-squared</a:t>
            </a:r>
            <a:r>
              <a:rPr kumimoji="0" lang="nl-NL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nl-NL" b="0" i="0" u="none" strike="noStrike" cap="none" normalizeH="0" baseline="0" dirty="0" err="1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cs typeface="Arial" panose="020B0604020202020204" pitchFamily="34" charset="0"/>
              </a:rPr>
              <a:t>contingency</a:t>
            </a:r>
            <a:r>
              <a:rPr kumimoji="0" lang="nl-NL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nl-NL" b="0" i="0" u="none" strike="noStrike" cap="none" normalizeH="0" baseline="0" dirty="0" err="1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cs typeface="Arial" panose="020B0604020202020204" pitchFamily="34" charset="0"/>
              </a:rPr>
              <a:t>table</a:t>
            </a:r>
            <a:r>
              <a:rPr kumimoji="0" lang="nl-NL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cs typeface="Arial" panose="020B0604020202020204" pitchFamily="34" charset="0"/>
              </a:rPr>
              <a:t> tests </a:t>
            </a:r>
            <a:r>
              <a:rPr kumimoji="0" lang="nl-N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and</a:t>
            </a:r>
            <a:r>
              <a:rPr kumimoji="0" 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0" i="0" u="none" strike="noStrike" cap="none" normalizeH="0" baseline="0" dirty="0" err="1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cs typeface="Arial" panose="020B0604020202020204" pitchFamily="34" charset="0"/>
              </a:rPr>
              <a:t>goodness</a:t>
            </a:r>
            <a:r>
              <a:rPr kumimoji="0" lang="nl-NL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cs typeface="Arial" panose="020B0604020202020204" pitchFamily="34" charset="0"/>
              </a:rPr>
              <a:t>-of-fit tests</a:t>
            </a:r>
            <a:r>
              <a:rPr kumimoji="0" 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.</a:t>
            </a:r>
            <a:endParaRPr kumimoji="0" lang="nl-NL" b="1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b="1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+mn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cs typeface="Courier New" panose="02070309020205020404" pitchFamily="49" charset="0"/>
              </a:rPr>
              <a:t>Usage</a:t>
            </a:r>
            <a:endParaRPr kumimoji="0" lang="nl-NL" b="1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+mn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chisq.test</a:t>
            </a:r>
            <a:r>
              <a:rPr kumimoji="0" 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(x, y = NULL, correct = TRUE, p = rep(1/</a:t>
            </a:r>
            <a:r>
              <a:rPr kumimoji="0" lang="nl-N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length</a:t>
            </a:r>
            <a:r>
              <a:rPr kumimoji="0" 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(x), </a:t>
            </a:r>
            <a:r>
              <a:rPr kumimoji="0" lang="nl-N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length</a:t>
            </a:r>
            <a:r>
              <a:rPr kumimoji="0" 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(x)),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>
                <a:solidFill>
                  <a:srgbClr val="000000"/>
                </a:solidFill>
                <a:latin typeface="+mn-lt"/>
              </a:rPr>
              <a:t>+ </a:t>
            </a:r>
            <a:r>
              <a:rPr kumimoji="0" lang="nl-N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rescale.p</a:t>
            </a:r>
            <a:r>
              <a:rPr kumimoji="0" 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= FALSE, </a:t>
            </a:r>
            <a:r>
              <a:rPr kumimoji="0" lang="nl-N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simulate.p.value</a:t>
            </a:r>
            <a:r>
              <a:rPr kumimoji="0" 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= FALSE, B = 2000)</a:t>
            </a:r>
            <a:r>
              <a:rPr kumimoji="0" lang="nl-N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Arguments</a:t>
            </a:r>
            <a:endParaRPr kumimoji="0" lang="nl-NL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dirty="0">
                <a:latin typeface="+mn-lt"/>
              </a:rPr>
              <a:t>x</a:t>
            </a:r>
            <a:r>
              <a:rPr kumimoji="0" lang="nl-N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     </a:t>
            </a:r>
            <a:r>
              <a:rPr lang="en-US" dirty="0">
                <a:latin typeface="+mn-lt"/>
              </a:rPr>
              <a:t>a numeric vector or matrix. x and y can also both be factors.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dirty="0">
                <a:latin typeface="+mn-lt"/>
              </a:rPr>
              <a:t>y</a:t>
            </a:r>
            <a:r>
              <a:rPr kumimoji="0" lang="nl-N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     </a:t>
            </a:r>
            <a:r>
              <a:rPr lang="en-US" dirty="0">
                <a:latin typeface="+mn-lt"/>
              </a:rPr>
              <a:t>a numeric vector; ignored if x is a matrix. If x is a factor, y should be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+mn-lt"/>
              </a:rPr>
              <a:t>         a factor of the same length.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596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4535" y="741406"/>
            <a:ext cx="4695908" cy="1252152"/>
          </a:xfrm>
        </p:spPr>
        <p:txBody>
          <a:bodyPr>
            <a:normAutofit fontScale="90000"/>
          </a:bodyPr>
          <a:lstStyle/>
          <a:p>
            <a:r>
              <a:rPr lang="nl-NL" sz="3200" dirty="0" err="1">
                <a:latin typeface="+mn-lt"/>
              </a:rPr>
              <a:t>Chisq.test</a:t>
            </a:r>
            <a:r>
              <a:rPr lang="nl-NL" sz="3200" dirty="0">
                <a:latin typeface="+mn-lt"/>
              </a:rPr>
              <a:t>  </a:t>
            </a:r>
            <a:r>
              <a:rPr lang="nl-NL" sz="3200" dirty="0" err="1">
                <a:latin typeface="+mn-lt"/>
              </a:rPr>
              <a:t>example</a:t>
            </a:r>
            <a:r>
              <a:rPr lang="nl-NL" sz="3200" dirty="0">
                <a:latin typeface="+mn-lt"/>
              </a:rPr>
              <a:t> 1</a:t>
            </a:r>
            <a:br>
              <a:rPr lang="nl-NL" sz="3200" dirty="0">
                <a:latin typeface="+mn-lt"/>
              </a:rPr>
            </a:br>
            <a:r>
              <a:rPr lang="en-US" sz="3200" dirty="0">
                <a:latin typeface="+mn-lt"/>
              </a:rPr>
              <a:t># goodness of fit</a:t>
            </a:r>
            <a:br>
              <a:rPr lang="en-US" sz="3200" dirty="0"/>
            </a:br>
            <a:endParaRPr lang="nl-NL" sz="3200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0394" y="2394702"/>
            <a:ext cx="10515600" cy="3322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 &lt;- c(A = 20, B = 15, C = 25)</a:t>
            </a:r>
            <a:r>
              <a:rPr lang="nl-NL" dirty="0"/>
              <a:t> # hier staan de geobserveerde waarden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chisq.test</a:t>
            </a:r>
            <a:r>
              <a:rPr lang="en-US" dirty="0">
                <a:solidFill>
                  <a:srgbClr val="FF0000"/>
                </a:solidFill>
              </a:rPr>
              <a:t>(x)</a:t>
            </a:r>
          </a:p>
          <a:p>
            <a:pPr marL="0" indent="0">
              <a:buNone/>
            </a:pPr>
            <a:endParaRPr lang="nl-NL" sz="1900" dirty="0"/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Chi-squared test for given probabilities 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data:  x   X-squared = 2.5, </a:t>
            </a:r>
            <a:r>
              <a:rPr lang="en-US" dirty="0" err="1">
                <a:solidFill>
                  <a:srgbClr val="0033CC"/>
                </a:solidFill>
              </a:rPr>
              <a:t>df</a:t>
            </a:r>
            <a:r>
              <a:rPr lang="en-US" dirty="0">
                <a:solidFill>
                  <a:srgbClr val="0033CC"/>
                </a:solidFill>
              </a:rPr>
              <a:t> = 2,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p-value = 0.2865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441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33173"/>
            <a:ext cx="5003800" cy="981075"/>
          </a:xfrm>
        </p:spPr>
        <p:txBody>
          <a:bodyPr>
            <a:normAutofit/>
          </a:bodyPr>
          <a:lstStyle/>
          <a:p>
            <a:r>
              <a:rPr lang="nl-NL" sz="3600" dirty="0" err="1">
                <a:latin typeface="+mn-lt"/>
              </a:rPr>
              <a:t>Chisq.test</a:t>
            </a:r>
            <a:r>
              <a:rPr lang="nl-NL" sz="3600" dirty="0">
                <a:latin typeface="+mn-lt"/>
              </a:rPr>
              <a:t> </a:t>
            </a:r>
            <a:r>
              <a:rPr lang="nl-NL" sz="3600" dirty="0" err="1">
                <a:latin typeface="+mn-lt"/>
              </a:rPr>
              <a:t>example</a:t>
            </a:r>
            <a:r>
              <a:rPr lang="nl-NL" sz="3600" dirty="0">
                <a:latin typeface="+mn-lt"/>
              </a:rPr>
              <a:t> 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5932" y="1630065"/>
            <a:ext cx="11006667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 x &lt;- c(89,37,30,28,2)</a:t>
            </a:r>
            <a:r>
              <a:rPr lang="nl-NL" dirty="0"/>
              <a:t>                       # hier staan de geobserveerde waarden</a:t>
            </a:r>
            <a:endParaRPr lang="nl-N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 p &lt;- c(0.30,0.20,0.20,0.19,0.11)   </a:t>
            </a:r>
            <a:r>
              <a:rPr lang="en-US" dirty="0"/>
              <a:t># is </a:t>
            </a:r>
            <a:r>
              <a:rPr lang="en-US" dirty="0" err="1"/>
              <a:t>samen</a:t>
            </a:r>
            <a:r>
              <a:rPr lang="en-US" dirty="0"/>
              <a:t> 1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                                                          # hier </a:t>
            </a:r>
            <a:r>
              <a:rPr lang="fr-FR" dirty="0" err="1"/>
              <a:t>staan</a:t>
            </a:r>
            <a:r>
              <a:rPr lang="fr-FR" dirty="0"/>
              <a:t> de </a:t>
            </a:r>
            <a:r>
              <a:rPr lang="fr-FR" dirty="0" err="1"/>
              <a:t>verwachte</a:t>
            </a:r>
            <a:r>
              <a:rPr lang="fr-FR" dirty="0"/>
              <a:t> </a:t>
            </a:r>
            <a:r>
              <a:rPr lang="fr-FR" dirty="0" err="1"/>
              <a:t>verhoudingen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chisq.test</a:t>
            </a:r>
            <a:r>
              <a:rPr lang="fr-FR" dirty="0">
                <a:solidFill>
                  <a:srgbClr val="FF0000"/>
                </a:solidFill>
              </a:rPr>
              <a:t>(x, p = p)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 Chi-squared test for given probabilities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 data:  x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 X-squared = 39.328, </a:t>
            </a:r>
            <a:r>
              <a:rPr lang="en-US" dirty="0" err="1">
                <a:solidFill>
                  <a:srgbClr val="0033CC"/>
                </a:solidFill>
              </a:rPr>
              <a:t>df</a:t>
            </a:r>
            <a:r>
              <a:rPr lang="en-US" dirty="0">
                <a:solidFill>
                  <a:srgbClr val="0033CC"/>
                </a:solidFill>
              </a:rPr>
              <a:t> = 4, p-v</a:t>
            </a:r>
            <a:r>
              <a:rPr lang="en-US" dirty="0">
                <a:solidFill>
                  <a:srgbClr val="0000FF"/>
                </a:solidFill>
              </a:rPr>
              <a:t>alue = 5.96e-08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970005" y="883415"/>
            <a:ext cx="2167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#goodness of fit</a:t>
            </a:r>
          </a:p>
        </p:txBody>
      </p:sp>
    </p:spTree>
    <p:extLst>
      <p:ext uri="{BB962C8B-B14F-4D97-AF65-F5344CB8AC3E}">
        <p14:creationId xmlns:p14="http://schemas.microsoft.com/office/powerpoint/2010/main" val="3877714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4705972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x &lt;- c(89,37,30,28,2)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p &lt;- c(40,20,20,15,5)   </a:t>
            </a:r>
            <a:r>
              <a:rPr lang="en-US" sz="3600" dirty="0"/>
              <a:t># is </a:t>
            </a:r>
            <a:r>
              <a:rPr lang="en-US" sz="3600" dirty="0" err="1"/>
              <a:t>samen</a:t>
            </a:r>
            <a:r>
              <a:rPr lang="en-US" sz="3600" dirty="0"/>
              <a:t> 100 (%)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FF0000"/>
                </a:solidFill>
              </a:rPr>
              <a:t>chisq.test</a:t>
            </a:r>
            <a:r>
              <a:rPr lang="en-US" sz="3600" dirty="0">
                <a:solidFill>
                  <a:srgbClr val="FF0000"/>
                </a:solidFill>
              </a:rPr>
              <a:t>(x, p = p, </a:t>
            </a:r>
            <a:r>
              <a:rPr lang="en-US" sz="3600" dirty="0" err="1">
                <a:solidFill>
                  <a:srgbClr val="FF0000"/>
                </a:solidFill>
              </a:rPr>
              <a:t>rescale.p</a:t>
            </a:r>
            <a:r>
              <a:rPr lang="en-US" sz="3600" dirty="0">
                <a:solidFill>
                  <a:srgbClr val="FF0000"/>
                </a:solidFill>
              </a:rPr>
              <a:t> = TRUE)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33CC"/>
                </a:solidFill>
              </a:rPr>
              <a:t>Chi-squared test for given probabilities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33CC"/>
                </a:solidFill>
              </a:rPr>
              <a:t>data:  x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33CC"/>
                </a:solidFill>
              </a:rPr>
              <a:t>X-squared = 9.9901, </a:t>
            </a:r>
            <a:r>
              <a:rPr lang="en-US" sz="3600" dirty="0" err="1">
                <a:solidFill>
                  <a:srgbClr val="0033CC"/>
                </a:solidFill>
              </a:rPr>
              <a:t>df</a:t>
            </a:r>
            <a:r>
              <a:rPr lang="en-US" sz="3600" dirty="0">
                <a:solidFill>
                  <a:srgbClr val="0033CC"/>
                </a:solidFill>
              </a:rPr>
              <a:t> = 4, </a:t>
            </a:r>
            <a:r>
              <a:rPr lang="en-US" sz="3600" dirty="0">
                <a:solidFill>
                  <a:srgbClr val="0000FF"/>
                </a:solidFill>
              </a:rPr>
              <a:t>p-value = 0.04059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58283"/>
          </a:xfrm>
        </p:spPr>
        <p:txBody>
          <a:bodyPr>
            <a:normAutofit/>
          </a:bodyPr>
          <a:lstStyle/>
          <a:p>
            <a:r>
              <a:rPr lang="nl-NL" sz="3200" dirty="0" err="1">
                <a:latin typeface="+mn-lt"/>
              </a:rPr>
              <a:t>Chisq.test</a:t>
            </a:r>
            <a:r>
              <a:rPr lang="nl-NL" sz="3200" dirty="0">
                <a:latin typeface="+mn-lt"/>
              </a:rPr>
              <a:t>  </a:t>
            </a:r>
            <a:r>
              <a:rPr lang="nl-NL" sz="3200" dirty="0" err="1">
                <a:latin typeface="+mn-lt"/>
              </a:rPr>
              <a:t>example</a:t>
            </a:r>
            <a:r>
              <a:rPr lang="nl-NL" sz="3200" dirty="0">
                <a:latin typeface="+mn-lt"/>
              </a:rPr>
              <a:t> 3</a:t>
            </a:r>
          </a:p>
        </p:txBody>
      </p:sp>
      <p:sp>
        <p:nvSpPr>
          <p:cNvPr id="2" name="Rechthoek 1"/>
          <p:cNvSpPr/>
          <p:nvPr/>
        </p:nvSpPr>
        <p:spPr>
          <a:xfrm>
            <a:off x="838200" y="812695"/>
            <a:ext cx="2167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goodness of fit</a:t>
            </a:r>
          </a:p>
        </p:txBody>
      </p:sp>
    </p:spTree>
    <p:extLst>
      <p:ext uri="{BB962C8B-B14F-4D97-AF65-F5344CB8AC3E}">
        <p14:creationId xmlns:p14="http://schemas.microsoft.com/office/powerpoint/2010/main" val="199829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415" y="1444299"/>
            <a:ext cx="9982852" cy="1325563"/>
          </a:xfrm>
        </p:spPr>
        <p:txBody>
          <a:bodyPr>
            <a:normAutofit fontScale="90000"/>
          </a:bodyPr>
          <a:lstStyle/>
          <a:p>
            <a:br>
              <a:rPr lang="nl-NL" dirty="0">
                <a:latin typeface="+mn-lt"/>
              </a:rPr>
            </a:br>
            <a:br>
              <a:rPr lang="nl-NL" dirty="0">
                <a:latin typeface="+mn-lt"/>
              </a:rPr>
            </a:br>
            <a:r>
              <a:rPr lang="nl-NL" sz="3100" dirty="0">
                <a:latin typeface="+mn-lt"/>
              </a:rPr>
              <a:t>Chi-Square Test </a:t>
            </a:r>
            <a:r>
              <a:rPr lang="nl-NL" sz="3100" dirty="0" err="1">
                <a:latin typeface="+mn-lt"/>
              </a:rPr>
              <a:t>for</a:t>
            </a:r>
            <a:r>
              <a:rPr lang="nl-NL" sz="3100" dirty="0">
                <a:latin typeface="+mn-lt"/>
              </a:rPr>
              <a:t> </a:t>
            </a:r>
            <a:r>
              <a:rPr lang="nl-NL" sz="3100" dirty="0" err="1">
                <a:latin typeface="+mn-lt"/>
              </a:rPr>
              <a:t>independence</a:t>
            </a:r>
            <a:r>
              <a:rPr lang="nl-NL" sz="3100" dirty="0">
                <a:latin typeface="+mn-lt"/>
              </a:rPr>
              <a:t> in R  </a:t>
            </a:r>
            <a:br>
              <a:rPr lang="nl-NL" sz="3100" dirty="0">
                <a:latin typeface="+mn-lt"/>
              </a:rPr>
            </a:br>
            <a:r>
              <a:rPr lang="nl-NL" sz="3100" dirty="0">
                <a:latin typeface="+mn-lt"/>
              </a:rPr>
              <a:t>(Zie  </a:t>
            </a:r>
            <a:r>
              <a:rPr lang="en-US" sz="3100" dirty="0" err="1">
                <a:latin typeface="+mn-lt"/>
                <a:hlinkClick r:id="rId2"/>
              </a:rPr>
              <a:t>MarinStatsLectures</a:t>
            </a:r>
            <a:r>
              <a:rPr lang="en-US" sz="3100" dirty="0">
                <a:latin typeface="+mn-lt"/>
              </a:rPr>
              <a:t>  </a:t>
            </a:r>
            <a:r>
              <a:rPr lang="nl-NL" sz="3100" dirty="0">
                <a:latin typeface="+mn-lt"/>
              </a:rPr>
              <a:t>R Tutorial 4.7   eerste 3 minuten)</a:t>
            </a:r>
            <a:br>
              <a:rPr lang="nl-NL" sz="3100" dirty="0">
                <a:latin typeface="+mn-lt"/>
              </a:rPr>
            </a:br>
            <a:br>
              <a:rPr lang="en-US" sz="3100" u="sng" dirty="0">
                <a:latin typeface="+mn-lt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415" y="3169219"/>
            <a:ext cx="10515600" cy="6244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https://www.youtube.com/watch?v=POiHEJqmiC0&amp;index=34&amp;list=PLqzoL9-eJTNBDdKgJgJzaQcY6OXmsXAHU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59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795867" y="788458"/>
            <a:ext cx="10515600" cy="1325563"/>
          </a:xfrm>
        </p:spPr>
        <p:txBody>
          <a:bodyPr/>
          <a:lstStyle/>
          <a:p>
            <a:r>
              <a:rPr lang="nl-NL" dirty="0"/>
              <a:t>Verantwoording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95867" y="2215091"/>
            <a:ext cx="10515600" cy="2864909"/>
          </a:xfrm>
        </p:spPr>
        <p:txBody>
          <a:bodyPr>
            <a:normAutofit/>
          </a:bodyPr>
          <a:lstStyle/>
          <a:p>
            <a:r>
              <a:rPr lang="nl-NL" dirty="0"/>
              <a:t>In deze </a:t>
            </a:r>
            <a:r>
              <a:rPr lang="nl-NL" dirty="0" err="1"/>
              <a:t>powerpoint</a:t>
            </a:r>
            <a:r>
              <a:rPr lang="nl-NL" dirty="0"/>
              <a:t> is géén auteursrechtelijk beschermd werk opgenomen</a:t>
            </a:r>
          </a:p>
          <a:p>
            <a:r>
              <a:rPr lang="nl-NL" dirty="0"/>
              <a:t>Alle teksten © Wilma Groenwegen/HAN tenzij expliciet externe bronnen zijn aangegeven</a:t>
            </a:r>
          </a:p>
          <a:p>
            <a:r>
              <a:rPr lang="nl-NL" dirty="0"/>
              <a:t>Screenshots op basis van eigen werk auteur en/of vernoemde sites</a:t>
            </a:r>
          </a:p>
          <a:p>
            <a:r>
              <a:rPr lang="nl-NL" dirty="0"/>
              <a:t>Eventuele images zijn opgenomen met vermelding van bron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808" y="6071353"/>
            <a:ext cx="3986138" cy="6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96583" y="289283"/>
            <a:ext cx="4850239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nl-NL" sz="4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library</a:t>
            </a:r>
            <a:r>
              <a:rPr kumimoji="0" lang="nl-NL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(help = "</a:t>
            </a:r>
            <a:r>
              <a:rPr kumimoji="0" lang="nl-NL" sz="4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stats</a:t>
            </a:r>
            <a:r>
              <a:rPr kumimoji="0" lang="nl-NL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") </a:t>
            </a:r>
          </a:p>
        </p:txBody>
      </p:sp>
      <p:sp>
        <p:nvSpPr>
          <p:cNvPr id="5" name="Rechthoek 4"/>
          <p:cNvSpPr/>
          <p:nvPr/>
        </p:nvSpPr>
        <p:spPr>
          <a:xfrm>
            <a:off x="683812" y="1113296"/>
            <a:ext cx="1055368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prstClr val="black"/>
                </a:solidFill>
              </a:rPr>
              <a:t> Information on package ‘</a:t>
            </a:r>
            <a:r>
              <a:rPr lang="nl-NL" dirty="0" err="1">
                <a:solidFill>
                  <a:prstClr val="black"/>
                </a:solidFill>
              </a:rPr>
              <a:t>stats</a:t>
            </a:r>
            <a:r>
              <a:rPr lang="nl-NL" dirty="0">
                <a:solidFill>
                  <a:prstClr val="black"/>
                </a:solidFill>
              </a:rPr>
              <a:t>’</a:t>
            </a:r>
          </a:p>
          <a:p>
            <a:endParaRPr lang="nl-NL" dirty="0">
              <a:solidFill>
                <a:prstClr val="black"/>
              </a:solidFill>
            </a:endParaRPr>
          </a:p>
          <a:p>
            <a:r>
              <a:rPr lang="nl-NL" dirty="0" err="1">
                <a:solidFill>
                  <a:prstClr val="black"/>
                </a:solidFill>
              </a:rPr>
              <a:t>Description</a:t>
            </a:r>
            <a:r>
              <a:rPr lang="nl-NL" dirty="0">
                <a:solidFill>
                  <a:prstClr val="black"/>
                </a:solidFill>
              </a:rPr>
              <a:t>:</a:t>
            </a:r>
          </a:p>
          <a:p>
            <a:endParaRPr lang="nl-NL" dirty="0">
              <a:solidFill>
                <a:prstClr val="black"/>
              </a:solidFill>
            </a:endParaRPr>
          </a:p>
          <a:p>
            <a:r>
              <a:rPr lang="nl-NL" dirty="0">
                <a:solidFill>
                  <a:prstClr val="black"/>
                </a:solidFill>
              </a:rPr>
              <a:t>Package:         </a:t>
            </a:r>
            <a:r>
              <a:rPr lang="nl-NL" dirty="0" err="1">
                <a:solidFill>
                  <a:prstClr val="black"/>
                </a:solidFill>
              </a:rPr>
              <a:t>stats</a:t>
            </a:r>
            <a:endParaRPr lang="nl-NL" dirty="0">
              <a:solidFill>
                <a:prstClr val="black"/>
              </a:solidFill>
            </a:endParaRPr>
          </a:p>
          <a:p>
            <a:r>
              <a:rPr lang="nl-NL" dirty="0">
                <a:solidFill>
                  <a:prstClr val="black"/>
                </a:solidFill>
              </a:rPr>
              <a:t>Version:          3.0.2</a:t>
            </a:r>
          </a:p>
          <a:p>
            <a:r>
              <a:rPr lang="nl-NL" dirty="0">
                <a:solidFill>
                  <a:prstClr val="black"/>
                </a:solidFill>
              </a:rPr>
              <a:t>Priority:          base</a:t>
            </a:r>
          </a:p>
          <a:p>
            <a:r>
              <a:rPr lang="nl-NL" dirty="0" err="1">
                <a:solidFill>
                  <a:prstClr val="black"/>
                </a:solidFill>
              </a:rPr>
              <a:t>Title</a:t>
            </a:r>
            <a:r>
              <a:rPr lang="nl-NL" dirty="0">
                <a:solidFill>
                  <a:prstClr val="black"/>
                </a:solidFill>
              </a:rPr>
              <a:t>:               The R </a:t>
            </a:r>
            <a:r>
              <a:rPr lang="nl-NL" dirty="0" err="1">
                <a:solidFill>
                  <a:prstClr val="black"/>
                </a:solidFill>
              </a:rPr>
              <a:t>Stats</a:t>
            </a:r>
            <a:r>
              <a:rPr lang="nl-NL" dirty="0">
                <a:solidFill>
                  <a:prstClr val="black"/>
                </a:solidFill>
              </a:rPr>
              <a:t> Package</a:t>
            </a:r>
          </a:p>
          <a:p>
            <a:r>
              <a:rPr lang="nl-NL" dirty="0">
                <a:solidFill>
                  <a:prstClr val="black"/>
                </a:solidFill>
              </a:rPr>
              <a:t>Author:           R </a:t>
            </a:r>
            <a:r>
              <a:rPr lang="nl-NL" dirty="0" err="1">
                <a:solidFill>
                  <a:prstClr val="black"/>
                </a:solidFill>
              </a:rPr>
              <a:t>Core</a:t>
            </a:r>
            <a:r>
              <a:rPr lang="nl-NL" dirty="0">
                <a:solidFill>
                  <a:prstClr val="black"/>
                </a:solidFill>
              </a:rPr>
              <a:t> Team </a:t>
            </a:r>
            <a:r>
              <a:rPr lang="nl-NL" dirty="0" err="1">
                <a:solidFill>
                  <a:prstClr val="black"/>
                </a:solidFill>
              </a:rPr>
              <a:t>and</a:t>
            </a:r>
            <a:r>
              <a:rPr lang="nl-NL" dirty="0">
                <a:solidFill>
                  <a:prstClr val="black"/>
                </a:solidFill>
              </a:rPr>
              <a:t> </a:t>
            </a:r>
            <a:r>
              <a:rPr lang="nl-NL" dirty="0" err="1">
                <a:solidFill>
                  <a:prstClr val="black"/>
                </a:solidFill>
              </a:rPr>
              <a:t>contributors</a:t>
            </a:r>
            <a:r>
              <a:rPr lang="nl-NL" dirty="0">
                <a:solidFill>
                  <a:prstClr val="black"/>
                </a:solidFill>
              </a:rPr>
              <a:t> worldwide</a:t>
            </a:r>
          </a:p>
          <a:p>
            <a:r>
              <a:rPr lang="nl-NL" dirty="0" err="1">
                <a:solidFill>
                  <a:prstClr val="black"/>
                </a:solidFill>
              </a:rPr>
              <a:t>Maintainer</a:t>
            </a:r>
            <a:r>
              <a:rPr lang="nl-NL" dirty="0">
                <a:solidFill>
                  <a:prstClr val="black"/>
                </a:solidFill>
              </a:rPr>
              <a:t>:    R </a:t>
            </a:r>
            <a:r>
              <a:rPr lang="nl-NL" dirty="0" err="1">
                <a:solidFill>
                  <a:prstClr val="black"/>
                </a:solidFill>
              </a:rPr>
              <a:t>Core</a:t>
            </a:r>
            <a:r>
              <a:rPr lang="nl-NL" dirty="0">
                <a:solidFill>
                  <a:prstClr val="black"/>
                </a:solidFill>
              </a:rPr>
              <a:t> Team &lt;R-core@r-project.org&gt;</a:t>
            </a:r>
          </a:p>
          <a:p>
            <a:r>
              <a:rPr lang="nl-NL" dirty="0" err="1">
                <a:solidFill>
                  <a:prstClr val="black"/>
                </a:solidFill>
              </a:rPr>
              <a:t>Description</a:t>
            </a:r>
            <a:r>
              <a:rPr lang="nl-NL" dirty="0">
                <a:solidFill>
                  <a:prstClr val="black"/>
                </a:solidFill>
              </a:rPr>
              <a:t>:   R </a:t>
            </a:r>
            <a:r>
              <a:rPr lang="nl-NL" dirty="0" err="1">
                <a:solidFill>
                  <a:prstClr val="black"/>
                </a:solidFill>
              </a:rPr>
              <a:t>statistical</a:t>
            </a:r>
            <a:r>
              <a:rPr lang="nl-NL" dirty="0">
                <a:solidFill>
                  <a:prstClr val="black"/>
                </a:solidFill>
              </a:rPr>
              <a:t> </a:t>
            </a:r>
            <a:r>
              <a:rPr lang="nl-NL" dirty="0" err="1">
                <a:solidFill>
                  <a:prstClr val="black"/>
                </a:solidFill>
              </a:rPr>
              <a:t>functions</a:t>
            </a:r>
            <a:endParaRPr lang="nl-NL" dirty="0">
              <a:solidFill>
                <a:prstClr val="black"/>
              </a:solidFill>
            </a:endParaRPr>
          </a:p>
          <a:p>
            <a:r>
              <a:rPr lang="nl-NL" dirty="0">
                <a:solidFill>
                  <a:prstClr val="black"/>
                </a:solidFill>
              </a:rPr>
              <a:t>License:           Part of R 3.0.2</a:t>
            </a:r>
          </a:p>
          <a:p>
            <a:r>
              <a:rPr lang="nl-NL" dirty="0">
                <a:solidFill>
                  <a:prstClr val="black"/>
                </a:solidFill>
              </a:rPr>
              <a:t>Built:                R 3.0.2; x86_64-w64-mingw32; 2013-09-25 15:39:42 UTC; </a:t>
            </a:r>
            <a:r>
              <a:rPr lang="nl-NL" dirty="0" err="1">
                <a:solidFill>
                  <a:prstClr val="black"/>
                </a:solidFill>
              </a:rPr>
              <a:t>windows</a:t>
            </a:r>
            <a:endParaRPr lang="nl-NL" dirty="0">
              <a:solidFill>
                <a:prstClr val="black"/>
              </a:solidFill>
            </a:endParaRPr>
          </a:p>
          <a:p>
            <a:endParaRPr lang="nl-NL" dirty="0">
              <a:solidFill>
                <a:prstClr val="black"/>
              </a:solidFill>
            </a:endParaRPr>
          </a:p>
          <a:p>
            <a:endParaRPr lang="nl-NL" dirty="0">
              <a:solidFill>
                <a:prstClr val="black"/>
              </a:solidFill>
            </a:endParaRPr>
          </a:p>
          <a:p>
            <a:r>
              <a:rPr lang="nl-NL" sz="3200" dirty="0">
                <a:solidFill>
                  <a:prstClr val="black"/>
                </a:solidFill>
              </a:rPr>
              <a:t>Dan volgt een index van vijf bladzijden, waaruit ik enkele </a:t>
            </a:r>
          </a:p>
          <a:p>
            <a:r>
              <a:rPr lang="nl-NL" sz="3200" dirty="0">
                <a:solidFill>
                  <a:prstClr val="black"/>
                </a:solidFill>
              </a:rPr>
              <a:t>items geplukt heb.</a:t>
            </a:r>
          </a:p>
          <a:p>
            <a:endParaRPr lang="nl-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30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7755" y="163801"/>
            <a:ext cx="10515600" cy="669419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nl-NL" sz="8000" b="1" dirty="0"/>
              <a:t>Index:  (een selectie eruit)</a:t>
            </a:r>
          </a:p>
          <a:p>
            <a:pPr marL="0" indent="0">
              <a:buNone/>
            </a:pPr>
            <a:endParaRPr lang="nl-NL" sz="8000" b="1" dirty="0"/>
          </a:p>
          <a:p>
            <a:pPr marL="0" indent="0">
              <a:buNone/>
            </a:pPr>
            <a:r>
              <a:rPr lang="nl-NL" sz="8000" dirty="0" err="1">
                <a:solidFill>
                  <a:srgbClr val="0000FF"/>
                </a:solidFill>
              </a:rPr>
              <a:t>Binomial</a:t>
            </a:r>
            <a:r>
              <a:rPr lang="nl-NL" sz="8000" dirty="0">
                <a:solidFill>
                  <a:srgbClr val="0000FF"/>
                </a:solidFill>
              </a:rPr>
              <a:t>   </a:t>
            </a:r>
            <a:r>
              <a:rPr lang="nl-NL" sz="8000" dirty="0"/>
              <a:t>                	The </a:t>
            </a:r>
            <a:r>
              <a:rPr lang="nl-NL" sz="8000" dirty="0" err="1"/>
              <a:t>Binomial</a:t>
            </a:r>
            <a:r>
              <a:rPr lang="nl-NL" sz="8000" dirty="0"/>
              <a:t> Distribution</a:t>
            </a:r>
          </a:p>
          <a:p>
            <a:pPr marL="0" indent="0">
              <a:buNone/>
            </a:pPr>
            <a:r>
              <a:rPr lang="nl-NL" sz="8000" dirty="0" err="1">
                <a:solidFill>
                  <a:srgbClr val="0033CC"/>
                </a:solidFill>
              </a:rPr>
              <a:t>Chisquare</a:t>
            </a:r>
            <a:r>
              <a:rPr lang="nl-NL" sz="8000" dirty="0">
                <a:solidFill>
                  <a:srgbClr val="0033CC"/>
                </a:solidFill>
              </a:rPr>
              <a:t> </a:t>
            </a:r>
            <a:r>
              <a:rPr lang="nl-NL" sz="8000" dirty="0"/>
              <a:t>                 	The (non-</a:t>
            </a:r>
            <a:r>
              <a:rPr lang="nl-NL" sz="8000" dirty="0" err="1"/>
              <a:t>central</a:t>
            </a:r>
            <a:r>
              <a:rPr lang="nl-NL" sz="8000" dirty="0"/>
              <a:t>) Chi-</a:t>
            </a:r>
            <a:r>
              <a:rPr lang="nl-NL" sz="8000" dirty="0" err="1"/>
              <a:t>Squared</a:t>
            </a:r>
            <a:r>
              <a:rPr lang="nl-NL" sz="8000" dirty="0"/>
              <a:t> Distribution</a:t>
            </a:r>
          </a:p>
          <a:p>
            <a:pPr marL="0" lvl="0" indent="0">
              <a:buNone/>
            </a:pPr>
            <a:r>
              <a:rPr lang="nl-NL" sz="8000" dirty="0"/>
              <a:t>IQR                              	The </a:t>
            </a:r>
            <a:r>
              <a:rPr lang="nl-NL" sz="8000" dirty="0" err="1"/>
              <a:t>Interquartile</a:t>
            </a:r>
            <a:r>
              <a:rPr lang="nl-NL" sz="8000" dirty="0"/>
              <a:t> Range</a:t>
            </a:r>
          </a:p>
          <a:p>
            <a:pPr marL="0" lvl="0" indent="0">
              <a:buNone/>
            </a:pPr>
            <a:r>
              <a:rPr lang="nl-NL" sz="8000" dirty="0" err="1">
                <a:solidFill>
                  <a:srgbClr val="0000FF"/>
                </a:solidFill>
              </a:rPr>
              <a:t>chisq.test</a:t>
            </a:r>
            <a:r>
              <a:rPr lang="nl-NL" sz="8000" dirty="0"/>
              <a:t>		</a:t>
            </a:r>
            <a:r>
              <a:rPr lang="nl-NL" sz="8000" dirty="0" err="1"/>
              <a:t>Pearson’s</a:t>
            </a:r>
            <a:r>
              <a:rPr lang="nl-NL" sz="8000" dirty="0"/>
              <a:t> Chi-</a:t>
            </a:r>
            <a:r>
              <a:rPr lang="nl-NL" sz="8000" dirty="0" err="1"/>
              <a:t>squared</a:t>
            </a:r>
            <a:r>
              <a:rPr lang="nl-NL" sz="8000" dirty="0"/>
              <a:t> Test </a:t>
            </a:r>
            <a:r>
              <a:rPr lang="nl-NL" sz="8000" dirty="0" err="1"/>
              <a:t>for</a:t>
            </a:r>
            <a:r>
              <a:rPr lang="nl-NL" sz="8000" dirty="0"/>
              <a:t> </a:t>
            </a:r>
            <a:r>
              <a:rPr lang="nl-NL" sz="8000" dirty="0" err="1"/>
              <a:t>Count</a:t>
            </a:r>
            <a:r>
              <a:rPr lang="nl-NL" sz="8000" dirty="0"/>
              <a:t> Data</a:t>
            </a:r>
          </a:p>
          <a:p>
            <a:pPr marL="0" lvl="0" indent="0">
              <a:buNone/>
            </a:pPr>
            <a:r>
              <a:rPr lang="nl-NL" sz="8000" dirty="0"/>
              <a:t>lm			Fitting </a:t>
            </a:r>
            <a:r>
              <a:rPr lang="nl-NL" sz="8000" dirty="0" err="1"/>
              <a:t>Linears</a:t>
            </a:r>
            <a:r>
              <a:rPr lang="nl-NL" sz="8000" dirty="0"/>
              <a:t> Models</a:t>
            </a:r>
          </a:p>
          <a:p>
            <a:pPr marL="0" lvl="0" indent="0">
              <a:buNone/>
            </a:pPr>
            <a:r>
              <a:rPr lang="nl-NL" sz="8000" dirty="0" err="1"/>
              <a:t>lowess</a:t>
            </a:r>
            <a:r>
              <a:rPr lang="nl-NL" sz="8000" dirty="0"/>
              <a:t>			</a:t>
            </a:r>
            <a:r>
              <a:rPr lang="nl-NL" sz="8000" dirty="0" err="1"/>
              <a:t>Scatter</a:t>
            </a:r>
            <a:r>
              <a:rPr lang="nl-NL" sz="8000" dirty="0"/>
              <a:t> Plot </a:t>
            </a:r>
            <a:r>
              <a:rPr lang="nl-NL" sz="8000" dirty="0" err="1"/>
              <a:t>Smoothing</a:t>
            </a:r>
            <a:endParaRPr lang="nl-NL" sz="8000" dirty="0"/>
          </a:p>
          <a:p>
            <a:pPr marL="0" lvl="0" indent="0">
              <a:buNone/>
            </a:pPr>
            <a:r>
              <a:rPr lang="nl-NL" sz="8000" dirty="0" err="1">
                <a:solidFill>
                  <a:srgbClr val="0000FF"/>
                </a:solidFill>
              </a:rPr>
              <a:t>median</a:t>
            </a:r>
            <a:r>
              <a:rPr lang="nl-NL" sz="8000" dirty="0"/>
              <a:t>		</a:t>
            </a:r>
            <a:r>
              <a:rPr lang="nl-NL" sz="8000" dirty="0" err="1"/>
              <a:t>Median</a:t>
            </a:r>
            <a:r>
              <a:rPr lang="nl-NL" sz="8000" dirty="0"/>
              <a:t> </a:t>
            </a:r>
            <a:r>
              <a:rPr lang="nl-NL" sz="8000" dirty="0" err="1"/>
              <a:t>Value</a:t>
            </a:r>
            <a:endParaRPr lang="nl-NL" sz="8000" dirty="0"/>
          </a:p>
          <a:p>
            <a:pPr marL="0" lvl="0" indent="0">
              <a:buNone/>
            </a:pPr>
            <a:r>
              <a:rPr lang="nl-NL" sz="8000" dirty="0" err="1"/>
              <a:t>na.action</a:t>
            </a:r>
            <a:r>
              <a:rPr lang="nl-NL" sz="8000" dirty="0"/>
              <a:t>		NA </a:t>
            </a:r>
            <a:r>
              <a:rPr lang="nl-NL" sz="8000" dirty="0" err="1"/>
              <a:t>Action</a:t>
            </a:r>
            <a:endParaRPr lang="nl-NL" sz="8000" dirty="0"/>
          </a:p>
          <a:p>
            <a:pPr marL="0" lvl="0" indent="0">
              <a:buNone/>
            </a:pPr>
            <a:r>
              <a:rPr lang="nl-NL" sz="8000" dirty="0" err="1"/>
              <a:t>na.fail</a:t>
            </a:r>
            <a:r>
              <a:rPr lang="nl-NL" sz="8000" dirty="0"/>
              <a:t>			</a:t>
            </a:r>
            <a:r>
              <a:rPr lang="nl-NL" sz="8000" dirty="0" err="1"/>
              <a:t>Handle</a:t>
            </a:r>
            <a:r>
              <a:rPr lang="nl-NL" sz="8000" dirty="0"/>
              <a:t> Missing </a:t>
            </a:r>
            <a:r>
              <a:rPr lang="nl-NL" sz="8000" dirty="0" err="1"/>
              <a:t>Values</a:t>
            </a:r>
            <a:r>
              <a:rPr lang="nl-NL" sz="8000" dirty="0"/>
              <a:t> in </a:t>
            </a:r>
            <a:r>
              <a:rPr lang="nl-NL" sz="8000" dirty="0" err="1"/>
              <a:t>Objects</a:t>
            </a:r>
            <a:endParaRPr lang="nl-NL" sz="8000" dirty="0"/>
          </a:p>
          <a:p>
            <a:pPr marL="0" lvl="0" indent="0">
              <a:buNone/>
            </a:pPr>
            <a:r>
              <a:rPr lang="nl-NL" sz="8000" dirty="0" err="1">
                <a:solidFill>
                  <a:srgbClr val="0000FF"/>
                </a:solidFill>
              </a:rPr>
              <a:t>quantile</a:t>
            </a:r>
            <a:r>
              <a:rPr lang="nl-NL" sz="8000" dirty="0"/>
              <a:t>		Sample </a:t>
            </a:r>
            <a:r>
              <a:rPr lang="nl-NL" sz="8000" dirty="0" err="1"/>
              <a:t>Quantiles</a:t>
            </a:r>
            <a:endParaRPr lang="nl-NL" sz="8000" dirty="0"/>
          </a:p>
          <a:p>
            <a:pPr marL="0" lvl="0" indent="0">
              <a:buNone/>
            </a:pPr>
            <a:r>
              <a:rPr lang="nl-NL" sz="8000" dirty="0" err="1">
                <a:solidFill>
                  <a:srgbClr val="0033CC"/>
                </a:solidFill>
              </a:rPr>
              <a:t>read.table</a:t>
            </a:r>
            <a:r>
              <a:rPr lang="nl-NL" sz="8000" dirty="0"/>
              <a:t>		</a:t>
            </a:r>
            <a:r>
              <a:rPr lang="nl-NL" sz="8000" dirty="0" err="1"/>
              <a:t>Manipulate</a:t>
            </a:r>
            <a:r>
              <a:rPr lang="nl-NL" sz="8000" dirty="0"/>
              <a:t> Flat </a:t>
            </a:r>
            <a:r>
              <a:rPr lang="nl-NL" sz="8000" dirty="0" err="1"/>
              <a:t>Contingency</a:t>
            </a:r>
            <a:r>
              <a:rPr lang="nl-NL" sz="8000" dirty="0"/>
              <a:t> Tables</a:t>
            </a:r>
          </a:p>
          <a:p>
            <a:pPr marL="0" lvl="0" indent="0">
              <a:buNone/>
            </a:pPr>
            <a:r>
              <a:rPr lang="nl-NL" sz="8000" dirty="0" err="1">
                <a:solidFill>
                  <a:srgbClr val="0000FF"/>
                </a:solidFill>
              </a:rPr>
              <a:t>sd</a:t>
            </a:r>
            <a:r>
              <a:rPr lang="nl-NL" sz="8000" dirty="0"/>
              <a:t>			Standard </a:t>
            </a:r>
            <a:r>
              <a:rPr lang="nl-NL" sz="8000" dirty="0" err="1"/>
              <a:t>Deviation</a:t>
            </a:r>
            <a:endParaRPr lang="nl-NL" sz="8000" dirty="0"/>
          </a:p>
          <a:p>
            <a:pPr marL="0" lvl="0" indent="0">
              <a:buNone/>
            </a:pPr>
            <a:r>
              <a:rPr lang="nl-NL" sz="8000" dirty="0" err="1">
                <a:solidFill>
                  <a:srgbClr val="0000FF"/>
                </a:solidFill>
              </a:rPr>
              <a:t>xtabs</a:t>
            </a:r>
            <a:r>
              <a:rPr lang="nl-NL" sz="8000" dirty="0"/>
              <a:t>			Cross </a:t>
            </a:r>
            <a:r>
              <a:rPr lang="nl-NL" sz="8000" dirty="0" err="1"/>
              <a:t>Tabulation</a:t>
            </a:r>
            <a:endParaRPr lang="nl-NL" sz="8000" dirty="0"/>
          </a:p>
          <a:p>
            <a:pPr marL="0" indent="0">
              <a:buNone/>
            </a:pPr>
            <a:endParaRPr lang="nl-NL" sz="8000" dirty="0"/>
          </a:p>
        </p:txBody>
      </p:sp>
    </p:spTree>
    <p:extLst>
      <p:ext uri="{BB962C8B-B14F-4D97-AF65-F5344CB8AC3E}">
        <p14:creationId xmlns:p14="http://schemas.microsoft.com/office/powerpoint/2010/main" val="160907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694267" y="216160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NL" dirty="0" err="1"/>
              <a:t>Description</a:t>
            </a:r>
            <a:endParaRPr lang="nl-NL" dirty="0"/>
          </a:p>
          <a:p>
            <a:pPr marL="0" indent="0">
              <a:buNone/>
            </a:pPr>
            <a:endParaRPr lang="nl-NL" sz="2300" dirty="0"/>
          </a:p>
          <a:p>
            <a:pPr marL="0" indent="0">
              <a:buNone/>
            </a:pPr>
            <a:r>
              <a:rPr lang="nl-NL" dirty="0" err="1"/>
              <a:t>Density</a:t>
            </a:r>
            <a:r>
              <a:rPr lang="nl-NL" dirty="0"/>
              <a:t>, </a:t>
            </a:r>
            <a:r>
              <a:rPr lang="nl-NL" dirty="0" err="1"/>
              <a:t>distribution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, </a:t>
            </a:r>
            <a:r>
              <a:rPr lang="nl-NL" dirty="0" err="1"/>
              <a:t>quantile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random </a:t>
            </a:r>
            <a:r>
              <a:rPr lang="nl-NL" dirty="0" err="1"/>
              <a:t>generation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binomial</a:t>
            </a:r>
            <a:r>
              <a:rPr lang="nl-NL" dirty="0"/>
              <a:t> </a:t>
            </a:r>
            <a:r>
              <a:rPr lang="nl-NL" dirty="0" err="1"/>
              <a:t>distribution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parameters </a:t>
            </a:r>
            <a:r>
              <a:rPr lang="nl-NL" dirty="0" err="1"/>
              <a:t>size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prob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sz="2100" dirty="0"/>
          </a:p>
          <a:p>
            <a:pPr marL="0" indent="0">
              <a:buNone/>
            </a:pPr>
            <a:r>
              <a:rPr lang="nl-NL" dirty="0" err="1"/>
              <a:t>Usage</a:t>
            </a:r>
            <a:endParaRPr lang="nl-NL" dirty="0"/>
          </a:p>
          <a:p>
            <a:pPr marL="0" indent="0">
              <a:buNone/>
            </a:pPr>
            <a:endParaRPr lang="nl-NL" sz="1900" dirty="0"/>
          </a:p>
          <a:p>
            <a:pPr marL="0" indent="0">
              <a:buNone/>
            </a:pPr>
            <a:r>
              <a:rPr lang="nl-NL" dirty="0" err="1">
                <a:solidFill>
                  <a:srgbClr val="0033CC"/>
                </a:solidFill>
              </a:rPr>
              <a:t>dbinom</a:t>
            </a:r>
            <a:r>
              <a:rPr lang="nl-NL" dirty="0">
                <a:solidFill>
                  <a:srgbClr val="0033CC"/>
                </a:solidFill>
              </a:rPr>
              <a:t>(x, </a:t>
            </a:r>
            <a:r>
              <a:rPr lang="nl-NL" dirty="0" err="1">
                <a:solidFill>
                  <a:srgbClr val="0033CC"/>
                </a:solidFill>
              </a:rPr>
              <a:t>size</a:t>
            </a:r>
            <a:r>
              <a:rPr lang="nl-NL" dirty="0">
                <a:solidFill>
                  <a:srgbClr val="0033CC"/>
                </a:solidFill>
              </a:rPr>
              <a:t>, </a:t>
            </a:r>
            <a:r>
              <a:rPr lang="nl-NL" dirty="0" err="1">
                <a:solidFill>
                  <a:srgbClr val="0033CC"/>
                </a:solidFill>
              </a:rPr>
              <a:t>prob</a:t>
            </a:r>
            <a:r>
              <a:rPr lang="nl-NL" dirty="0">
                <a:solidFill>
                  <a:srgbClr val="0033CC"/>
                </a:solidFill>
              </a:rPr>
              <a:t>, log = FALSE)</a:t>
            </a:r>
          </a:p>
          <a:p>
            <a:pPr marL="0" indent="0">
              <a:buNone/>
            </a:pPr>
            <a:r>
              <a:rPr lang="nl-NL" dirty="0" err="1">
                <a:solidFill>
                  <a:srgbClr val="0033CC"/>
                </a:solidFill>
              </a:rPr>
              <a:t>pbinom</a:t>
            </a:r>
            <a:r>
              <a:rPr lang="nl-NL" dirty="0">
                <a:solidFill>
                  <a:srgbClr val="0033CC"/>
                </a:solidFill>
              </a:rPr>
              <a:t>(q, </a:t>
            </a:r>
            <a:r>
              <a:rPr lang="nl-NL" dirty="0" err="1">
                <a:solidFill>
                  <a:srgbClr val="0033CC"/>
                </a:solidFill>
              </a:rPr>
              <a:t>size</a:t>
            </a:r>
            <a:r>
              <a:rPr lang="nl-NL" dirty="0">
                <a:solidFill>
                  <a:srgbClr val="0033CC"/>
                </a:solidFill>
              </a:rPr>
              <a:t>, </a:t>
            </a:r>
            <a:r>
              <a:rPr lang="nl-NL" dirty="0" err="1">
                <a:solidFill>
                  <a:srgbClr val="0033CC"/>
                </a:solidFill>
              </a:rPr>
              <a:t>prob</a:t>
            </a:r>
            <a:r>
              <a:rPr lang="nl-NL" dirty="0">
                <a:solidFill>
                  <a:srgbClr val="0033CC"/>
                </a:solidFill>
              </a:rPr>
              <a:t>, </a:t>
            </a:r>
            <a:r>
              <a:rPr lang="nl-NL" dirty="0" err="1">
                <a:solidFill>
                  <a:srgbClr val="0033CC"/>
                </a:solidFill>
              </a:rPr>
              <a:t>lower.tail</a:t>
            </a:r>
            <a:r>
              <a:rPr lang="nl-NL" dirty="0">
                <a:solidFill>
                  <a:srgbClr val="0033CC"/>
                </a:solidFill>
              </a:rPr>
              <a:t> = TRUE, </a:t>
            </a:r>
            <a:r>
              <a:rPr lang="nl-NL" dirty="0" err="1">
                <a:solidFill>
                  <a:srgbClr val="0033CC"/>
                </a:solidFill>
              </a:rPr>
              <a:t>log.p</a:t>
            </a:r>
            <a:r>
              <a:rPr lang="nl-NL" dirty="0">
                <a:solidFill>
                  <a:srgbClr val="0033CC"/>
                </a:solidFill>
              </a:rPr>
              <a:t> = FALSE)</a:t>
            </a:r>
          </a:p>
          <a:p>
            <a:pPr marL="0" indent="0">
              <a:buNone/>
            </a:pPr>
            <a:r>
              <a:rPr lang="nl-NL" dirty="0" err="1"/>
              <a:t>qbinom</a:t>
            </a:r>
            <a:r>
              <a:rPr lang="nl-NL" dirty="0"/>
              <a:t>(p, </a:t>
            </a:r>
            <a:r>
              <a:rPr lang="nl-NL" dirty="0" err="1"/>
              <a:t>size</a:t>
            </a:r>
            <a:r>
              <a:rPr lang="nl-NL" dirty="0"/>
              <a:t>, </a:t>
            </a:r>
            <a:r>
              <a:rPr lang="nl-NL" dirty="0" err="1"/>
              <a:t>prob</a:t>
            </a:r>
            <a:r>
              <a:rPr lang="nl-NL" dirty="0"/>
              <a:t>, </a:t>
            </a:r>
            <a:r>
              <a:rPr lang="nl-NL" dirty="0" err="1"/>
              <a:t>lower.tail</a:t>
            </a:r>
            <a:r>
              <a:rPr lang="nl-NL" dirty="0"/>
              <a:t> = TRUE, </a:t>
            </a:r>
            <a:r>
              <a:rPr lang="nl-NL" dirty="0" err="1"/>
              <a:t>log.p</a:t>
            </a:r>
            <a:r>
              <a:rPr lang="nl-NL" dirty="0"/>
              <a:t> = FALSE)</a:t>
            </a:r>
          </a:p>
          <a:p>
            <a:pPr marL="0" indent="0">
              <a:buNone/>
            </a:pPr>
            <a:r>
              <a:rPr lang="nl-NL" dirty="0" err="1"/>
              <a:t>rbinom</a:t>
            </a:r>
            <a:r>
              <a:rPr lang="nl-NL" dirty="0"/>
              <a:t>(n, </a:t>
            </a:r>
            <a:r>
              <a:rPr lang="nl-NL" dirty="0" err="1"/>
              <a:t>size</a:t>
            </a:r>
            <a:r>
              <a:rPr lang="nl-NL" dirty="0"/>
              <a:t>, </a:t>
            </a:r>
            <a:r>
              <a:rPr lang="nl-NL" dirty="0" err="1"/>
              <a:t>prob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Arguments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Etc.</a:t>
            </a:r>
          </a:p>
        </p:txBody>
      </p:sp>
      <p:graphicFrame>
        <p:nvGraphicFramePr>
          <p:cNvPr id="8" name="Tijdelijke aanduiding voor inhoud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62537"/>
              </p:ext>
            </p:extLst>
          </p:nvPr>
        </p:nvGraphicFramePr>
        <p:xfrm>
          <a:off x="694267" y="1043895"/>
          <a:ext cx="10515600" cy="4572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sz="2400" dirty="0" err="1">
                          <a:solidFill>
                            <a:srgbClr val="0033CC"/>
                          </a:solidFill>
                        </a:rPr>
                        <a:t>Binomial</a:t>
                      </a:r>
                      <a:r>
                        <a:rPr lang="nl-NL" sz="2400" dirty="0">
                          <a:solidFill>
                            <a:srgbClr val="0033CC"/>
                          </a:solidFill>
                        </a:rPr>
                        <a:t> {</a:t>
                      </a:r>
                      <a:r>
                        <a:rPr lang="nl-NL" sz="2400" dirty="0" err="1">
                          <a:solidFill>
                            <a:srgbClr val="0033CC"/>
                          </a:solidFill>
                        </a:rPr>
                        <a:t>stats</a:t>
                      </a:r>
                      <a:r>
                        <a:rPr lang="nl-NL" sz="2400" dirty="0">
                          <a:solidFill>
                            <a:srgbClr val="0033CC"/>
                          </a:solidFill>
                        </a:rPr>
                        <a:t>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400" dirty="0">
                          <a:solidFill>
                            <a:srgbClr val="0033CC"/>
                          </a:solidFill>
                        </a:rPr>
                        <a:t>R </a:t>
                      </a:r>
                      <a:r>
                        <a:rPr lang="nl-NL" sz="2400" dirty="0" err="1">
                          <a:solidFill>
                            <a:srgbClr val="0033CC"/>
                          </a:solidFill>
                        </a:rPr>
                        <a:t>Documentation</a:t>
                      </a:r>
                      <a:endParaRPr lang="nl-NL" sz="2400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838200" y="-3173942"/>
            <a:ext cx="10515600" cy="1325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nl-NL" altLang="nl-NL" sz="1200" b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Binomial Distribution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endParaRPr lang="nl-NL" altLang="nl-NL" sz="900" b="1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nl-NL" altLang="nl-NL" sz="900" b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endParaRPr lang="nl-NL" altLang="nl-NL" sz="1800">
              <a:latin typeface="Arial" panose="020B0604020202020204" pitchFamily="34" charset="0"/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4113999" y="1501095"/>
            <a:ext cx="3361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/>
              <a:t>The </a:t>
            </a:r>
            <a:r>
              <a:rPr lang="nl-NL" sz="2400" dirty="0" err="1"/>
              <a:t>Binomial</a:t>
            </a:r>
            <a:r>
              <a:rPr lang="nl-NL" sz="2400" dirty="0"/>
              <a:t> Distribution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94267" y="288665"/>
            <a:ext cx="2082553" cy="655807"/>
          </a:xfrm>
        </p:spPr>
        <p:txBody>
          <a:bodyPr>
            <a:normAutofit/>
          </a:bodyPr>
          <a:lstStyle/>
          <a:p>
            <a:r>
              <a:rPr lang="nl-NL" sz="3600" dirty="0">
                <a:solidFill>
                  <a:srgbClr val="FF0000"/>
                </a:solidFill>
                <a:latin typeface="+mn-lt"/>
              </a:rPr>
              <a:t>?</a:t>
            </a:r>
            <a:r>
              <a:rPr lang="nl-NL" sz="3600" dirty="0" err="1">
                <a:solidFill>
                  <a:srgbClr val="FF0000"/>
                </a:solidFill>
                <a:latin typeface="+mn-lt"/>
              </a:rPr>
              <a:t>binomial</a:t>
            </a:r>
            <a:endParaRPr lang="nl-NL" sz="3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884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069" y="515904"/>
            <a:ext cx="10515600" cy="1586646"/>
          </a:xfrm>
        </p:spPr>
        <p:txBody>
          <a:bodyPr>
            <a:normAutofit/>
          </a:bodyPr>
          <a:lstStyle/>
          <a:p>
            <a:br>
              <a:rPr lang="nl-NL" dirty="0"/>
            </a:br>
            <a:endParaRPr lang="en-US" sz="2700" u="sng" dirty="0">
              <a:latin typeface="+mn-lt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CF61E27-4291-4E00-B76E-A65460040EFB}"/>
              </a:ext>
            </a:extLst>
          </p:cNvPr>
          <p:cNvSpPr/>
          <p:nvPr/>
        </p:nvSpPr>
        <p:spPr>
          <a:xfrm>
            <a:off x="759069" y="1911348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 </a:t>
            </a:r>
            <a:r>
              <a:rPr lang="nl-NL" sz="2800" dirty="0" err="1">
                <a:solidFill>
                  <a:srgbClr val="FF0000"/>
                </a:solidFill>
              </a:rPr>
              <a:t>dbinom</a:t>
            </a:r>
            <a:r>
              <a:rPr lang="nl-NL" sz="2800" dirty="0">
                <a:solidFill>
                  <a:srgbClr val="FF0000"/>
                </a:solidFill>
              </a:rPr>
              <a:t>(x=3,size=20,prob=1/6)</a:t>
            </a:r>
          </a:p>
          <a:p>
            <a:r>
              <a:rPr lang="nl-NL" sz="2800" dirty="0"/>
              <a:t> </a:t>
            </a:r>
            <a:r>
              <a:rPr lang="nl-NL" sz="2800" dirty="0">
                <a:solidFill>
                  <a:srgbClr val="0033CC"/>
                </a:solidFill>
              </a:rPr>
              <a:t>0.2378866</a:t>
            </a:r>
          </a:p>
          <a:p>
            <a:endParaRPr lang="nl-NL" sz="1600" dirty="0">
              <a:solidFill>
                <a:srgbClr val="0033CC"/>
              </a:solidFill>
            </a:endParaRPr>
          </a:p>
          <a:p>
            <a:r>
              <a:rPr lang="nl-NL" sz="1600" dirty="0"/>
              <a:t>of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A2CA6785-7B3A-42E0-AE0F-D008CA338B3F}"/>
              </a:ext>
            </a:extLst>
          </p:cNvPr>
          <p:cNvSpPr/>
          <p:nvPr/>
        </p:nvSpPr>
        <p:spPr>
          <a:xfrm>
            <a:off x="890875" y="366732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2800" dirty="0" err="1">
                <a:solidFill>
                  <a:srgbClr val="FF0000"/>
                </a:solidFill>
              </a:rPr>
              <a:t>dbinom</a:t>
            </a:r>
            <a:r>
              <a:rPr lang="nl-NL" sz="2800" dirty="0">
                <a:solidFill>
                  <a:srgbClr val="FF0000"/>
                </a:solidFill>
              </a:rPr>
              <a:t>(3,20,1/6)</a:t>
            </a:r>
          </a:p>
          <a:p>
            <a:r>
              <a:rPr lang="nl-NL" sz="2800" dirty="0">
                <a:solidFill>
                  <a:srgbClr val="0033CC"/>
                </a:solidFill>
              </a:rPr>
              <a:t>0.2378866</a:t>
            </a:r>
          </a:p>
        </p:txBody>
      </p:sp>
    </p:spTree>
    <p:extLst>
      <p:ext uri="{BB962C8B-B14F-4D97-AF65-F5344CB8AC3E}">
        <p14:creationId xmlns:p14="http://schemas.microsoft.com/office/powerpoint/2010/main" val="320019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63688" y="620040"/>
            <a:ext cx="5122333" cy="2807229"/>
          </a:xfrm>
        </p:spPr>
        <p:txBody>
          <a:bodyPr>
            <a:noAutofit/>
          </a:bodyPr>
          <a:lstStyle/>
          <a:p>
            <a:endParaRPr lang="nl-NL" sz="1600" dirty="0"/>
          </a:p>
          <a:p>
            <a:pPr algn="l"/>
            <a:r>
              <a:rPr lang="nl-NL" dirty="0" err="1">
                <a:solidFill>
                  <a:srgbClr val="FF0000"/>
                </a:solidFill>
              </a:rPr>
              <a:t>dbinom</a:t>
            </a:r>
            <a:r>
              <a:rPr lang="nl-NL" dirty="0">
                <a:solidFill>
                  <a:srgbClr val="FF0000"/>
                </a:solidFill>
              </a:rPr>
              <a:t>(0:4,4,1/2)</a:t>
            </a:r>
          </a:p>
          <a:p>
            <a:pPr algn="l"/>
            <a:r>
              <a:rPr lang="nl-NL" dirty="0">
                <a:solidFill>
                  <a:srgbClr val="1406CA"/>
                </a:solidFill>
              </a:rPr>
              <a:t>[1] 0.0625 0.2500 0.3750 0.2500 0.0625</a:t>
            </a:r>
          </a:p>
          <a:p>
            <a:pPr algn="l"/>
            <a:r>
              <a:rPr lang="nl-NL" dirty="0" err="1">
                <a:solidFill>
                  <a:srgbClr val="FF0000"/>
                </a:solidFill>
              </a:rPr>
              <a:t>sum</a:t>
            </a:r>
            <a:r>
              <a:rPr lang="nl-NL" dirty="0">
                <a:solidFill>
                  <a:srgbClr val="FF0000"/>
                </a:solidFill>
              </a:rPr>
              <a:t>(</a:t>
            </a:r>
            <a:r>
              <a:rPr lang="nl-NL" dirty="0" err="1">
                <a:solidFill>
                  <a:srgbClr val="FF0000"/>
                </a:solidFill>
              </a:rPr>
              <a:t>dbinom</a:t>
            </a:r>
            <a:r>
              <a:rPr lang="nl-NL" dirty="0">
                <a:solidFill>
                  <a:srgbClr val="FF0000"/>
                </a:solidFill>
              </a:rPr>
              <a:t>(0:4,4,1/2))</a:t>
            </a:r>
          </a:p>
          <a:p>
            <a:pPr algn="l"/>
            <a:r>
              <a:rPr lang="nl-NL" dirty="0">
                <a:solidFill>
                  <a:srgbClr val="1406CA"/>
                </a:solidFill>
              </a:rPr>
              <a:t>[1] 1</a:t>
            </a:r>
          </a:p>
          <a:p>
            <a:pPr algn="l"/>
            <a:r>
              <a:rPr lang="nl-NL" dirty="0">
                <a:solidFill>
                  <a:srgbClr val="FF0000"/>
                </a:solidFill>
              </a:rPr>
              <a:t>plot(</a:t>
            </a:r>
            <a:r>
              <a:rPr lang="nl-NL" dirty="0" err="1">
                <a:solidFill>
                  <a:srgbClr val="FF0000"/>
                </a:solidFill>
              </a:rPr>
              <a:t>dbinom</a:t>
            </a:r>
            <a:r>
              <a:rPr lang="nl-NL" dirty="0">
                <a:solidFill>
                  <a:srgbClr val="FF0000"/>
                </a:solidFill>
              </a:rPr>
              <a:t>(0:4,4,1/2),col="red")</a:t>
            </a:r>
          </a:p>
          <a:p>
            <a:pPr algn="l"/>
            <a:endParaRPr lang="nl-NL" dirty="0"/>
          </a:p>
          <a:p>
            <a:pPr algn="l"/>
            <a:endParaRPr lang="nl-NL" dirty="0"/>
          </a:p>
          <a:p>
            <a:endParaRPr lang="nl-NL" sz="1600" dirty="0"/>
          </a:p>
          <a:p>
            <a:endParaRPr lang="nl-NL" sz="16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422" y="1204101"/>
            <a:ext cx="5262801" cy="525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0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49013-6CAC-49C9-91E8-5A2E0573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5503"/>
            <a:ext cx="10515600" cy="930875"/>
          </a:xfrm>
        </p:spPr>
        <p:txBody>
          <a:bodyPr>
            <a:normAutofit fontScale="90000"/>
          </a:bodyPr>
          <a:lstStyle/>
          <a:p>
            <a:r>
              <a:rPr lang="nl-NL" sz="3100" dirty="0">
                <a:solidFill>
                  <a:srgbClr val="FF0000"/>
                </a:solidFill>
                <a:latin typeface="+mn-lt"/>
              </a:rPr>
              <a:t>plot(</a:t>
            </a:r>
            <a:r>
              <a:rPr lang="nl-NL" sz="3100" dirty="0" err="1">
                <a:solidFill>
                  <a:srgbClr val="FF0000"/>
                </a:solidFill>
                <a:latin typeface="+mn-lt"/>
              </a:rPr>
              <a:t>dbinom</a:t>
            </a:r>
            <a:r>
              <a:rPr lang="nl-NL" sz="3100" dirty="0">
                <a:solidFill>
                  <a:srgbClr val="FF0000"/>
                </a:solidFill>
                <a:latin typeface="+mn-lt"/>
              </a:rPr>
              <a:t>(0:4,4,1/2),</a:t>
            </a:r>
            <a:r>
              <a:rPr lang="nl-NL" sz="3100" dirty="0" err="1">
                <a:solidFill>
                  <a:srgbClr val="FF0000"/>
                </a:solidFill>
                <a:latin typeface="+mn-lt"/>
              </a:rPr>
              <a:t>pch</a:t>
            </a:r>
            <a:r>
              <a:rPr lang="nl-NL" sz="3100" dirty="0">
                <a:solidFill>
                  <a:srgbClr val="FF0000"/>
                </a:solidFill>
                <a:latin typeface="+mn-lt"/>
              </a:rPr>
              <a:t>=16,ylim=c(0,0.40),col=4)</a:t>
            </a:r>
            <a:br>
              <a:rPr lang="nl-NL" dirty="0"/>
            </a:br>
            <a:r>
              <a:rPr lang="nl-NL" sz="3100" dirty="0">
                <a:latin typeface="+mn-lt"/>
              </a:rPr>
              <a:t># zoek uit hoe je 0,1,2,3,4 onder de punten krijgt, langs de x-as.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017A203B-086D-468B-A064-91B3A7155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4132" y="2068187"/>
            <a:ext cx="4510779" cy="4504067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88397348-BC43-4090-9560-3B3CA68F1662}"/>
              </a:ext>
            </a:extLst>
          </p:cNvPr>
          <p:cNvSpPr/>
          <p:nvPr/>
        </p:nvSpPr>
        <p:spPr>
          <a:xfrm>
            <a:off x="855066" y="1447313"/>
            <a:ext cx="7566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>
                <a:solidFill>
                  <a:prstClr val="black"/>
                </a:solidFill>
                <a:ea typeface="+mj-ea"/>
                <a:cs typeface="+mj-cs"/>
              </a:rPr>
              <a:t># zoek uit hoe je zinnige tekst langs de assen krijgt.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50048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442" y="321169"/>
            <a:ext cx="11831053" cy="6536831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binom.test</a:t>
            </a:r>
            <a:r>
              <a:rPr lang="en-US" dirty="0">
                <a:solidFill>
                  <a:schemeClr val="tx1"/>
                </a:solidFill>
              </a:rPr>
              <a:t> {stats}           R Documentation                          </a:t>
            </a:r>
            <a:r>
              <a:rPr lang="en-US" b="1" dirty="0">
                <a:solidFill>
                  <a:schemeClr val="tx1"/>
                </a:solidFill>
              </a:rPr>
              <a:t>Exact Binomial Test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Description</a:t>
            </a:r>
          </a:p>
          <a:p>
            <a:r>
              <a:rPr lang="en-US" dirty="0">
                <a:solidFill>
                  <a:schemeClr val="tx1"/>
                </a:solidFill>
              </a:rPr>
              <a:t>Performs an exact test of a simple null hypothesis about the probability of success in a Bernoulli experiment. 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Usage </a:t>
            </a:r>
          </a:p>
          <a:p>
            <a:r>
              <a:rPr lang="en-US" dirty="0" err="1">
                <a:solidFill>
                  <a:schemeClr val="tx1"/>
                </a:solidFill>
              </a:rPr>
              <a:t>binom.test</a:t>
            </a:r>
            <a:r>
              <a:rPr lang="en-US" dirty="0">
                <a:solidFill>
                  <a:schemeClr val="tx1"/>
                </a:solidFill>
              </a:rPr>
              <a:t>(x, n, p = 0.5, alternative = c("</a:t>
            </a:r>
            <a:r>
              <a:rPr lang="en-US" dirty="0" err="1">
                <a:solidFill>
                  <a:schemeClr val="tx1"/>
                </a:solidFill>
              </a:rPr>
              <a:t>two.sided</a:t>
            </a:r>
            <a:r>
              <a:rPr lang="en-US" dirty="0">
                <a:solidFill>
                  <a:schemeClr val="tx1"/>
                </a:solidFill>
              </a:rPr>
              <a:t>", "less", "greater"), </a:t>
            </a:r>
            <a:r>
              <a:rPr lang="en-US" dirty="0" err="1">
                <a:solidFill>
                  <a:schemeClr val="tx1"/>
                </a:solidFill>
              </a:rPr>
              <a:t>conf.level</a:t>
            </a:r>
            <a:r>
              <a:rPr lang="en-US" dirty="0">
                <a:solidFill>
                  <a:schemeClr val="tx1"/>
                </a:solidFill>
              </a:rPr>
              <a:t> = 0.95)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b="1" dirty="0">
                <a:solidFill>
                  <a:schemeClr val="tx1"/>
                </a:solidFill>
              </a:rPr>
              <a:t>Arguments</a:t>
            </a:r>
          </a:p>
          <a:p>
            <a:r>
              <a:rPr lang="en-US" dirty="0">
                <a:solidFill>
                  <a:schemeClr val="tx1"/>
                </a:solidFill>
              </a:rPr>
              <a:t>x number of successes, or a vector of length 2 giving the numbers of successes and failures, respectively. n number of trials; ignored if x has length 2.</a:t>
            </a:r>
          </a:p>
          <a:p>
            <a:r>
              <a:rPr lang="en-US" dirty="0">
                <a:solidFill>
                  <a:schemeClr val="tx1"/>
                </a:solidFill>
              </a:rPr>
              <a:t>p hypothesized probability of success. alternative indicates the alternative hypothesis and must be one of "</a:t>
            </a:r>
            <a:r>
              <a:rPr lang="en-US" dirty="0" err="1">
                <a:solidFill>
                  <a:schemeClr val="tx1"/>
                </a:solidFill>
              </a:rPr>
              <a:t>two.sided</a:t>
            </a:r>
            <a:r>
              <a:rPr lang="en-US" dirty="0">
                <a:solidFill>
                  <a:schemeClr val="tx1"/>
                </a:solidFill>
              </a:rPr>
              <a:t>", "greater" or "less". You can specify just the initial letter.</a:t>
            </a:r>
          </a:p>
          <a:p>
            <a:r>
              <a:rPr lang="en-US" dirty="0" err="1">
                <a:solidFill>
                  <a:schemeClr val="tx1"/>
                </a:solidFill>
              </a:rPr>
              <a:t>conf.level</a:t>
            </a:r>
            <a:r>
              <a:rPr lang="en-US" dirty="0">
                <a:solidFill>
                  <a:schemeClr val="tx1"/>
                </a:solidFill>
              </a:rPr>
              <a:t> confidence level for the returned confidence interval.</a:t>
            </a:r>
          </a:p>
          <a:p>
            <a:endParaRPr lang="nl-N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664" y="331341"/>
            <a:ext cx="8544949" cy="636104"/>
          </a:xfrm>
        </p:spPr>
        <p:txBody>
          <a:bodyPr>
            <a:normAutofit/>
          </a:bodyPr>
          <a:lstStyle/>
          <a:p>
            <a:r>
              <a:rPr lang="nl-NL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</a:t>
            </a:r>
            <a:r>
              <a:rPr lang="nl-NL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 </a:t>
            </a:r>
            <a:r>
              <a:rPr lang="nl-NL" sz="28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 1       # dit is een toets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664" y="1189866"/>
            <a:ext cx="11362861" cy="514503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# Under (the assumption of) simple Mendelian inheritance, a cross between plants of two particular genotypes produces progeny   1/4 of  which are "dwarf" and 3/4 of which are "giant“. </a:t>
            </a:r>
          </a:p>
          <a:p>
            <a:pPr>
              <a:buNone/>
            </a:pPr>
            <a:r>
              <a:rPr lang="en-US" sz="2000" dirty="0"/>
              <a:t>  In an experiment to determine if this assumption is reasonable, a cross results in progeny </a:t>
            </a:r>
          </a:p>
          <a:p>
            <a:pPr>
              <a:buNone/>
            </a:pPr>
            <a:r>
              <a:rPr lang="en-US" sz="2000" dirty="0"/>
              <a:t>  having 243 dwarf and 682 giant plants.   If "giant" is taken as success, the null hypothesis is that </a:t>
            </a:r>
          </a:p>
          <a:p>
            <a:pPr>
              <a:buNone/>
            </a:pPr>
            <a:r>
              <a:rPr lang="en-US" sz="2000" dirty="0"/>
              <a:t>  p =  3/4 and the alternative that  p </a:t>
            </a:r>
            <a:r>
              <a:rPr lang="en-US" sz="2000" dirty="0">
                <a:sym typeface="Symbol"/>
              </a:rPr>
              <a:t></a:t>
            </a:r>
            <a:r>
              <a:rPr lang="en-US" sz="2000" dirty="0"/>
              <a:t> 3/4. 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2000" dirty="0"/>
              <a:t>   </a:t>
            </a:r>
            <a:r>
              <a:rPr lang="en-US" sz="2000" dirty="0" err="1">
                <a:solidFill>
                  <a:srgbClr val="FF0000"/>
                </a:solidFill>
              </a:rPr>
              <a:t>binom.test</a:t>
            </a:r>
            <a:r>
              <a:rPr lang="en-US" sz="2000" dirty="0">
                <a:solidFill>
                  <a:srgbClr val="FF0000"/>
                </a:solidFill>
              </a:rPr>
              <a:t>(682,682+243, p =  3/4 )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# or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en-US" sz="2000" dirty="0" err="1">
                <a:solidFill>
                  <a:srgbClr val="FF0000"/>
                </a:solidFill>
              </a:rPr>
              <a:t>binom.test</a:t>
            </a:r>
            <a:r>
              <a:rPr lang="en-US" sz="2000" dirty="0">
                <a:solidFill>
                  <a:srgbClr val="FF0000"/>
                </a:solidFill>
              </a:rPr>
              <a:t>(c(682, 243), p = 3/4) </a:t>
            </a:r>
          </a:p>
          <a:p>
            <a:pPr marL="0" indent="0">
              <a:buNone/>
            </a:pPr>
            <a:r>
              <a:rPr lang="en-US" sz="2000" dirty="0"/>
              <a:t># x number of successes, or a vector of length 2 giving the numbers of successes and failures, respectively. </a:t>
            </a:r>
          </a:p>
          <a:p>
            <a:pPr marL="0" indent="0">
              <a:buNone/>
            </a:pPr>
            <a:r>
              <a:rPr lang="en-US" sz="2000" dirty="0"/>
              <a:t>   n number of trials; ignored if x has length 2.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684569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B8DAAF75E59E4D8388A120746EB261" ma:contentTypeVersion="0" ma:contentTypeDescription="Een nieuw document maken." ma:contentTypeScope="" ma:versionID="d0bd53b97bdb4135140e3ad3c124a179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B0A354-B68B-4238-A833-D8D37F1419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A4F400C-A626-4859-A83C-90AA5A644545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0C8716D-A632-4DCE-A7CB-6F4E91FD08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1064</Words>
  <Application>Microsoft Office PowerPoint</Application>
  <PresentationFormat>Breedbeeld</PresentationFormat>
  <Paragraphs>176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Symbol</vt:lpstr>
      <vt:lpstr>Times New Roman</vt:lpstr>
      <vt:lpstr>Kantoorthema</vt:lpstr>
      <vt:lpstr>1_Kantoorthema</vt:lpstr>
      <vt:lpstr>Verkenning van package stats  binom.test en chisq.test </vt:lpstr>
      <vt:lpstr>PowerPoint-presentatie</vt:lpstr>
      <vt:lpstr>PowerPoint-presentatie</vt:lpstr>
      <vt:lpstr>?binomial</vt:lpstr>
      <vt:lpstr> </vt:lpstr>
      <vt:lpstr>PowerPoint-presentatie</vt:lpstr>
      <vt:lpstr>plot(dbinom(0:4,4,1/2),pch=16,ylim=c(0,0.40),col=4) # zoek uit hoe je 0,1,2,3,4 onder de punten krijgt, langs de x-as.</vt:lpstr>
      <vt:lpstr>PowerPoint-presentatie</vt:lpstr>
      <vt:lpstr>Binomial test  example 1       # dit is een toets</vt:lpstr>
      <vt:lpstr>  binom.test(c(682, 243), p = 3/4)     # Output:</vt:lpstr>
      <vt:lpstr>PowerPoint-presentatie</vt:lpstr>
      <vt:lpstr>PowerPoint-presentatie</vt:lpstr>
      <vt:lpstr> ?chisq.test </vt:lpstr>
      <vt:lpstr>Chisq.test  example 1 # goodness of fit </vt:lpstr>
      <vt:lpstr>Chisq.test example 2</vt:lpstr>
      <vt:lpstr>Chisq.test  example 3</vt:lpstr>
      <vt:lpstr>  Chi-Square Test for independence in R   (Zie  MarinStatsLectures  R Tutorial 4.7   eerste 3 minuten)   </vt:lpstr>
      <vt:lpstr>Verantwoording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Verkenning van package stats</dc:title>
  <dc:creator>Wilma</dc:creator>
  <cp:lastModifiedBy>Wilma Groenewegen</cp:lastModifiedBy>
  <cp:revision>56</cp:revision>
  <cp:lastPrinted>2015-03-18T11:18:51Z</cp:lastPrinted>
  <dcterms:created xsi:type="dcterms:W3CDTF">2015-02-21T01:36:17Z</dcterms:created>
  <dcterms:modified xsi:type="dcterms:W3CDTF">2018-03-05T14:50:20Z</dcterms:modified>
</cp:coreProperties>
</file>