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6" r:id="rId5"/>
  </p:sldMasterIdLst>
  <p:sldIdLst>
    <p:sldId id="309" r:id="rId6"/>
    <p:sldId id="312" r:id="rId7"/>
    <p:sldId id="303" r:id="rId8"/>
    <p:sldId id="297" r:id="rId9"/>
    <p:sldId id="311" r:id="rId10"/>
    <p:sldId id="298" r:id="rId11"/>
    <p:sldId id="313" r:id="rId12"/>
    <p:sldId id="31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A81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8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01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4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1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0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4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8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09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73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586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6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21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78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413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6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59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8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6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1BEF-DB20-41E2-A5B3-E1EC2EE32498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1C5F-E569-4CBA-B77D-DB0A4FEDD1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8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5955-9971-4E04-A9F1-156706787277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1-2-2018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A610-8020-401D-A69F-19C5C34FF9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1" y="1329267"/>
            <a:ext cx="10515600" cy="812800"/>
          </a:xfrm>
        </p:spPr>
        <p:txBody>
          <a:bodyPr>
            <a:normAutofit fontScale="90000"/>
          </a:bodyPr>
          <a:lstStyle/>
          <a:p>
            <a:r>
              <a:rPr lang="nl-NL" sz="4000" dirty="0" smtClean="0">
                <a:latin typeface="+mn-lt"/>
              </a:rPr>
              <a:t>R is heel handig vanwege voorgeprogrammeerde statistische toetsen  </a:t>
            </a:r>
            <a:br>
              <a:rPr lang="nl-NL" sz="4000" dirty="0" smtClean="0">
                <a:latin typeface="+mn-lt"/>
              </a:rPr>
            </a:br>
            <a:r>
              <a:rPr lang="nl-NL" sz="4000" dirty="0">
                <a:solidFill>
                  <a:srgbClr val="1406CA"/>
                </a:solidFill>
                <a:latin typeface="+mn-lt"/>
              </a:rPr>
              <a:t> </a:t>
            </a:r>
            <a:endParaRPr lang="nl-NL" sz="40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19201" y="2142067"/>
            <a:ext cx="8187266" cy="3889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3200" dirty="0" smtClean="0"/>
              <a:t>Al gezien: 	vorige week</a:t>
            </a:r>
          </a:p>
          <a:p>
            <a:pPr marL="0" indent="0">
              <a:buNone/>
            </a:pPr>
            <a:r>
              <a:rPr lang="nl-NL" sz="3200" dirty="0"/>
              <a:t>	</a:t>
            </a:r>
            <a:r>
              <a:rPr lang="nl-NL" sz="3200" dirty="0" smtClean="0"/>
              <a:t>		</a:t>
            </a:r>
            <a:r>
              <a:rPr lang="nl-NL" sz="3200" dirty="0" err="1" smtClean="0">
                <a:solidFill>
                  <a:srgbClr val="1406CA"/>
                </a:solidFill>
              </a:rPr>
              <a:t>chisq.test</a:t>
            </a:r>
            <a:endParaRPr lang="nl-NL" sz="3200" dirty="0" smtClean="0">
              <a:solidFill>
                <a:srgbClr val="1406CA"/>
              </a:solidFill>
            </a:endParaRPr>
          </a:p>
          <a:p>
            <a:pPr marL="0" indent="0">
              <a:buNone/>
            </a:pPr>
            <a:r>
              <a:rPr lang="nl-NL" sz="3200" dirty="0"/>
              <a:t>	</a:t>
            </a:r>
            <a:r>
              <a:rPr lang="nl-NL" sz="3200" dirty="0" smtClean="0"/>
              <a:t>		</a:t>
            </a:r>
            <a:r>
              <a:rPr lang="nl-NL" sz="3200" dirty="0" err="1" smtClean="0">
                <a:solidFill>
                  <a:srgbClr val="1406CA"/>
                </a:solidFill>
              </a:rPr>
              <a:t>binom.test</a:t>
            </a:r>
            <a:endParaRPr lang="nl-NL" sz="3200" dirty="0" smtClean="0">
              <a:solidFill>
                <a:srgbClr val="1406CA"/>
              </a:solidFill>
            </a:endParaRPr>
          </a:p>
          <a:p>
            <a:pPr marL="0" indent="0">
              <a:buNone/>
            </a:pPr>
            <a:r>
              <a:rPr lang="nl-NL" sz="3200" dirty="0" smtClean="0"/>
              <a:t>	      </a:t>
            </a:r>
          </a:p>
          <a:p>
            <a:pPr marL="0" indent="0">
              <a:buNone/>
            </a:pPr>
            <a:r>
              <a:rPr lang="nl-NL" sz="3200" dirty="0"/>
              <a:t>	</a:t>
            </a:r>
            <a:r>
              <a:rPr lang="nl-NL" sz="3200" dirty="0" smtClean="0"/>
              <a:t>	in </a:t>
            </a:r>
            <a:r>
              <a:rPr lang="nl-NL" sz="3200" dirty="0"/>
              <a:t>les 7 van </a:t>
            </a:r>
            <a:r>
              <a:rPr lang="nl-NL" sz="3200" dirty="0" smtClean="0"/>
              <a:t>tryr.codeschool.com</a:t>
            </a:r>
          </a:p>
          <a:p>
            <a:pPr marL="0" indent="0">
              <a:buNone/>
            </a:pPr>
            <a:r>
              <a:rPr lang="nl-NL" sz="3200" dirty="0"/>
              <a:t>	</a:t>
            </a:r>
            <a:r>
              <a:rPr lang="nl-NL" sz="3200" dirty="0" smtClean="0"/>
              <a:t>		</a:t>
            </a:r>
            <a:r>
              <a:rPr lang="nl-NL" sz="3200" dirty="0" err="1" smtClean="0">
                <a:solidFill>
                  <a:srgbClr val="1406CA"/>
                </a:solidFill>
              </a:rPr>
              <a:t>cor.test</a:t>
            </a:r>
            <a:endParaRPr lang="nl-NL" sz="3200" dirty="0" smtClean="0">
              <a:solidFill>
                <a:srgbClr val="1406CA"/>
              </a:solidFill>
            </a:endParaRPr>
          </a:p>
          <a:p>
            <a:pPr marL="0" indent="0">
              <a:buNone/>
            </a:pPr>
            <a:r>
              <a:rPr lang="nl-NL" sz="3200" dirty="0" smtClean="0"/>
              <a:t>                              # eerst tekenen, dan rekenen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32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37194" y="1155159"/>
            <a:ext cx="819788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cor.test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(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countries$GDP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countries$Piracy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NL" altLang="nl-NL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Pearson's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product-moment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correlation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data: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countries$GDP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and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countries$Piracy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nl-NL" altLang="nl-NL" sz="2800" b="0" i="0" u="none" strike="noStrike" cap="none" normalizeH="0" baseline="0" dirty="0" smtClean="0">
              <a:ln>
                <a:noFill/>
              </a:ln>
              <a:solidFill>
                <a:srgbClr val="1406C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t = -14.8371,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df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= 107, 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effectLst/>
              </a:rPr>
              <a:t>p-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effectLst/>
              </a:rPr>
              <a:t>value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effectLst/>
              </a:rPr>
              <a:t> &lt; 2.2e-16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nl-NL" altLang="nl-NL" sz="2800" b="0" i="0" u="none" strike="noStrike" cap="none" normalizeH="0" baseline="0" dirty="0" smtClean="0">
              <a:ln>
                <a:noFill/>
              </a:ln>
              <a:solidFill>
                <a:srgbClr val="1406C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alternative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  <a:cs typeface="Arial" panose="020B0604020202020204" pitchFamily="34" charset="0"/>
              </a:rPr>
              <a:t>hypothesis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: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true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correlation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is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not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equal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to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0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nl-NL" altLang="nl-NL" sz="2800" b="0" i="0" u="none" strike="noStrike" cap="none" normalizeH="0" baseline="0" dirty="0" smtClean="0">
              <a:ln>
                <a:noFill/>
              </a:ln>
              <a:solidFill>
                <a:srgbClr val="1406CA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95 percent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confidence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 interval: -0.8736179 -0.7475690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2800" dirty="0">
              <a:solidFill>
                <a:srgbClr val="1406CA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sample </a:t>
            </a:r>
            <a:r>
              <a:rPr kumimoji="0" lang="nl-NL" altLang="nl-NL" sz="2800" b="0" i="0" u="none" strike="noStrike" cap="none" normalizeH="0" baseline="0" dirty="0" err="1" smtClean="0">
                <a:ln>
                  <a:noFill/>
                </a:ln>
                <a:solidFill>
                  <a:srgbClr val="1406CA"/>
                </a:solidFill>
                <a:effectLst/>
              </a:rPr>
              <a:t>estimates</a:t>
            </a: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  <a:t>: cor -0.8203183 </a:t>
            </a:r>
            <a:b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1406CA"/>
                </a:solidFill>
                <a:effectLst/>
              </a:rPr>
            </a:br>
            <a:endParaRPr kumimoji="0" lang="nl-NL" altLang="nl-NL" sz="2800" b="0" i="0" u="none" strike="noStrike" cap="none" normalizeH="0" baseline="0" dirty="0" smtClean="0">
              <a:ln>
                <a:noFill/>
              </a:ln>
              <a:solidFill>
                <a:srgbClr val="1406CA"/>
              </a:solidFill>
              <a:effectLst/>
            </a:endParaRPr>
          </a:p>
        </p:txBody>
      </p:sp>
      <p:sp>
        <p:nvSpPr>
          <p:cNvPr id="3" name="Ondertitel 2"/>
          <p:cNvSpPr txBox="1">
            <a:spLocks/>
          </p:cNvSpPr>
          <p:nvPr/>
        </p:nvSpPr>
        <p:spPr>
          <a:xfrm>
            <a:off x="389468" y="240772"/>
            <a:ext cx="5232400" cy="546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Uit les 7 van tryr.codeschool.com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35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4191000"/>
            <a:ext cx="10684934" cy="1532467"/>
          </a:xfrm>
        </p:spPr>
        <p:txBody>
          <a:bodyPr>
            <a:normAutofit fontScale="90000"/>
          </a:bodyPr>
          <a:lstStyle/>
          <a:p>
            <a:pPr marL="271463" indent="-271463"/>
            <a:r>
              <a:rPr lang="nl-NL" sz="3600" dirty="0">
                <a:latin typeface="+mn-lt"/>
              </a:rPr>
              <a:t>2</a:t>
            </a:r>
            <a:r>
              <a:rPr lang="nl-NL" sz="3600" dirty="0" smtClean="0">
                <a:latin typeface="+mn-lt"/>
              </a:rPr>
              <a:t>a. Voer een chikwadraattoets voor onafhankelijkheid uit </a:t>
            </a:r>
            <a:br>
              <a:rPr lang="nl-NL" sz="3600" dirty="0" smtClean="0">
                <a:latin typeface="+mn-lt"/>
              </a:rPr>
            </a:br>
            <a:r>
              <a:rPr lang="nl-NL" sz="3600" dirty="0" smtClean="0">
                <a:latin typeface="+mn-lt"/>
              </a:rPr>
              <a:t>  	op </a:t>
            </a:r>
            <a:r>
              <a:rPr lang="nl-NL" sz="3600" dirty="0">
                <a:latin typeface="+mn-lt"/>
              </a:rPr>
              <a:t>de </a:t>
            </a:r>
            <a:r>
              <a:rPr lang="nl-NL" sz="3600" dirty="0" smtClean="0">
                <a:latin typeface="+mn-lt"/>
              </a:rPr>
              <a:t>variabelen </a:t>
            </a:r>
            <a:r>
              <a:rPr lang="nl-NL" sz="3600" dirty="0" err="1">
                <a:latin typeface="+mn-lt"/>
              </a:rPr>
              <a:t>S</a:t>
            </a:r>
            <a:r>
              <a:rPr lang="nl-NL" sz="3600" dirty="0" err="1" smtClean="0">
                <a:latin typeface="+mn-lt"/>
              </a:rPr>
              <a:t>moke</a:t>
            </a:r>
            <a:r>
              <a:rPr lang="nl-NL" sz="3600" dirty="0" smtClean="0">
                <a:latin typeface="+mn-lt"/>
              </a:rPr>
              <a:t> en </a:t>
            </a:r>
            <a:r>
              <a:rPr lang="nl-NL" sz="3600" dirty="0" err="1">
                <a:latin typeface="+mn-lt"/>
              </a:rPr>
              <a:t>C</a:t>
            </a:r>
            <a:r>
              <a:rPr lang="nl-NL" sz="3600" dirty="0" err="1" smtClean="0">
                <a:latin typeface="+mn-lt"/>
              </a:rPr>
              <a:t>aesarean</a:t>
            </a:r>
            <a:r>
              <a:rPr lang="nl-NL" sz="3600" dirty="0" smtClean="0">
                <a:latin typeface="+mn-lt"/>
              </a:rPr>
              <a:t> in de dataset          	longcapaciteit , die op </a:t>
            </a:r>
            <a:r>
              <a:rPr lang="nl-NL" sz="3600" dirty="0" err="1" smtClean="0">
                <a:latin typeface="+mn-lt"/>
              </a:rPr>
              <a:t>scholar</a:t>
            </a:r>
            <a:r>
              <a:rPr lang="nl-NL" sz="3600" dirty="0" smtClean="0">
                <a:latin typeface="+mn-lt"/>
              </a:rPr>
              <a:t> staat.</a:t>
            </a:r>
            <a:br>
              <a:rPr lang="nl-NL" sz="3600" dirty="0" smtClean="0">
                <a:latin typeface="+mn-lt"/>
              </a:rPr>
            </a:br>
            <a:r>
              <a:rPr lang="nl-NL" sz="3600" dirty="0" smtClean="0">
                <a:latin typeface="+mn-lt"/>
              </a:rPr>
              <a:t>b. Geef de p-waarde, die je gevonden hebt bij 4a.</a:t>
            </a:r>
            <a:endParaRPr lang="nl-NL" sz="3600" dirty="0">
              <a:latin typeface="+mn-lt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1126065" y="2630488"/>
            <a:ext cx="8492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3466" y="414868"/>
            <a:ext cx="10515600" cy="147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smtClean="0">
                <a:solidFill>
                  <a:srgbClr val="1406CA"/>
                </a:solidFill>
                <a:latin typeface="+mn-lt"/>
              </a:rPr>
              <a:t>Opdrachten bij voorgeprogrammeerde statistische toetsen   </a:t>
            </a:r>
            <a:endParaRPr lang="nl-NL" sz="3600" dirty="0"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6533" y="1888325"/>
            <a:ext cx="10769601" cy="193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9263" indent="-449263"/>
            <a:r>
              <a:rPr lang="nl-NL" sz="3200" dirty="0">
                <a:latin typeface="+mn-lt"/>
              </a:rPr>
              <a:t>1</a:t>
            </a:r>
            <a:r>
              <a:rPr lang="nl-NL" sz="3200" dirty="0" smtClean="0">
                <a:latin typeface="+mn-lt"/>
              </a:rPr>
              <a:t>. Onderzoek met behulp van correlatie of er een lineaire samenhang kan zijn tussen de windsnelheid en de hoeveelheid ozon in de lucht in de </a:t>
            </a:r>
            <a:r>
              <a:rPr lang="nl-NL" sz="3200" dirty="0" err="1" smtClean="0">
                <a:latin typeface="+mn-lt"/>
              </a:rPr>
              <a:t>airqualitydatabase</a:t>
            </a:r>
            <a:r>
              <a:rPr lang="nl-NL" sz="3200" dirty="0" smtClean="0">
                <a:latin typeface="+mn-lt"/>
              </a:rPr>
              <a:t>.</a:t>
            </a:r>
            <a:endParaRPr lang="nl-NL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2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27" y="816293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 dirty="0" smtClean="0">
                <a:latin typeface="+mn-lt"/>
              </a:rPr>
              <a:t>Wanneer gebruik ik R en wanneer Python?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60" y="2680571"/>
            <a:ext cx="11296200" cy="30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1406CA"/>
                </a:solidFill>
                <a:latin typeface="+mn-lt"/>
              </a:rPr>
              <a:t>A. Filteren op tabellen</a:t>
            </a:r>
            <a:endParaRPr lang="nl-NL" sz="4000" dirty="0">
              <a:solidFill>
                <a:srgbClr val="1406CA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208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/>
              <a:t>Voorbeeld: Opdrachten bij de dataset </a:t>
            </a:r>
            <a:r>
              <a:rPr lang="nl-NL" sz="3200" dirty="0" err="1" smtClean="0"/>
              <a:t>airquality</a:t>
            </a:r>
            <a:r>
              <a:rPr lang="nl-NL" sz="3200" dirty="0" smtClean="0"/>
              <a:t>, zoals</a:t>
            </a:r>
            <a:endParaRPr lang="nl-NL" sz="3200" dirty="0"/>
          </a:p>
          <a:p>
            <a:pPr marL="0" lvl="0" indent="0">
              <a:buNone/>
            </a:pPr>
            <a:endParaRPr lang="nl-NL" sz="1800" dirty="0" smtClean="0"/>
          </a:p>
          <a:p>
            <a:pPr marL="0" lvl="0" indent="0">
              <a:buNone/>
            </a:pPr>
            <a:r>
              <a:rPr lang="nl-NL" sz="3200" dirty="0" smtClean="0"/>
              <a:t>Selecteer </a:t>
            </a:r>
            <a:r>
              <a:rPr lang="nl-NL" sz="3200" dirty="0"/>
              <a:t>de subset, waarvoor de temperatuur onder de 70°F en laat alleen rijnummer, </a:t>
            </a:r>
            <a:r>
              <a:rPr lang="nl-NL" sz="3200" dirty="0" err="1"/>
              <a:t>Ozone</a:t>
            </a:r>
            <a:r>
              <a:rPr lang="nl-NL" sz="3200" dirty="0"/>
              <a:t> en Temp zien</a:t>
            </a:r>
            <a:r>
              <a:rPr lang="nl-NL" sz="3200" dirty="0" smtClean="0"/>
              <a:t>.</a:t>
            </a:r>
          </a:p>
          <a:p>
            <a:pPr marL="0" lv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>
                <a:solidFill>
                  <a:srgbClr val="FF0000"/>
                </a:solidFill>
              </a:rPr>
              <a:t>subset(</a:t>
            </a:r>
            <a:r>
              <a:rPr lang="en-US" sz="3200" dirty="0" err="1">
                <a:solidFill>
                  <a:srgbClr val="FF0000"/>
                </a:solidFill>
              </a:rPr>
              <a:t>airquality,Temp</a:t>
            </a:r>
            <a:r>
              <a:rPr lang="en-US" sz="3200" dirty="0">
                <a:solidFill>
                  <a:srgbClr val="FF0000"/>
                </a:solidFill>
              </a:rPr>
              <a:t>&lt;70,select=c(</a:t>
            </a:r>
            <a:r>
              <a:rPr lang="en-US" sz="3200" dirty="0" err="1">
                <a:solidFill>
                  <a:srgbClr val="FF0000"/>
                </a:solidFill>
              </a:rPr>
              <a:t>Ozone,Temp</a:t>
            </a:r>
            <a:r>
              <a:rPr lang="en-US" sz="3200" dirty="0">
                <a:solidFill>
                  <a:srgbClr val="FF0000"/>
                </a:solidFill>
              </a:rPr>
              <a:t>))</a:t>
            </a:r>
            <a:endParaRPr lang="nl-NL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3030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2466"/>
            <a:ext cx="7611534" cy="676406"/>
          </a:xfrm>
        </p:spPr>
        <p:txBody>
          <a:bodyPr>
            <a:noAutofit/>
          </a:bodyPr>
          <a:lstStyle/>
          <a:p>
            <a:pPr algn="l"/>
            <a:r>
              <a:rPr lang="nl-NL" sz="3600" dirty="0">
                <a:solidFill>
                  <a:srgbClr val="1406CA"/>
                </a:solidFill>
                <a:latin typeface="+mn-lt"/>
              </a:rPr>
              <a:t>B</a:t>
            </a:r>
            <a:r>
              <a:rPr lang="nl-NL" sz="3600" dirty="0" smtClean="0">
                <a:solidFill>
                  <a:srgbClr val="1406CA"/>
                </a:solidFill>
                <a:latin typeface="+mn-lt"/>
              </a:rPr>
              <a:t>. Opdrachten om grafieken te plotten </a:t>
            </a:r>
            <a:endParaRPr lang="nl-NL" sz="3600" dirty="0">
              <a:solidFill>
                <a:srgbClr val="1406CA"/>
              </a:solidFill>
              <a:latin typeface="+mn-lt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subTitle" idx="1"/>
          </p:nvPr>
        </p:nvSpPr>
        <p:spPr>
          <a:xfrm>
            <a:off x="685799" y="1143000"/>
            <a:ext cx="11159068" cy="4961467"/>
          </a:xfrm>
        </p:spPr>
        <p:txBody>
          <a:bodyPr>
            <a:noAutofit/>
          </a:bodyPr>
          <a:lstStyle/>
          <a:p>
            <a:pPr algn="l"/>
            <a:r>
              <a:rPr lang="nl-NL" sz="3200" dirty="0" smtClean="0"/>
              <a:t>Maak bij </a:t>
            </a:r>
            <a:r>
              <a:rPr lang="nl-NL" sz="3200" dirty="0" smtClean="0">
                <a:solidFill>
                  <a:prstClr val="black"/>
                </a:solidFill>
              </a:rPr>
              <a:t> </a:t>
            </a:r>
            <a:r>
              <a:rPr lang="nl-NL" sz="3200" dirty="0">
                <a:solidFill>
                  <a:prstClr val="black"/>
                </a:solidFill>
              </a:rPr>
              <a:t>de database </a:t>
            </a:r>
            <a:r>
              <a:rPr lang="nl-NL" sz="3200" dirty="0" err="1" smtClean="0">
                <a:solidFill>
                  <a:prstClr val="black"/>
                </a:solidFill>
              </a:rPr>
              <a:t>Airquality</a:t>
            </a:r>
            <a:r>
              <a:rPr lang="nl-NL" sz="3200" dirty="0" smtClean="0">
                <a:solidFill>
                  <a:prstClr val="black"/>
                </a:solidFill>
              </a:rPr>
              <a:t> de volgende grafieken.</a:t>
            </a:r>
          </a:p>
          <a:p>
            <a:pPr algn="l"/>
            <a:r>
              <a:rPr lang="nl-NL" sz="2800" dirty="0" smtClean="0">
                <a:solidFill>
                  <a:prstClr val="black"/>
                </a:solidFill>
              </a:rPr>
              <a:t>(Denk aan bronvermelding, duidelijke titel, tekst en schaal langs de assen, legenda en </a:t>
            </a:r>
            <a:r>
              <a:rPr lang="nl-NL" sz="2800" dirty="0" smtClean="0">
                <a:solidFill>
                  <a:srgbClr val="1406CA"/>
                </a:solidFill>
              </a:rPr>
              <a:t>kleur indien relevant</a:t>
            </a:r>
            <a:r>
              <a:rPr lang="nl-NL" sz="2800" dirty="0" smtClean="0">
                <a:solidFill>
                  <a:prstClr val="black"/>
                </a:solidFill>
              </a:rPr>
              <a:t>.)</a:t>
            </a:r>
          </a:p>
          <a:p>
            <a:pPr algn="l"/>
            <a:endParaRPr lang="nl-NL" sz="1200" dirty="0" smtClean="0">
              <a:solidFill>
                <a:prstClr val="black"/>
              </a:solidFill>
            </a:endParaRPr>
          </a:p>
          <a:p>
            <a:pPr algn="l"/>
            <a:r>
              <a:rPr lang="nl-NL" sz="3200" dirty="0"/>
              <a:t>3</a:t>
            </a:r>
            <a:r>
              <a:rPr lang="nl-NL" sz="3200" dirty="0" smtClean="0"/>
              <a:t>a. De hoeveelheid ozon afgezet tegen de wind.</a:t>
            </a:r>
          </a:p>
          <a:p>
            <a:pPr marL="627063" indent="-627063" algn="l" defTabSz="993775"/>
            <a:r>
              <a:rPr lang="nl-NL" sz="3200" dirty="0"/>
              <a:t> </a:t>
            </a:r>
            <a:r>
              <a:rPr lang="nl-NL" sz="3200" dirty="0" smtClean="0"/>
              <a:t> b. </a:t>
            </a:r>
            <a:r>
              <a:rPr lang="nl-NL" sz="3200" dirty="0"/>
              <a:t>Pas de lettergrootte van de onderdelen aan.</a:t>
            </a:r>
          </a:p>
          <a:p>
            <a:pPr marL="627063" indent="-627063" algn="l" defTabSz="993775"/>
            <a:r>
              <a:rPr lang="nl-NL" sz="3200" dirty="0" smtClean="0"/>
              <a:t>  c. Plaats een rode horizontale lijn in de grafiek bij 40 </a:t>
            </a:r>
            <a:r>
              <a:rPr lang="nl-NL" sz="3200" dirty="0" err="1" smtClean="0"/>
              <a:t>ppb</a:t>
            </a:r>
            <a:r>
              <a:rPr lang="nl-NL" sz="3200" dirty="0" smtClean="0"/>
              <a:t> ozon.</a:t>
            </a:r>
          </a:p>
          <a:p>
            <a:pPr marL="627063" indent="-627063" algn="l" defTabSz="993775"/>
            <a:r>
              <a:rPr lang="nl-NL" sz="3200" dirty="0"/>
              <a:t> </a:t>
            </a:r>
            <a:r>
              <a:rPr lang="nl-NL" sz="3200" dirty="0" smtClean="0"/>
              <a:t> d. </a:t>
            </a:r>
            <a:r>
              <a:rPr lang="nl-NL" sz="3200" dirty="0"/>
              <a:t>Plaats een </a:t>
            </a:r>
            <a:r>
              <a:rPr lang="nl-NL" sz="3200" dirty="0" smtClean="0"/>
              <a:t>groene verticale lijn bij de windsnelheid 15.1 </a:t>
            </a:r>
            <a:r>
              <a:rPr lang="nl-NL" sz="3200" dirty="0" err="1" smtClean="0"/>
              <a:t>mph</a:t>
            </a:r>
            <a:r>
              <a:rPr lang="nl-NL" sz="3200" dirty="0" smtClean="0"/>
              <a:t>.</a:t>
            </a:r>
          </a:p>
          <a:p>
            <a:pPr marL="627063" indent="-627063" algn="l"/>
            <a:r>
              <a:rPr lang="nl-NL" sz="3200" dirty="0" smtClean="0"/>
              <a:t>  </a:t>
            </a:r>
          </a:p>
          <a:p>
            <a:pPr algn="l"/>
            <a:r>
              <a:rPr lang="nl-NL" sz="3200" dirty="0"/>
              <a:t>4</a:t>
            </a:r>
            <a:r>
              <a:rPr lang="nl-NL" sz="3200" dirty="0" smtClean="0"/>
              <a:t>.  </a:t>
            </a:r>
            <a:r>
              <a:rPr lang="nl-NL" sz="3200" dirty="0"/>
              <a:t>Histogram van de temperatuur in graden </a:t>
            </a:r>
            <a:r>
              <a:rPr lang="nl-NL" sz="3200" dirty="0" smtClean="0"/>
              <a:t>Celsius.</a:t>
            </a:r>
          </a:p>
          <a:p>
            <a:pPr algn="l"/>
            <a:endParaRPr lang="nl-NL" sz="3200" dirty="0" smtClean="0"/>
          </a:p>
          <a:p>
            <a:pPr algn="l"/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7009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267" y="1388533"/>
            <a:ext cx="10515600" cy="1608667"/>
          </a:xfrm>
        </p:spPr>
        <p:txBody>
          <a:bodyPr>
            <a:normAutofit fontScale="90000"/>
          </a:bodyPr>
          <a:lstStyle/>
          <a:p>
            <a:r>
              <a:rPr lang="nl-NL" sz="4000" dirty="0">
                <a:solidFill>
                  <a:srgbClr val="1406CA"/>
                </a:solidFill>
                <a:latin typeface="+mn-lt"/>
              </a:rPr>
              <a:t>C</a:t>
            </a:r>
            <a:r>
              <a:rPr lang="nl-NL" sz="4000" dirty="0" smtClean="0">
                <a:solidFill>
                  <a:srgbClr val="1406CA"/>
                </a:solidFill>
                <a:latin typeface="+mn-lt"/>
              </a:rPr>
              <a:t>. Opdracht bij voorgeprogrammeerde statistische 	toetsen  </a:t>
            </a:r>
            <a:br>
              <a:rPr lang="nl-NL" sz="4000" dirty="0" smtClean="0">
                <a:solidFill>
                  <a:srgbClr val="1406CA"/>
                </a:solidFill>
                <a:latin typeface="+mn-lt"/>
              </a:rPr>
            </a:br>
            <a:r>
              <a:rPr lang="nl-NL" sz="4000" dirty="0">
                <a:solidFill>
                  <a:srgbClr val="1406CA"/>
                </a:solidFill>
                <a:latin typeface="+mn-lt"/>
              </a:rPr>
              <a:t> </a:t>
            </a:r>
            <a:endParaRPr lang="nl-NL" sz="40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6868" y="3324222"/>
            <a:ext cx="10058399" cy="203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/>
              <a:t>5. Voer een correlatietoets uit om te onderzoeken of er verband is tussen Temp en </a:t>
            </a:r>
            <a:r>
              <a:rPr lang="nl-NL" sz="3200" dirty="0" err="1" smtClean="0"/>
              <a:t>Ozone</a:t>
            </a:r>
            <a:r>
              <a:rPr lang="nl-NL" sz="3200" dirty="0" smtClean="0"/>
              <a:t> in de dataset </a:t>
            </a:r>
            <a:r>
              <a:rPr lang="nl-NL" sz="3200" dirty="0" err="1" smtClean="0"/>
              <a:t>airquality</a:t>
            </a:r>
            <a:r>
              <a:rPr lang="nl-NL" sz="3200" dirty="0" smtClean="0"/>
              <a:t>.</a:t>
            </a:r>
            <a:r>
              <a:rPr lang="nl-NL" sz="3200" dirty="0"/>
              <a:t>	</a:t>
            </a:r>
            <a:r>
              <a:rPr lang="nl-NL" sz="3200" dirty="0" smtClean="0"/>
              <a:t>	</a:t>
            </a:r>
            <a:r>
              <a:rPr lang="nl-NL" sz="3200" dirty="0"/>
              <a:t>	</a:t>
            </a:r>
            <a:r>
              <a:rPr lang="nl-NL" sz="3200" dirty="0" smtClean="0"/>
              <a:t>	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7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95867" y="788458"/>
            <a:ext cx="10515600" cy="1325563"/>
          </a:xfrm>
        </p:spPr>
        <p:txBody>
          <a:bodyPr/>
          <a:lstStyle/>
          <a:p>
            <a:r>
              <a:rPr lang="nl-NL" dirty="0" smtClean="0"/>
              <a:t>Verantwoording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5867" y="2215091"/>
            <a:ext cx="10515600" cy="2864909"/>
          </a:xfrm>
        </p:spPr>
        <p:txBody>
          <a:bodyPr>
            <a:normAutofit/>
          </a:bodyPr>
          <a:lstStyle/>
          <a:p>
            <a:r>
              <a:rPr lang="nl-NL" dirty="0" smtClean="0"/>
              <a:t>In deze </a:t>
            </a:r>
            <a:r>
              <a:rPr lang="nl-NL" dirty="0" err="1" smtClean="0"/>
              <a:t>powerpoint</a:t>
            </a:r>
            <a:r>
              <a:rPr lang="nl-NL" dirty="0" smtClean="0"/>
              <a:t> is géén auteursrechtelijk beschermd werk opgenomen</a:t>
            </a:r>
          </a:p>
          <a:p>
            <a:r>
              <a:rPr lang="nl-NL" dirty="0" smtClean="0"/>
              <a:t>Alle teksten © Wilma Groenwegen/HAN tenzij expliciet externe bronnen zijn aangegeven</a:t>
            </a:r>
          </a:p>
          <a:p>
            <a:r>
              <a:rPr lang="nl-NL" dirty="0" smtClean="0"/>
              <a:t>Screenshots op basis van eigen werk auteur en/of vernoemde sites</a:t>
            </a:r>
          </a:p>
          <a:p>
            <a:r>
              <a:rPr lang="nl-NL" dirty="0" smtClean="0"/>
              <a:t>Eventuele images zijn opgenomen met vermelding van bron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08" y="6071353"/>
            <a:ext cx="3986138" cy="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7E89D38-80DC-4692-ACA2-E2733F8597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E19B7-FCDF-45A1-BC99-0374E935C072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A03FFC-C1B9-4CC9-A3DC-3DD58F688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318</Words>
  <Application>Microsoft Office PowerPoint</Application>
  <PresentationFormat>Breedbeeld</PresentationFormat>
  <Paragraphs>49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1_Kantoorthema</vt:lpstr>
      <vt:lpstr>R is heel handig vanwege voorgeprogrammeerde statistische toetsen    </vt:lpstr>
      <vt:lpstr>PowerPoint-presentatie</vt:lpstr>
      <vt:lpstr>2a. Voer een chikwadraattoets voor onafhankelijkheid uit     op de variabelen Smoke en Caesarean in de dataset           longcapaciteit , die op scholar staat. b. Geef de p-waarde, die je gevonden hebt bij 4a.</vt:lpstr>
      <vt:lpstr>Wanneer gebruik ik R en wanneer Python?</vt:lpstr>
      <vt:lpstr>A. Filteren op tabellen</vt:lpstr>
      <vt:lpstr>B. Opdrachten om grafieken te plotten </vt:lpstr>
      <vt:lpstr>C. Opdracht bij voorgeprogrammeerde statistische  toetsen    </vt:lpstr>
      <vt:lpstr>Verantwoording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Vijfde sessie</dc:title>
  <dc:creator>Wilma</dc:creator>
  <cp:lastModifiedBy>Wilma</cp:lastModifiedBy>
  <cp:revision>71</cp:revision>
  <dcterms:created xsi:type="dcterms:W3CDTF">2014-03-02T14:07:22Z</dcterms:created>
  <dcterms:modified xsi:type="dcterms:W3CDTF">2018-02-01T12:00:02Z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