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94660"/>
  </p:normalViewPr>
  <p:slideViewPr>
    <p:cSldViewPr snapToGrid="0">
      <p:cViewPr varScale="1">
        <p:scale>
          <a:sx n="86" d="100"/>
          <a:sy n="86" d="100"/>
        </p:scale>
        <p:origin x="48"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42D348-9D36-46D7-8A8A-37FB5654A1DF}" type="datetimeFigureOut">
              <a:rPr lang="nl-NL" smtClean="0"/>
              <a:t>4-3-2018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CC063-FC64-4718-8DFD-9864CE1B9C8E}" type="slidenum">
              <a:rPr lang="nl-NL" smtClean="0"/>
              <a:t>‹nr.›</a:t>
            </a:fld>
            <a:endParaRPr lang="nl-NL"/>
          </a:p>
        </p:txBody>
      </p:sp>
    </p:spTree>
    <p:extLst>
      <p:ext uri="{BB962C8B-B14F-4D97-AF65-F5344CB8AC3E}">
        <p14:creationId xmlns:p14="http://schemas.microsoft.com/office/powerpoint/2010/main" val="933173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Doel: GC%, variantie en mediaan van 8 verschillende sequenties, verder een grafiek maken met het GC verloop in de sequentie.</a:t>
            </a:r>
          </a:p>
        </p:txBody>
      </p:sp>
      <p:sp>
        <p:nvSpPr>
          <p:cNvPr id="4" name="Tijdelijke aanduiding voor dianummer 3"/>
          <p:cNvSpPr>
            <a:spLocks noGrp="1"/>
          </p:cNvSpPr>
          <p:nvPr>
            <p:ph type="sldNum" sz="quarter" idx="10"/>
          </p:nvPr>
        </p:nvSpPr>
        <p:spPr/>
        <p:txBody>
          <a:bodyPr/>
          <a:lstStyle/>
          <a:p>
            <a:fld id="{699CC063-FC64-4718-8DFD-9864CE1B9C8E}" type="slidenum">
              <a:rPr lang="nl-NL" smtClean="0"/>
              <a:t>1</a:t>
            </a:fld>
            <a:endParaRPr lang="nl-NL"/>
          </a:p>
        </p:txBody>
      </p:sp>
    </p:spTree>
    <p:extLst>
      <p:ext uri="{BB962C8B-B14F-4D97-AF65-F5344CB8AC3E}">
        <p14:creationId xmlns:p14="http://schemas.microsoft.com/office/powerpoint/2010/main" val="135037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Homo sapiens hebben meer genen &amp; genen zijn meer geconserveerd dan niet coderend DNA</a:t>
            </a:r>
          </a:p>
        </p:txBody>
      </p:sp>
      <p:sp>
        <p:nvSpPr>
          <p:cNvPr id="4" name="Tijdelijke aanduiding voor dianummer 3"/>
          <p:cNvSpPr>
            <a:spLocks noGrp="1"/>
          </p:cNvSpPr>
          <p:nvPr>
            <p:ph type="sldNum" sz="quarter" idx="10"/>
          </p:nvPr>
        </p:nvSpPr>
        <p:spPr/>
        <p:txBody>
          <a:bodyPr/>
          <a:lstStyle/>
          <a:p>
            <a:fld id="{699CC063-FC64-4718-8DFD-9864CE1B9C8E}" type="slidenum">
              <a:rPr lang="nl-NL" smtClean="0"/>
              <a:t>5</a:t>
            </a:fld>
            <a:endParaRPr lang="nl-NL"/>
          </a:p>
        </p:txBody>
      </p:sp>
    </p:spTree>
    <p:extLst>
      <p:ext uri="{BB962C8B-B14F-4D97-AF65-F5344CB8AC3E}">
        <p14:creationId xmlns:p14="http://schemas.microsoft.com/office/powerpoint/2010/main" val="1167175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Bij weinig genen </a:t>
            </a:r>
            <a:r>
              <a:rPr lang="nl-NL" dirty="0">
                <a:sym typeface="Wingdings" panose="05000000000000000000" pitchFamily="2" charset="2"/>
              </a:rPr>
              <a:t> hoog GC% </a:t>
            </a:r>
          </a:p>
          <a:p>
            <a:r>
              <a:rPr lang="nl-NL" dirty="0">
                <a:sym typeface="Wingdings" panose="05000000000000000000" pitchFamily="2" charset="2"/>
              </a:rPr>
              <a:t>Bij meer genen  lager GC% door </a:t>
            </a:r>
            <a:r>
              <a:rPr lang="nl-NL" dirty="0" err="1">
                <a:sym typeface="Wingdings" panose="05000000000000000000" pitchFamily="2" charset="2"/>
              </a:rPr>
              <a:t>bijv</a:t>
            </a:r>
            <a:r>
              <a:rPr lang="nl-NL" dirty="0">
                <a:sym typeface="Wingdings" panose="05000000000000000000" pitchFamily="2" charset="2"/>
              </a:rPr>
              <a:t> meer intronen etc.</a:t>
            </a:r>
            <a:endParaRPr lang="nl-NL" dirty="0"/>
          </a:p>
        </p:txBody>
      </p:sp>
      <p:sp>
        <p:nvSpPr>
          <p:cNvPr id="4" name="Tijdelijke aanduiding voor dianummer 3"/>
          <p:cNvSpPr>
            <a:spLocks noGrp="1"/>
          </p:cNvSpPr>
          <p:nvPr>
            <p:ph type="sldNum" sz="quarter" idx="10"/>
          </p:nvPr>
        </p:nvSpPr>
        <p:spPr/>
        <p:txBody>
          <a:bodyPr/>
          <a:lstStyle/>
          <a:p>
            <a:fld id="{699CC063-FC64-4718-8DFD-9864CE1B9C8E}" type="slidenum">
              <a:rPr lang="nl-NL" smtClean="0"/>
              <a:t>9</a:t>
            </a:fld>
            <a:endParaRPr lang="nl-NL"/>
          </a:p>
        </p:txBody>
      </p:sp>
    </p:spTree>
    <p:extLst>
      <p:ext uri="{BB962C8B-B14F-4D97-AF65-F5344CB8AC3E}">
        <p14:creationId xmlns:p14="http://schemas.microsoft.com/office/powerpoint/2010/main" val="1861371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Facebook biedt de mogelijkheid aan om data van bedrijven te vergelijken met die van hun. ‘Hierbij worden geen gegevens uitgewisseld’, de data wordt van beide kanten versleutelt en met elkaar vergeleken door een </a:t>
            </a:r>
            <a:r>
              <a:rPr lang="nl-NL" dirty="0" err="1"/>
              <a:t>onparteidige</a:t>
            </a:r>
            <a:r>
              <a:rPr lang="nl-NL" dirty="0"/>
              <a:t> 3</a:t>
            </a:r>
            <a:r>
              <a:rPr lang="nl-NL" baseline="30000" dirty="0"/>
              <a:t>e</a:t>
            </a:r>
            <a:r>
              <a:rPr lang="nl-NL" dirty="0"/>
              <a:t> partij. De adverteerder krijgt terug gekoppeld hoeveel matches er zijn. </a:t>
            </a:r>
          </a:p>
        </p:txBody>
      </p:sp>
      <p:sp>
        <p:nvSpPr>
          <p:cNvPr id="4" name="Tijdelijke aanduiding voor dianummer 3"/>
          <p:cNvSpPr>
            <a:spLocks noGrp="1"/>
          </p:cNvSpPr>
          <p:nvPr>
            <p:ph type="sldNum" sz="quarter" idx="10"/>
          </p:nvPr>
        </p:nvSpPr>
        <p:spPr/>
        <p:txBody>
          <a:bodyPr/>
          <a:lstStyle/>
          <a:p>
            <a:fld id="{699CC063-FC64-4718-8DFD-9864CE1B9C8E}" type="slidenum">
              <a:rPr lang="nl-NL" smtClean="0"/>
              <a:t>12</a:t>
            </a:fld>
            <a:endParaRPr lang="nl-NL"/>
          </a:p>
        </p:txBody>
      </p:sp>
    </p:spTree>
    <p:extLst>
      <p:ext uri="{BB962C8B-B14F-4D97-AF65-F5344CB8AC3E}">
        <p14:creationId xmlns:p14="http://schemas.microsoft.com/office/powerpoint/2010/main" val="855385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nl-NL"/>
              <a:t>Klik om stijl te bewerken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nl-NL"/>
              <a:t>Klik om stijl te bewerken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B61BEF0D-F0BB-DE4B-95CE-6DB70DBA9567}" type="datetimeFigureOut">
              <a:rPr lang="en-US" dirty="0"/>
              <a:pPr/>
              <a:t>3/4/2018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nl-NL"/>
              <a:t>Klik om stijl te bewerken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3/4/2018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nl-NL"/>
              <a:t>Klik om stijl te bewerken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3/4/2018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nl-NL"/>
              <a:t>Klik om stijl te bewerken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3/4/2018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nl-NL"/>
              <a:t>Klik om stijl te bewerken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nl-NL"/>
              <a:t>Tekststijl van het model bewerken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3/4/2018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nl-NL"/>
              <a:t>Klik om stijl te bewerken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nl-NL"/>
              <a:t>Tekststijl van het model bewerken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3/4/2018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nchor="ct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nl-NL"/>
              <a:t>Klik om stijl te bewerken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3/4/2018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nl-NL"/>
              <a:t>Klik om stijl te bewerken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stijl te bewerken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nl-NL"/>
              <a:t>Klik om stijl te bewerken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B61BEF0D-F0BB-DE4B-95CE-6DB70DBA9567}" type="datetimeFigureOut">
              <a:rPr lang="en-US" dirty="0"/>
              <a:pPr/>
              <a:t>3/4/2018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nl-NL"/>
              <a:t>Klik om stijl te bewerken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B61BEF0D-F0BB-DE4B-95CE-6DB70DBA9567}" type="datetimeFigureOut">
              <a:rPr lang="en-US" dirty="0"/>
              <a:pPr/>
              <a:t>3/4/2018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3/4/2018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emerce.nl/achtergrond/facebook-grootste-crm-database-ter-wereld" TargetMode="External"/><Relationship Id="rId2" Type="http://schemas.openxmlformats.org/officeDocument/2006/relationships/hyperlink" Target="http://searchcrm.techtarget.com/definition/CRM" TargetMode="External"/><Relationship Id="rId1" Type="http://schemas.openxmlformats.org/officeDocument/2006/relationships/slideLayout" Target="../slideLayouts/slideLayout2.xml"/><Relationship Id="rId5" Type="http://schemas.openxmlformats.org/officeDocument/2006/relationships/hyperlink" Target="https://nl.wikipedia.org/wiki/Relationele_database" TargetMode="External"/><Relationship Id="rId4" Type="http://schemas.openxmlformats.org/officeDocument/2006/relationships/hyperlink" Target="http://computerworld.nl/software/62521-wat-is-cr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C71AF-B792-4FED-AEFC-B0D827F4853A}"/>
              </a:ext>
            </a:extLst>
          </p:cNvPr>
          <p:cNvSpPr>
            <a:spLocks noGrp="1"/>
          </p:cNvSpPr>
          <p:nvPr>
            <p:ph type="ctrTitle"/>
          </p:nvPr>
        </p:nvSpPr>
        <p:spPr/>
        <p:txBody>
          <a:bodyPr/>
          <a:lstStyle/>
          <a:p>
            <a:r>
              <a:rPr lang="nl-NL" dirty="0"/>
              <a:t>Weektaak 2 </a:t>
            </a:r>
          </a:p>
        </p:txBody>
      </p:sp>
      <p:sp>
        <p:nvSpPr>
          <p:cNvPr id="3" name="Ondertitel 2">
            <a:extLst>
              <a:ext uri="{FF2B5EF4-FFF2-40B4-BE49-F238E27FC236}">
                <a16:creationId xmlns:a16="http://schemas.microsoft.com/office/drawing/2014/main" id="{A74C7104-0769-4792-8666-2BAB92A73385}"/>
              </a:ext>
            </a:extLst>
          </p:cNvPr>
          <p:cNvSpPr>
            <a:spLocks noGrp="1"/>
          </p:cNvSpPr>
          <p:nvPr>
            <p:ph type="subTitle" idx="1"/>
          </p:nvPr>
        </p:nvSpPr>
        <p:spPr/>
        <p:txBody>
          <a:bodyPr/>
          <a:lstStyle/>
          <a:p>
            <a:r>
              <a:rPr lang="nl-NL" dirty="0"/>
              <a:t>Michelle de Groot</a:t>
            </a:r>
          </a:p>
          <a:p>
            <a:r>
              <a:rPr lang="nl-NL" dirty="0"/>
              <a:t>Fabian Fransen</a:t>
            </a:r>
          </a:p>
          <a:p>
            <a:r>
              <a:rPr lang="nl-NL" dirty="0"/>
              <a:t>Valerie Verhalle</a:t>
            </a:r>
          </a:p>
        </p:txBody>
      </p:sp>
    </p:spTree>
    <p:extLst>
      <p:ext uri="{BB962C8B-B14F-4D97-AF65-F5344CB8AC3E}">
        <p14:creationId xmlns:p14="http://schemas.microsoft.com/office/powerpoint/2010/main" val="368072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70FAB5-0F11-44F3-8084-3F368B0892A8}"/>
              </a:ext>
            </a:extLst>
          </p:cNvPr>
          <p:cNvSpPr>
            <a:spLocks noGrp="1"/>
          </p:cNvSpPr>
          <p:nvPr>
            <p:ph type="title"/>
          </p:nvPr>
        </p:nvSpPr>
        <p:spPr/>
        <p:txBody>
          <a:bodyPr/>
          <a:lstStyle/>
          <a:p>
            <a:r>
              <a:rPr lang="nl-NL" dirty="0"/>
              <a:t>Opdracht 2 </a:t>
            </a:r>
            <a:br>
              <a:rPr lang="nl-NL" dirty="0"/>
            </a:br>
            <a:r>
              <a:rPr lang="nl-NL" sz="2000" dirty="0"/>
              <a:t>ERD</a:t>
            </a:r>
            <a:endParaRPr lang="nl-NL" dirty="0"/>
          </a:p>
        </p:txBody>
      </p:sp>
      <p:pic>
        <p:nvPicPr>
          <p:cNvPr id="16" name="Tijdelijke aanduiding voor inhoud 15">
            <a:extLst>
              <a:ext uri="{FF2B5EF4-FFF2-40B4-BE49-F238E27FC236}">
                <a16:creationId xmlns:a16="http://schemas.microsoft.com/office/drawing/2014/main" id="{E60A81CD-516A-48AF-9433-F9570FC818B2}"/>
              </a:ext>
            </a:extLst>
          </p:cNvPr>
          <p:cNvPicPr>
            <a:picLocks noGrp="1" noChangeAspect="1"/>
          </p:cNvPicPr>
          <p:nvPr>
            <p:ph idx="1"/>
          </p:nvPr>
        </p:nvPicPr>
        <p:blipFill>
          <a:blip r:embed="rId2"/>
          <a:stretch>
            <a:fillRect/>
          </a:stretch>
        </p:blipFill>
        <p:spPr>
          <a:xfrm>
            <a:off x="2568397" y="2394066"/>
            <a:ext cx="7850539" cy="3690851"/>
          </a:xfrm>
        </p:spPr>
      </p:pic>
    </p:spTree>
    <p:extLst>
      <p:ext uri="{BB962C8B-B14F-4D97-AF65-F5344CB8AC3E}">
        <p14:creationId xmlns:p14="http://schemas.microsoft.com/office/powerpoint/2010/main" val="2098359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7A13A8-696B-4AB1-B15F-F8E91EF09E04}"/>
              </a:ext>
            </a:extLst>
          </p:cNvPr>
          <p:cNvSpPr>
            <a:spLocks noGrp="1"/>
          </p:cNvSpPr>
          <p:nvPr>
            <p:ph type="title"/>
          </p:nvPr>
        </p:nvSpPr>
        <p:spPr>
          <a:xfrm>
            <a:off x="1484310" y="297181"/>
            <a:ext cx="10018713" cy="1108710"/>
          </a:xfrm>
        </p:spPr>
        <p:txBody>
          <a:bodyPr/>
          <a:lstStyle/>
          <a:p>
            <a:r>
              <a:rPr lang="nl-NL" dirty="0"/>
              <a:t>Opdracht 2 </a:t>
            </a:r>
            <a:br>
              <a:rPr lang="nl-NL" dirty="0"/>
            </a:br>
            <a:r>
              <a:rPr lang="nl-NL" sz="2000" dirty="0"/>
              <a:t>vragen</a:t>
            </a:r>
            <a:endParaRPr lang="nl-NL" dirty="0"/>
          </a:p>
        </p:txBody>
      </p:sp>
      <p:sp>
        <p:nvSpPr>
          <p:cNvPr id="3" name="Tijdelijke aanduiding voor inhoud 2">
            <a:extLst>
              <a:ext uri="{FF2B5EF4-FFF2-40B4-BE49-F238E27FC236}">
                <a16:creationId xmlns:a16="http://schemas.microsoft.com/office/drawing/2014/main" id="{FF4FB45A-3B11-4692-8048-7778D0421AB1}"/>
              </a:ext>
            </a:extLst>
          </p:cNvPr>
          <p:cNvSpPr>
            <a:spLocks noGrp="1"/>
          </p:cNvSpPr>
          <p:nvPr>
            <p:ph idx="1"/>
          </p:nvPr>
        </p:nvSpPr>
        <p:spPr>
          <a:xfrm>
            <a:off x="1484309" y="1320167"/>
            <a:ext cx="10018713" cy="3823334"/>
          </a:xfrm>
        </p:spPr>
        <p:txBody>
          <a:bodyPr>
            <a:normAutofit/>
          </a:bodyPr>
          <a:lstStyle/>
          <a:p>
            <a:r>
              <a:rPr lang="nl-NL" dirty="0"/>
              <a:t>Welke bedrijven werken met relationele databeses?</a:t>
            </a:r>
          </a:p>
          <a:p>
            <a:pPr lvl="1"/>
            <a:r>
              <a:rPr lang="nl-NL" dirty="0" err="1"/>
              <a:t>Spotify</a:t>
            </a:r>
            <a:r>
              <a:rPr lang="nl-NL" dirty="0"/>
              <a:t>, roostermakers, NS, </a:t>
            </a:r>
            <a:r>
              <a:rPr lang="nl-NL" dirty="0" err="1"/>
              <a:t>Whatsapp</a:t>
            </a:r>
            <a:endParaRPr lang="nl-NL" dirty="0"/>
          </a:p>
          <a:p>
            <a:r>
              <a:rPr lang="nl-NL" dirty="0"/>
              <a:t>Hoeveel vacatures kun je vinden op monsterboard waarin python / SQL voorkomt? </a:t>
            </a:r>
          </a:p>
          <a:p>
            <a:pPr lvl="1"/>
            <a:r>
              <a:rPr lang="nl-NL" dirty="0"/>
              <a:t>Python: 364</a:t>
            </a:r>
          </a:p>
          <a:p>
            <a:pPr lvl="1"/>
            <a:r>
              <a:rPr lang="nl-NL" dirty="0"/>
              <a:t>SQL: 1000+</a:t>
            </a:r>
          </a:p>
          <a:p>
            <a:endParaRPr lang="nl-NL" dirty="0"/>
          </a:p>
          <a:p>
            <a:pPr marL="0" indent="0">
              <a:buNone/>
            </a:pPr>
            <a:endParaRPr lang="nl-NL" dirty="0"/>
          </a:p>
        </p:txBody>
      </p:sp>
    </p:spTree>
    <p:extLst>
      <p:ext uri="{BB962C8B-B14F-4D97-AF65-F5344CB8AC3E}">
        <p14:creationId xmlns:p14="http://schemas.microsoft.com/office/powerpoint/2010/main" val="2729024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EC2B0C-7A43-4B4D-92F6-2DD003893D21}"/>
              </a:ext>
            </a:extLst>
          </p:cNvPr>
          <p:cNvSpPr>
            <a:spLocks noGrp="1"/>
          </p:cNvSpPr>
          <p:nvPr>
            <p:ph type="title"/>
          </p:nvPr>
        </p:nvSpPr>
        <p:spPr>
          <a:xfrm>
            <a:off x="1484310" y="240031"/>
            <a:ext cx="10018713" cy="1028700"/>
          </a:xfrm>
        </p:spPr>
        <p:txBody>
          <a:bodyPr/>
          <a:lstStyle/>
          <a:p>
            <a:r>
              <a:rPr lang="nl-NL" dirty="0"/>
              <a:t>Opdracht 2 </a:t>
            </a:r>
            <a:br>
              <a:rPr lang="nl-NL" dirty="0"/>
            </a:br>
            <a:r>
              <a:rPr lang="nl-NL" sz="2000" dirty="0"/>
              <a:t>Vragen</a:t>
            </a:r>
            <a:endParaRPr lang="nl-NL" dirty="0"/>
          </a:p>
        </p:txBody>
      </p:sp>
      <p:sp>
        <p:nvSpPr>
          <p:cNvPr id="3" name="Tijdelijke aanduiding voor inhoud 2">
            <a:extLst>
              <a:ext uri="{FF2B5EF4-FFF2-40B4-BE49-F238E27FC236}">
                <a16:creationId xmlns:a16="http://schemas.microsoft.com/office/drawing/2014/main" id="{A3B62F88-C555-437B-9832-2381E8B4B96F}"/>
              </a:ext>
            </a:extLst>
          </p:cNvPr>
          <p:cNvSpPr>
            <a:spLocks noGrp="1"/>
          </p:cNvSpPr>
          <p:nvPr>
            <p:ph idx="1"/>
          </p:nvPr>
        </p:nvSpPr>
        <p:spPr>
          <a:xfrm>
            <a:off x="1665763" y="1200149"/>
            <a:ext cx="10018713" cy="3177542"/>
          </a:xfrm>
        </p:spPr>
        <p:txBody>
          <a:bodyPr>
            <a:normAutofit/>
          </a:bodyPr>
          <a:lstStyle/>
          <a:p>
            <a:r>
              <a:rPr lang="nl-NL" dirty="0"/>
              <a:t>Kies een van de applicaties bol.com, Snapchat, Facebook of Instagram en zoek uit welke databases worden gebruikt. </a:t>
            </a:r>
          </a:p>
          <a:p>
            <a:pPr lvl="1"/>
            <a:r>
              <a:rPr lang="nl-NL" dirty="0"/>
              <a:t>Facebook maakt gebruik van een CRM database </a:t>
            </a:r>
            <a:r>
              <a:rPr lang="nl-NL" dirty="0">
                <a:sym typeface="Wingdings" panose="05000000000000000000" pitchFamily="2" charset="2"/>
              </a:rPr>
              <a:t> </a:t>
            </a:r>
            <a:r>
              <a:rPr lang="nl-NL" dirty="0"/>
              <a:t>Customer </a:t>
            </a:r>
            <a:r>
              <a:rPr lang="nl-NL" dirty="0" err="1"/>
              <a:t>Relationship</a:t>
            </a:r>
            <a:r>
              <a:rPr lang="nl-NL" dirty="0"/>
              <a:t> Management (klantenrelatiebeheer). </a:t>
            </a:r>
          </a:p>
          <a:p>
            <a:pPr lvl="1">
              <a:buFont typeface="Wingdings" panose="05000000000000000000" pitchFamily="2" charset="2"/>
              <a:buChar char="à"/>
            </a:pPr>
            <a:r>
              <a:rPr lang="nl-NL" dirty="0"/>
              <a:t>Het verzamelt klantgegevens uit alle onderdelen van bedrijven. Dit wordt gedaan aan de hand van wat een gebruiker leuk of interessant vindt.</a:t>
            </a:r>
          </a:p>
          <a:p>
            <a:endParaRPr lang="nl-NL" dirty="0"/>
          </a:p>
        </p:txBody>
      </p:sp>
      <p:pic>
        <p:nvPicPr>
          <p:cNvPr id="4" name="Afbeelding 3">
            <a:extLst>
              <a:ext uri="{FF2B5EF4-FFF2-40B4-BE49-F238E27FC236}">
                <a16:creationId xmlns:a16="http://schemas.microsoft.com/office/drawing/2014/main" id="{C3A2F703-DFAD-46E6-B930-3C2AB9B8BD87}"/>
              </a:ext>
            </a:extLst>
          </p:cNvPr>
          <p:cNvPicPr/>
          <p:nvPr/>
        </p:nvPicPr>
        <p:blipFill>
          <a:blip r:embed="rId3">
            <a:extLst>
              <a:ext uri="{28A0092B-C50C-407E-A947-70E740481C1C}">
                <a14:useLocalDpi xmlns:a14="http://schemas.microsoft.com/office/drawing/2010/main" val="0"/>
              </a:ext>
            </a:extLst>
          </a:blip>
          <a:stretch>
            <a:fillRect/>
          </a:stretch>
        </p:blipFill>
        <p:spPr>
          <a:xfrm>
            <a:off x="6675119" y="3669030"/>
            <a:ext cx="5079363" cy="2948939"/>
          </a:xfrm>
          <a:prstGeom prst="rect">
            <a:avLst/>
          </a:prstGeom>
        </p:spPr>
      </p:pic>
    </p:spTree>
    <p:extLst>
      <p:ext uri="{BB962C8B-B14F-4D97-AF65-F5344CB8AC3E}">
        <p14:creationId xmlns:p14="http://schemas.microsoft.com/office/powerpoint/2010/main" val="2431427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3B46A-339D-4C58-93EB-9B32EB58E7B6}"/>
              </a:ext>
            </a:extLst>
          </p:cNvPr>
          <p:cNvSpPr>
            <a:spLocks noGrp="1"/>
          </p:cNvSpPr>
          <p:nvPr>
            <p:ph type="title"/>
          </p:nvPr>
        </p:nvSpPr>
        <p:spPr/>
        <p:txBody>
          <a:bodyPr/>
          <a:lstStyle/>
          <a:p>
            <a:r>
              <a:rPr lang="nl-NL" dirty="0"/>
              <a:t>Bronnen</a:t>
            </a:r>
          </a:p>
        </p:txBody>
      </p:sp>
      <p:sp>
        <p:nvSpPr>
          <p:cNvPr id="3" name="Tijdelijke aanduiding voor inhoud 2">
            <a:extLst>
              <a:ext uri="{FF2B5EF4-FFF2-40B4-BE49-F238E27FC236}">
                <a16:creationId xmlns:a16="http://schemas.microsoft.com/office/drawing/2014/main" id="{3EAD7AF2-7AA0-4FD3-B28A-931EACBFFA75}"/>
              </a:ext>
            </a:extLst>
          </p:cNvPr>
          <p:cNvSpPr>
            <a:spLocks noGrp="1"/>
          </p:cNvSpPr>
          <p:nvPr>
            <p:ph idx="1"/>
          </p:nvPr>
        </p:nvSpPr>
        <p:spPr/>
        <p:txBody>
          <a:bodyPr/>
          <a:lstStyle/>
          <a:p>
            <a:r>
              <a:rPr lang="nl-NL" dirty="0">
                <a:hlinkClick r:id="rId2"/>
              </a:rPr>
              <a:t>http://searchcrm.techtarget.com/definition/CRM</a:t>
            </a:r>
            <a:endParaRPr lang="nl-NL" dirty="0"/>
          </a:p>
          <a:p>
            <a:r>
              <a:rPr lang="nl-NL" dirty="0">
                <a:hlinkClick r:id="rId3"/>
              </a:rPr>
              <a:t>https://www.emerce.nl/achtergrond/facebook-grootste-crm-database-ter-wereld</a:t>
            </a:r>
            <a:endParaRPr lang="nl-NL" dirty="0"/>
          </a:p>
          <a:p>
            <a:r>
              <a:rPr lang="nl-NL" dirty="0">
                <a:hlinkClick r:id="rId4"/>
              </a:rPr>
              <a:t>http://computerworld.nl/software/62521-wat-is-crm</a:t>
            </a:r>
            <a:endParaRPr lang="nl-NL" dirty="0"/>
          </a:p>
          <a:p>
            <a:r>
              <a:rPr lang="nl-NL" dirty="0">
                <a:hlinkClick r:id="rId5"/>
              </a:rPr>
              <a:t>https://nl.wikipedia.org/wiki/Relationele_database</a:t>
            </a:r>
            <a:endParaRPr lang="nl-NL" dirty="0"/>
          </a:p>
        </p:txBody>
      </p:sp>
    </p:spTree>
    <p:extLst>
      <p:ext uri="{BB962C8B-B14F-4D97-AF65-F5344CB8AC3E}">
        <p14:creationId xmlns:p14="http://schemas.microsoft.com/office/powerpoint/2010/main" val="3812042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0459C2-74D5-40FB-ADA6-A183F3BD1664}"/>
              </a:ext>
            </a:extLst>
          </p:cNvPr>
          <p:cNvSpPr>
            <a:spLocks noGrp="1"/>
          </p:cNvSpPr>
          <p:nvPr>
            <p:ph type="title"/>
          </p:nvPr>
        </p:nvSpPr>
        <p:spPr/>
        <p:txBody>
          <a:bodyPr/>
          <a:lstStyle/>
          <a:p>
            <a:r>
              <a:rPr lang="nl-NL" dirty="0"/>
              <a:t>Inhoud</a:t>
            </a:r>
          </a:p>
        </p:txBody>
      </p:sp>
      <p:sp>
        <p:nvSpPr>
          <p:cNvPr id="3" name="Tijdelijke aanduiding voor inhoud 2">
            <a:extLst>
              <a:ext uri="{FF2B5EF4-FFF2-40B4-BE49-F238E27FC236}">
                <a16:creationId xmlns:a16="http://schemas.microsoft.com/office/drawing/2014/main" id="{0A0737B1-D873-4A2D-9FA8-A38323C46F7E}"/>
              </a:ext>
            </a:extLst>
          </p:cNvPr>
          <p:cNvSpPr>
            <a:spLocks noGrp="1"/>
          </p:cNvSpPr>
          <p:nvPr>
            <p:ph idx="1"/>
          </p:nvPr>
        </p:nvSpPr>
        <p:spPr>
          <a:xfrm>
            <a:off x="1484311" y="2389908"/>
            <a:ext cx="10018713" cy="3124201"/>
          </a:xfrm>
        </p:spPr>
        <p:txBody>
          <a:bodyPr>
            <a:normAutofit fontScale="77500" lnSpcReduction="20000"/>
          </a:bodyPr>
          <a:lstStyle/>
          <a:p>
            <a:r>
              <a:rPr lang="nl-NL" dirty="0"/>
              <a:t>Python code </a:t>
            </a:r>
          </a:p>
          <a:p>
            <a:r>
              <a:rPr lang="nl-NL" dirty="0"/>
              <a:t>Opdracht 1 </a:t>
            </a:r>
          </a:p>
          <a:p>
            <a:pPr lvl="1"/>
            <a:r>
              <a:rPr lang="nl-NL" dirty="0"/>
              <a:t>Plaatjes</a:t>
            </a:r>
          </a:p>
          <a:p>
            <a:pPr lvl="1"/>
            <a:r>
              <a:rPr lang="nl-NL" dirty="0"/>
              <a:t>Percentages</a:t>
            </a:r>
          </a:p>
          <a:p>
            <a:pPr lvl="1"/>
            <a:r>
              <a:rPr lang="nl-NL" dirty="0"/>
              <a:t>Vragen </a:t>
            </a:r>
          </a:p>
          <a:p>
            <a:r>
              <a:rPr lang="nl-NL" dirty="0"/>
              <a:t>Opdracht 2 </a:t>
            </a:r>
          </a:p>
          <a:p>
            <a:pPr lvl="1"/>
            <a:r>
              <a:rPr lang="nl-NL" dirty="0"/>
              <a:t>ERD</a:t>
            </a:r>
          </a:p>
          <a:p>
            <a:pPr lvl="1"/>
            <a:r>
              <a:rPr lang="nl-NL" dirty="0"/>
              <a:t>Vragen</a:t>
            </a:r>
          </a:p>
          <a:p>
            <a:r>
              <a:rPr lang="nl-NL" dirty="0"/>
              <a:t>Bronnen</a:t>
            </a:r>
          </a:p>
        </p:txBody>
      </p:sp>
    </p:spTree>
    <p:extLst>
      <p:ext uri="{BB962C8B-B14F-4D97-AF65-F5344CB8AC3E}">
        <p14:creationId xmlns:p14="http://schemas.microsoft.com/office/powerpoint/2010/main" val="3776241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639B75-4806-47C2-8D5D-E65F437DE144}"/>
              </a:ext>
            </a:extLst>
          </p:cNvPr>
          <p:cNvSpPr>
            <a:spLocks noGrp="1"/>
          </p:cNvSpPr>
          <p:nvPr>
            <p:ph type="title"/>
          </p:nvPr>
        </p:nvSpPr>
        <p:spPr>
          <a:xfrm>
            <a:off x="1486576" y="258208"/>
            <a:ext cx="10018713" cy="782802"/>
          </a:xfrm>
        </p:spPr>
        <p:txBody>
          <a:bodyPr/>
          <a:lstStyle/>
          <a:p>
            <a:r>
              <a:rPr lang="nl-NL" dirty="0"/>
              <a:t>Python code</a:t>
            </a:r>
          </a:p>
        </p:txBody>
      </p:sp>
      <p:sp>
        <p:nvSpPr>
          <p:cNvPr id="3" name="Tijdelijke aanduiding voor tekst 2">
            <a:extLst>
              <a:ext uri="{FF2B5EF4-FFF2-40B4-BE49-F238E27FC236}">
                <a16:creationId xmlns:a16="http://schemas.microsoft.com/office/drawing/2014/main" id="{E154027D-C99E-40E5-9044-D16290E01BF7}"/>
              </a:ext>
            </a:extLst>
          </p:cNvPr>
          <p:cNvSpPr>
            <a:spLocks noGrp="1"/>
          </p:cNvSpPr>
          <p:nvPr>
            <p:ph type="body" idx="1"/>
          </p:nvPr>
        </p:nvSpPr>
        <p:spPr>
          <a:xfrm>
            <a:off x="1452230" y="5465556"/>
            <a:ext cx="5606326" cy="576262"/>
          </a:xfrm>
        </p:spPr>
        <p:txBody>
          <a:bodyPr/>
          <a:lstStyle/>
          <a:p>
            <a:r>
              <a:rPr lang="nl-NL" dirty="0"/>
              <a:t>Functies: GC%, variantie, mediaan</a:t>
            </a:r>
          </a:p>
        </p:txBody>
      </p:sp>
      <p:pic>
        <p:nvPicPr>
          <p:cNvPr id="8" name="Tijdelijke aanduiding voor inhoud 7">
            <a:extLst>
              <a:ext uri="{FF2B5EF4-FFF2-40B4-BE49-F238E27FC236}">
                <a16:creationId xmlns:a16="http://schemas.microsoft.com/office/drawing/2014/main" id="{7450F2BF-2A02-4D9C-B7F8-539DB788D3D5}"/>
              </a:ext>
            </a:extLst>
          </p:cNvPr>
          <p:cNvPicPr>
            <a:picLocks noGrp="1" noChangeAspect="1"/>
          </p:cNvPicPr>
          <p:nvPr>
            <p:ph sz="half" idx="2"/>
          </p:nvPr>
        </p:nvPicPr>
        <p:blipFill>
          <a:blip r:embed="rId2"/>
          <a:stretch>
            <a:fillRect/>
          </a:stretch>
        </p:blipFill>
        <p:spPr>
          <a:xfrm>
            <a:off x="1452230" y="1041010"/>
            <a:ext cx="3928494" cy="4320541"/>
          </a:xfrm>
        </p:spPr>
      </p:pic>
      <p:sp>
        <p:nvSpPr>
          <p:cNvPr id="5" name="Tijdelijke aanduiding voor tekst 4">
            <a:extLst>
              <a:ext uri="{FF2B5EF4-FFF2-40B4-BE49-F238E27FC236}">
                <a16:creationId xmlns:a16="http://schemas.microsoft.com/office/drawing/2014/main" id="{07C05FBE-1924-42CB-B3AC-63F29ABF4968}"/>
              </a:ext>
            </a:extLst>
          </p:cNvPr>
          <p:cNvSpPr>
            <a:spLocks noGrp="1"/>
          </p:cNvSpPr>
          <p:nvPr>
            <p:ph type="body" sz="quarter" idx="3"/>
          </p:nvPr>
        </p:nvSpPr>
        <p:spPr>
          <a:xfrm>
            <a:off x="6882752" y="5465556"/>
            <a:ext cx="4622537" cy="576262"/>
          </a:xfrm>
        </p:spPr>
        <p:txBody>
          <a:bodyPr/>
          <a:lstStyle/>
          <a:p>
            <a:r>
              <a:rPr lang="nl-NL" dirty="0"/>
              <a:t>Functie: plotten van grafiek</a:t>
            </a:r>
          </a:p>
        </p:txBody>
      </p:sp>
      <p:pic>
        <p:nvPicPr>
          <p:cNvPr id="10" name="Tijdelijke aanduiding voor inhoud 9">
            <a:extLst>
              <a:ext uri="{FF2B5EF4-FFF2-40B4-BE49-F238E27FC236}">
                <a16:creationId xmlns:a16="http://schemas.microsoft.com/office/drawing/2014/main" id="{8B39180B-7785-4B96-87C0-75D5C4F8278D}"/>
              </a:ext>
            </a:extLst>
          </p:cNvPr>
          <p:cNvPicPr>
            <a:picLocks noGrp="1" noChangeAspect="1"/>
          </p:cNvPicPr>
          <p:nvPr>
            <p:ph sz="quarter" idx="4"/>
          </p:nvPr>
        </p:nvPicPr>
        <p:blipFill>
          <a:blip r:embed="rId3"/>
          <a:stretch>
            <a:fillRect/>
          </a:stretch>
        </p:blipFill>
        <p:spPr>
          <a:xfrm>
            <a:off x="6896372" y="1041009"/>
            <a:ext cx="3843398" cy="4320541"/>
          </a:xfrm>
        </p:spPr>
      </p:pic>
    </p:spTree>
    <p:extLst>
      <p:ext uri="{BB962C8B-B14F-4D97-AF65-F5344CB8AC3E}">
        <p14:creationId xmlns:p14="http://schemas.microsoft.com/office/powerpoint/2010/main" val="1435373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17CC54-E5D0-42EE-901D-501F70A97D07}"/>
              </a:ext>
            </a:extLst>
          </p:cNvPr>
          <p:cNvSpPr>
            <a:spLocks noGrp="1"/>
          </p:cNvSpPr>
          <p:nvPr>
            <p:ph type="title"/>
          </p:nvPr>
        </p:nvSpPr>
        <p:spPr>
          <a:xfrm>
            <a:off x="1484310" y="272936"/>
            <a:ext cx="10018713" cy="962889"/>
          </a:xfrm>
        </p:spPr>
        <p:txBody>
          <a:bodyPr>
            <a:normAutofit fontScale="90000"/>
          </a:bodyPr>
          <a:lstStyle/>
          <a:p>
            <a:r>
              <a:rPr lang="nl-NL" dirty="0"/>
              <a:t>Opdracht 1 </a:t>
            </a:r>
            <a:br>
              <a:rPr lang="nl-NL" dirty="0"/>
            </a:br>
            <a:r>
              <a:rPr lang="nl-NL" sz="2000" dirty="0"/>
              <a:t>Plaatjes</a:t>
            </a:r>
            <a:endParaRPr lang="nl-NL" dirty="0"/>
          </a:p>
        </p:txBody>
      </p:sp>
      <p:sp>
        <p:nvSpPr>
          <p:cNvPr id="3" name="Tijdelijke aanduiding voor tekst 2">
            <a:extLst>
              <a:ext uri="{FF2B5EF4-FFF2-40B4-BE49-F238E27FC236}">
                <a16:creationId xmlns:a16="http://schemas.microsoft.com/office/drawing/2014/main" id="{B9CBCC1F-6635-47E1-882D-8E7ACC619AE9}"/>
              </a:ext>
            </a:extLst>
          </p:cNvPr>
          <p:cNvSpPr>
            <a:spLocks noGrp="1"/>
          </p:cNvSpPr>
          <p:nvPr>
            <p:ph type="body" idx="1"/>
          </p:nvPr>
        </p:nvSpPr>
        <p:spPr>
          <a:xfrm>
            <a:off x="1628245" y="1663281"/>
            <a:ext cx="4607188" cy="576262"/>
          </a:xfrm>
        </p:spPr>
        <p:txBody>
          <a:bodyPr/>
          <a:lstStyle/>
          <a:p>
            <a:pPr marL="457200" indent="-457200">
              <a:buFont typeface="Arial" panose="020B0604020202020204" pitchFamily="34" charset="0"/>
              <a:buChar char="•"/>
            </a:pPr>
            <a:r>
              <a:rPr lang="nl-NL" dirty="0"/>
              <a:t> Allebei korte sequenties</a:t>
            </a:r>
          </a:p>
        </p:txBody>
      </p:sp>
      <p:pic>
        <p:nvPicPr>
          <p:cNvPr id="8" name="Tijdelijke aanduiding voor inhoud 7">
            <a:extLst>
              <a:ext uri="{FF2B5EF4-FFF2-40B4-BE49-F238E27FC236}">
                <a16:creationId xmlns:a16="http://schemas.microsoft.com/office/drawing/2014/main" id="{FDED2D43-F3C8-4346-B675-EE5A5F60D8D0}"/>
              </a:ext>
            </a:extLst>
          </p:cNvPr>
          <p:cNvPicPr>
            <a:picLocks noGrp="1" noChangeAspect="1"/>
          </p:cNvPicPr>
          <p:nvPr>
            <p:ph sz="half" idx="2"/>
          </p:nvPr>
        </p:nvPicPr>
        <p:blipFill>
          <a:blip r:embed="rId2"/>
          <a:stretch>
            <a:fillRect/>
          </a:stretch>
        </p:blipFill>
        <p:spPr>
          <a:xfrm>
            <a:off x="1690608" y="2449513"/>
            <a:ext cx="4481671" cy="3341687"/>
          </a:xfrm>
        </p:spPr>
      </p:pic>
      <p:sp>
        <p:nvSpPr>
          <p:cNvPr id="5" name="Tijdelijke aanduiding voor tekst 4">
            <a:extLst>
              <a:ext uri="{FF2B5EF4-FFF2-40B4-BE49-F238E27FC236}">
                <a16:creationId xmlns:a16="http://schemas.microsoft.com/office/drawing/2014/main" id="{41C09F7F-5EAA-472C-915E-4336D051BBFD}"/>
              </a:ext>
            </a:extLst>
          </p:cNvPr>
          <p:cNvSpPr>
            <a:spLocks noGrp="1"/>
          </p:cNvSpPr>
          <p:nvPr>
            <p:ph type="body" sz="quarter" idx="3"/>
          </p:nvPr>
        </p:nvSpPr>
        <p:spPr>
          <a:xfrm>
            <a:off x="6744226" y="1663281"/>
            <a:ext cx="4622537" cy="576262"/>
          </a:xfrm>
        </p:spPr>
        <p:txBody>
          <a:bodyPr/>
          <a:lstStyle/>
          <a:p>
            <a:pPr marL="457200" indent="-457200">
              <a:buFont typeface="Arial" panose="020B0604020202020204" pitchFamily="34" charset="0"/>
              <a:buChar char="•"/>
            </a:pPr>
            <a:r>
              <a:rPr lang="nl-NL" dirty="0"/>
              <a:t>Allebei GC% &gt; 50%</a:t>
            </a:r>
          </a:p>
        </p:txBody>
      </p:sp>
      <p:pic>
        <p:nvPicPr>
          <p:cNvPr id="10" name="Tijdelijke aanduiding voor inhoud 9">
            <a:extLst>
              <a:ext uri="{FF2B5EF4-FFF2-40B4-BE49-F238E27FC236}">
                <a16:creationId xmlns:a16="http://schemas.microsoft.com/office/drawing/2014/main" id="{8A8ABAA8-D4F6-4B08-B435-E0207D63A1BC}"/>
              </a:ext>
            </a:extLst>
          </p:cNvPr>
          <p:cNvPicPr>
            <a:picLocks noGrp="1" noChangeAspect="1"/>
          </p:cNvPicPr>
          <p:nvPr>
            <p:ph sz="quarter" idx="4"/>
          </p:nvPr>
        </p:nvPicPr>
        <p:blipFill>
          <a:blip r:embed="rId3"/>
          <a:stretch>
            <a:fillRect/>
          </a:stretch>
        </p:blipFill>
        <p:spPr>
          <a:xfrm>
            <a:off x="6849249" y="2449513"/>
            <a:ext cx="4411702" cy="3341687"/>
          </a:xfrm>
        </p:spPr>
      </p:pic>
      <p:sp>
        <p:nvSpPr>
          <p:cNvPr id="11" name="Rechthoek 10">
            <a:extLst>
              <a:ext uri="{FF2B5EF4-FFF2-40B4-BE49-F238E27FC236}">
                <a16:creationId xmlns:a16="http://schemas.microsoft.com/office/drawing/2014/main" id="{58DA1B8A-150E-4747-89DC-14395429DE84}"/>
              </a:ext>
            </a:extLst>
          </p:cNvPr>
          <p:cNvSpPr/>
          <p:nvPr/>
        </p:nvSpPr>
        <p:spPr>
          <a:xfrm>
            <a:off x="1739265" y="5746204"/>
            <a:ext cx="4384356" cy="923330"/>
          </a:xfrm>
          <a:prstGeom prst="rect">
            <a:avLst/>
          </a:prstGeom>
        </p:spPr>
        <p:txBody>
          <a:bodyPr wrap="square">
            <a:spAutoFit/>
          </a:bodyPr>
          <a:lstStyle/>
          <a:p>
            <a:r>
              <a:rPr lang="nl-NL" dirty="0"/>
              <a:t>Positie op het genoom: 179387..182050 </a:t>
            </a:r>
          </a:p>
          <a:p>
            <a:r>
              <a:rPr lang="nl-NL" dirty="0"/>
              <a:t>GC%: 52,22%</a:t>
            </a:r>
          </a:p>
          <a:p>
            <a:r>
              <a:rPr lang="nl-NL" dirty="0"/>
              <a:t>  </a:t>
            </a:r>
          </a:p>
        </p:txBody>
      </p:sp>
      <p:sp>
        <p:nvSpPr>
          <p:cNvPr id="12" name="Rechthoek 11">
            <a:extLst>
              <a:ext uri="{FF2B5EF4-FFF2-40B4-BE49-F238E27FC236}">
                <a16:creationId xmlns:a16="http://schemas.microsoft.com/office/drawing/2014/main" id="{A1852126-EF9B-45FC-A07E-FB9D9EF5FB33}"/>
              </a:ext>
            </a:extLst>
          </p:cNvPr>
          <p:cNvSpPr/>
          <p:nvPr/>
        </p:nvSpPr>
        <p:spPr>
          <a:xfrm>
            <a:off x="6979257" y="5791200"/>
            <a:ext cx="4151686" cy="923330"/>
          </a:xfrm>
          <a:prstGeom prst="rect">
            <a:avLst/>
          </a:prstGeom>
        </p:spPr>
        <p:txBody>
          <a:bodyPr wrap="square">
            <a:spAutoFit/>
          </a:bodyPr>
          <a:lstStyle/>
          <a:p>
            <a:r>
              <a:rPr lang="nl-NL" dirty="0"/>
              <a:t>Positie op het genoom: 121281..123944</a:t>
            </a:r>
          </a:p>
          <a:p>
            <a:r>
              <a:rPr lang="nl-NL" dirty="0"/>
              <a:t>GC%: 53,0%</a:t>
            </a:r>
          </a:p>
          <a:p>
            <a:r>
              <a:rPr lang="nl-NL" dirty="0"/>
              <a:t>  </a:t>
            </a:r>
          </a:p>
        </p:txBody>
      </p:sp>
    </p:spTree>
    <p:extLst>
      <p:ext uri="{BB962C8B-B14F-4D97-AF65-F5344CB8AC3E}">
        <p14:creationId xmlns:p14="http://schemas.microsoft.com/office/powerpoint/2010/main" val="222642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8A0CA1-BA2B-4583-A057-A3E840EBD34F}"/>
              </a:ext>
            </a:extLst>
          </p:cNvPr>
          <p:cNvSpPr>
            <a:spLocks noGrp="1"/>
          </p:cNvSpPr>
          <p:nvPr>
            <p:ph type="title"/>
          </p:nvPr>
        </p:nvSpPr>
        <p:spPr>
          <a:xfrm>
            <a:off x="1470243" y="398298"/>
            <a:ext cx="10018713" cy="1004455"/>
          </a:xfrm>
        </p:spPr>
        <p:txBody>
          <a:bodyPr>
            <a:normAutofit fontScale="90000"/>
          </a:bodyPr>
          <a:lstStyle/>
          <a:p>
            <a:r>
              <a:rPr lang="nl-NL" dirty="0"/>
              <a:t>Opdracht 1 </a:t>
            </a:r>
            <a:br>
              <a:rPr lang="nl-NL" dirty="0"/>
            </a:br>
            <a:r>
              <a:rPr lang="nl-NL" sz="2000" dirty="0"/>
              <a:t>Plaatjes</a:t>
            </a:r>
            <a:endParaRPr lang="nl-NL" dirty="0"/>
          </a:p>
        </p:txBody>
      </p:sp>
      <p:sp>
        <p:nvSpPr>
          <p:cNvPr id="3" name="Tijdelijke aanduiding voor tekst 2">
            <a:extLst>
              <a:ext uri="{FF2B5EF4-FFF2-40B4-BE49-F238E27FC236}">
                <a16:creationId xmlns:a16="http://schemas.microsoft.com/office/drawing/2014/main" id="{70ADA38F-19B2-4E65-97B7-2A9CF8D87A05}"/>
              </a:ext>
            </a:extLst>
          </p:cNvPr>
          <p:cNvSpPr>
            <a:spLocks noGrp="1"/>
          </p:cNvSpPr>
          <p:nvPr>
            <p:ph type="body" idx="1"/>
          </p:nvPr>
        </p:nvSpPr>
        <p:spPr>
          <a:xfrm>
            <a:off x="1668862" y="1572426"/>
            <a:ext cx="7904202" cy="576262"/>
          </a:xfrm>
        </p:spPr>
        <p:txBody>
          <a:bodyPr/>
          <a:lstStyle/>
          <a:p>
            <a:pPr marL="457200" indent="-457200">
              <a:buFont typeface="Arial" panose="020B0604020202020204" pitchFamily="34" charset="0"/>
              <a:buChar char="•"/>
            </a:pPr>
            <a:r>
              <a:rPr lang="nl-NL" dirty="0"/>
              <a:t>Citrus </a:t>
            </a:r>
            <a:r>
              <a:rPr lang="nl-NL" dirty="0" err="1"/>
              <a:t>sinensis</a:t>
            </a:r>
            <a:r>
              <a:rPr lang="nl-NL" dirty="0"/>
              <a:t> heeft ook een korte sequentie</a:t>
            </a:r>
          </a:p>
        </p:txBody>
      </p:sp>
      <p:pic>
        <p:nvPicPr>
          <p:cNvPr id="8" name="Tijdelijke aanduiding voor inhoud 7">
            <a:extLst>
              <a:ext uri="{FF2B5EF4-FFF2-40B4-BE49-F238E27FC236}">
                <a16:creationId xmlns:a16="http://schemas.microsoft.com/office/drawing/2014/main" id="{DE13625E-3080-45E6-8B9B-63219C5FC2BE}"/>
              </a:ext>
            </a:extLst>
          </p:cNvPr>
          <p:cNvPicPr>
            <a:picLocks noGrp="1" noChangeAspect="1"/>
          </p:cNvPicPr>
          <p:nvPr>
            <p:ph sz="half" idx="2"/>
          </p:nvPr>
        </p:nvPicPr>
        <p:blipFill>
          <a:blip r:embed="rId3"/>
          <a:stretch>
            <a:fillRect/>
          </a:stretch>
        </p:blipFill>
        <p:spPr>
          <a:xfrm>
            <a:off x="1805431" y="2318362"/>
            <a:ext cx="4625644" cy="3495010"/>
          </a:xfrm>
        </p:spPr>
      </p:pic>
      <p:pic>
        <p:nvPicPr>
          <p:cNvPr id="10" name="Tijdelijke aanduiding voor inhoud 9" descr="chromosoom 7">
            <a:extLst>
              <a:ext uri="{FF2B5EF4-FFF2-40B4-BE49-F238E27FC236}">
                <a16:creationId xmlns:a16="http://schemas.microsoft.com/office/drawing/2014/main" id="{ADFF56F1-9D29-45F3-AD4F-011753BAA07B}"/>
              </a:ext>
            </a:extLst>
          </p:cNvPr>
          <p:cNvPicPr>
            <a:picLocks noGrp="1" noChangeAspect="1"/>
          </p:cNvPicPr>
          <p:nvPr>
            <p:ph sz="quarter" idx="4"/>
          </p:nvPr>
        </p:nvPicPr>
        <p:blipFill>
          <a:blip r:embed="rId4"/>
          <a:stretch>
            <a:fillRect/>
          </a:stretch>
        </p:blipFill>
        <p:spPr>
          <a:xfrm>
            <a:off x="6896570" y="2329086"/>
            <a:ext cx="4610738" cy="3495010"/>
          </a:xfrm>
        </p:spPr>
      </p:pic>
      <p:sp>
        <p:nvSpPr>
          <p:cNvPr id="11" name="Rechthoek 10">
            <a:extLst>
              <a:ext uri="{FF2B5EF4-FFF2-40B4-BE49-F238E27FC236}">
                <a16:creationId xmlns:a16="http://schemas.microsoft.com/office/drawing/2014/main" id="{9DC64CDD-3635-431B-B4D4-2F532A7F6C03}"/>
              </a:ext>
            </a:extLst>
          </p:cNvPr>
          <p:cNvSpPr/>
          <p:nvPr/>
        </p:nvSpPr>
        <p:spPr>
          <a:xfrm>
            <a:off x="7163856" y="5813371"/>
            <a:ext cx="1783196" cy="646331"/>
          </a:xfrm>
          <a:prstGeom prst="rect">
            <a:avLst/>
          </a:prstGeom>
        </p:spPr>
        <p:txBody>
          <a:bodyPr wrap="square">
            <a:spAutoFit/>
          </a:bodyPr>
          <a:lstStyle/>
          <a:p>
            <a:r>
              <a:rPr lang="nl-NL" dirty="0"/>
              <a:t>Chromosoom 7</a:t>
            </a:r>
          </a:p>
          <a:p>
            <a:r>
              <a:rPr lang="nl-NL" dirty="0"/>
              <a:t>GC%: 35,75% </a:t>
            </a:r>
          </a:p>
        </p:txBody>
      </p:sp>
      <p:sp>
        <p:nvSpPr>
          <p:cNvPr id="12" name="Rechthoek 11">
            <a:extLst>
              <a:ext uri="{FF2B5EF4-FFF2-40B4-BE49-F238E27FC236}">
                <a16:creationId xmlns:a16="http://schemas.microsoft.com/office/drawing/2014/main" id="{CAD30554-DB30-422F-AAFF-BFA48690647B}"/>
              </a:ext>
            </a:extLst>
          </p:cNvPr>
          <p:cNvSpPr/>
          <p:nvPr/>
        </p:nvSpPr>
        <p:spPr>
          <a:xfrm>
            <a:off x="1946106" y="5824095"/>
            <a:ext cx="2506317" cy="923330"/>
          </a:xfrm>
          <a:prstGeom prst="rect">
            <a:avLst/>
          </a:prstGeom>
        </p:spPr>
        <p:txBody>
          <a:bodyPr wrap="square">
            <a:spAutoFit/>
          </a:bodyPr>
          <a:lstStyle/>
          <a:p>
            <a:r>
              <a:rPr lang="nl-NL" dirty="0"/>
              <a:t>Chromosoom	X p22.12</a:t>
            </a:r>
          </a:p>
          <a:p>
            <a:r>
              <a:rPr lang="nl-NL" dirty="0"/>
              <a:t>GC%: 44,17%</a:t>
            </a:r>
          </a:p>
          <a:p>
            <a:r>
              <a:rPr lang="nl-NL" dirty="0"/>
              <a:t>  </a:t>
            </a:r>
          </a:p>
        </p:txBody>
      </p:sp>
    </p:spTree>
    <p:extLst>
      <p:ext uri="{BB962C8B-B14F-4D97-AF65-F5344CB8AC3E}">
        <p14:creationId xmlns:p14="http://schemas.microsoft.com/office/powerpoint/2010/main" val="1653165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D1FB5F-FC79-458D-8F4C-3595BD22A018}"/>
              </a:ext>
            </a:extLst>
          </p:cNvPr>
          <p:cNvSpPr>
            <a:spLocks noGrp="1"/>
          </p:cNvSpPr>
          <p:nvPr>
            <p:ph type="title"/>
          </p:nvPr>
        </p:nvSpPr>
        <p:spPr>
          <a:xfrm>
            <a:off x="1484310" y="238637"/>
            <a:ext cx="10018713" cy="1023425"/>
          </a:xfrm>
        </p:spPr>
        <p:txBody>
          <a:bodyPr/>
          <a:lstStyle/>
          <a:p>
            <a:r>
              <a:rPr lang="nl-NL" dirty="0"/>
              <a:t>Opdracht 1 </a:t>
            </a:r>
            <a:br>
              <a:rPr lang="nl-NL" dirty="0"/>
            </a:br>
            <a:r>
              <a:rPr lang="nl-NL" sz="2000" dirty="0"/>
              <a:t>Plaatjes</a:t>
            </a:r>
            <a:endParaRPr lang="nl-NL" dirty="0"/>
          </a:p>
        </p:txBody>
      </p:sp>
      <p:sp>
        <p:nvSpPr>
          <p:cNvPr id="3" name="Tijdelijke aanduiding voor tekst 2">
            <a:extLst>
              <a:ext uri="{FF2B5EF4-FFF2-40B4-BE49-F238E27FC236}">
                <a16:creationId xmlns:a16="http://schemas.microsoft.com/office/drawing/2014/main" id="{4ED6CE9D-B6B5-44E2-A9DE-399C7AA5A221}"/>
              </a:ext>
            </a:extLst>
          </p:cNvPr>
          <p:cNvSpPr>
            <a:spLocks noGrp="1"/>
          </p:cNvSpPr>
          <p:nvPr>
            <p:ph type="body" idx="1"/>
          </p:nvPr>
        </p:nvSpPr>
        <p:spPr>
          <a:xfrm>
            <a:off x="1772179" y="1722437"/>
            <a:ext cx="4969832" cy="576262"/>
          </a:xfrm>
        </p:spPr>
        <p:txBody>
          <a:bodyPr/>
          <a:lstStyle/>
          <a:p>
            <a:pPr marL="457200" indent="-457200">
              <a:buFont typeface="Arial" panose="020B0604020202020204" pitchFamily="34" charset="0"/>
              <a:buChar char="•"/>
            </a:pPr>
            <a:r>
              <a:rPr lang="nl-NL" dirty="0"/>
              <a:t>Verschil van ongeveer 600 </a:t>
            </a:r>
            <a:r>
              <a:rPr lang="nl-NL" dirty="0" err="1"/>
              <a:t>bp</a:t>
            </a:r>
            <a:endParaRPr lang="nl-NL" dirty="0"/>
          </a:p>
        </p:txBody>
      </p:sp>
      <p:pic>
        <p:nvPicPr>
          <p:cNvPr id="8" name="Tijdelijke aanduiding voor inhoud 7">
            <a:extLst>
              <a:ext uri="{FF2B5EF4-FFF2-40B4-BE49-F238E27FC236}">
                <a16:creationId xmlns:a16="http://schemas.microsoft.com/office/drawing/2014/main" id="{FC1D1122-CB64-45E7-97CA-4B213D3116B9}"/>
              </a:ext>
            </a:extLst>
          </p:cNvPr>
          <p:cNvPicPr>
            <a:picLocks noGrp="1" noChangeAspect="1"/>
          </p:cNvPicPr>
          <p:nvPr>
            <p:ph sz="half" idx="2"/>
          </p:nvPr>
        </p:nvPicPr>
        <p:blipFill>
          <a:blip r:embed="rId2"/>
          <a:stretch>
            <a:fillRect/>
          </a:stretch>
        </p:blipFill>
        <p:spPr>
          <a:xfrm>
            <a:off x="1579630" y="2298699"/>
            <a:ext cx="4992286" cy="3778776"/>
          </a:xfrm>
        </p:spPr>
      </p:pic>
      <p:pic>
        <p:nvPicPr>
          <p:cNvPr id="10" name="Tijdelijke aanduiding voor inhoud 9">
            <a:extLst>
              <a:ext uri="{FF2B5EF4-FFF2-40B4-BE49-F238E27FC236}">
                <a16:creationId xmlns:a16="http://schemas.microsoft.com/office/drawing/2014/main" id="{07541792-EE26-4ED8-8D34-45AE79B0B9E8}"/>
              </a:ext>
            </a:extLst>
          </p:cNvPr>
          <p:cNvPicPr>
            <a:picLocks noGrp="1" noChangeAspect="1"/>
          </p:cNvPicPr>
          <p:nvPr>
            <p:ph sz="quarter" idx="4"/>
          </p:nvPr>
        </p:nvPicPr>
        <p:blipFill>
          <a:blip r:embed="rId3"/>
          <a:stretch>
            <a:fillRect/>
          </a:stretch>
        </p:blipFill>
        <p:spPr>
          <a:xfrm>
            <a:off x="6649212" y="2299670"/>
            <a:ext cx="4992286" cy="3772884"/>
          </a:xfrm>
        </p:spPr>
      </p:pic>
      <p:sp>
        <p:nvSpPr>
          <p:cNvPr id="11" name="Rechthoek 10">
            <a:extLst>
              <a:ext uri="{FF2B5EF4-FFF2-40B4-BE49-F238E27FC236}">
                <a16:creationId xmlns:a16="http://schemas.microsoft.com/office/drawing/2014/main" id="{3F925734-3045-44CE-AF47-ACC48241C455}"/>
              </a:ext>
            </a:extLst>
          </p:cNvPr>
          <p:cNvSpPr/>
          <p:nvPr/>
        </p:nvSpPr>
        <p:spPr>
          <a:xfrm>
            <a:off x="2143053" y="6018698"/>
            <a:ext cx="2506317" cy="923330"/>
          </a:xfrm>
          <a:prstGeom prst="rect">
            <a:avLst/>
          </a:prstGeom>
        </p:spPr>
        <p:txBody>
          <a:bodyPr wrap="square">
            <a:spAutoFit/>
          </a:bodyPr>
          <a:lstStyle/>
          <a:p>
            <a:r>
              <a:rPr lang="nl-NL" dirty="0" err="1"/>
              <a:t>Whole</a:t>
            </a:r>
            <a:r>
              <a:rPr lang="nl-NL" dirty="0"/>
              <a:t> </a:t>
            </a:r>
            <a:r>
              <a:rPr lang="nl-NL" dirty="0" err="1"/>
              <a:t>genome</a:t>
            </a:r>
            <a:r>
              <a:rPr lang="nl-NL" dirty="0"/>
              <a:t> </a:t>
            </a:r>
          </a:p>
          <a:p>
            <a:r>
              <a:rPr lang="nl-NL" dirty="0"/>
              <a:t>GC%: 41,85%</a:t>
            </a:r>
          </a:p>
          <a:p>
            <a:r>
              <a:rPr lang="nl-NL" dirty="0"/>
              <a:t>  </a:t>
            </a:r>
          </a:p>
        </p:txBody>
      </p:sp>
      <p:sp>
        <p:nvSpPr>
          <p:cNvPr id="12" name="Rechthoek 11">
            <a:extLst>
              <a:ext uri="{FF2B5EF4-FFF2-40B4-BE49-F238E27FC236}">
                <a16:creationId xmlns:a16="http://schemas.microsoft.com/office/drawing/2014/main" id="{932537E9-28CA-4D5C-8890-6A5EE4435358}"/>
              </a:ext>
            </a:extLst>
          </p:cNvPr>
          <p:cNvSpPr/>
          <p:nvPr/>
        </p:nvSpPr>
        <p:spPr>
          <a:xfrm>
            <a:off x="7135339" y="6018698"/>
            <a:ext cx="2506317" cy="923330"/>
          </a:xfrm>
          <a:prstGeom prst="rect">
            <a:avLst/>
          </a:prstGeom>
        </p:spPr>
        <p:txBody>
          <a:bodyPr wrap="square">
            <a:spAutoFit/>
          </a:bodyPr>
          <a:lstStyle/>
          <a:p>
            <a:r>
              <a:rPr lang="nl-NL" dirty="0" err="1"/>
              <a:t>Whole</a:t>
            </a:r>
            <a:r>
              <a:rPr lang="nl-NL" dirty="0"/>
              <a:t> </a:t>
            </a:r>
            <a:r>
              <a:rPr lang="nl-NL" dirty="0" err="1"/>
              <a:t>genome</a:t>
            </a:r>
            <a:r>
              <a:rPr lang="nl-NL" dirty="0"/>
              <a:t> </a:t>
            </a:r>
          </a:p>
          <a:p>
            <a:r>
              <a:rPr lang="nl-NL" dirty="0"/>
              <a:t>GC%: 45,41%</a:t>
            </a:r>
          </a:p>
          <a:p>
            <a:r>
              <a:rPr lang="nl-NL" dirty="0"/>
              <a:t>  </a:t>
            </a:r>
          </a:p>
        </p:txBody>
      </p:sp>
    </p:spTree>
    <p:extLst>
      <p:ext uri="{BB962C8B-B14F-4D97-AF65-F5344CB8AC3E}">
        <p14:creationId xmlns:p14="http://schemas.microsoft.com/office/powerpoint/2010/main" val="2408187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74E23C-70E2-49A0-9174-AD9EBACEF2C5}"/>
              </a:ext>
            </a:extLst>
          </p:cNvPr>
          <p:cNvSpPr>
            <a:spLocks noGrp="1"/>
          </p:cNvSpPr>
          <p:nvPr>
            <p:ph type="title"/>
          </p:nvPr>
        </p:nvSpPr>
        <p:spPr>
          <a:xfrm>
            <a:off x="1484310" y="238637"/>
            <a:ext cx="10018713" cy="1023425"/>
          </a:xfrm>
        </p:spPr>
        <p:txBody>
          <a:bodyPr/>
          <a:lstStyle/>
          <a:p>
            <a:r>
              <a:rPr lang="nl-NL" dirty="0"/>
              <a:t>Opdracht 1 </a:t>
            </a:r>
            <a:br>
              <a:rPr lang="nl-NL" dirty="0"/>
            </a:br>
            <a:r>
              <a:rPr lang="nl-NL" sz="2000" dirty="0"/>
              <a:t>Plaatjes</a:t>
            </a:r>
            <a:endParaRPr lang="nl-NL" dirty="0"/>
          </a:p>
        </p:txBody>
      </p:sp>
      <p:sp>
        <p:nvSpPr>
          <p:cNvPr id="3" name="Tijdelijke aanduiding voor tekst 2">
            <a:extLst>
              <a:ext uri="{FF2B5EF4-FFF2-40B4-BE49-F238E27FC236}">
                <a16:creationId xmlns:a16="http://schemas.microsoft.com/office/drawing/2014/main" id="{0E73B305-C14C-4E72-A4E3-B762AD17EB76}"/>
              </a:ext>
            </a:extLst>
          </p:cNvPr>
          <p:cNvSpPr>
            <a:spLocks noGrp="1"/>
          </p:cNvSpPr>
          <p:nvPr>
            <p:ph type="body" idx="1"/>
          </p:nvPr>
        </p:nvSpPr>
        <p:spPr>
          <a:xfrm>
            <a:off x="1596333" y="1470066"/>
            <a:ext cx="5843790" cy="576262"/>
          </a:xfrm>
        </p:spPr>
        <p:txBody>
          <a:bodyPr/>
          <a:lstStyle/>
          <a:p>
            <a:pPr marL="457200" indent="-457200">
              <a:buFont typeface="Arial" panose="020B0604020202020204" pitchFamily="34" charset="0"/>
              <a:buChar char="•"/>
            </a:pPr>
            <a:r>
              <a:rPr lang="nl-NL" dirty="0"/>
              <a:t>Ongeveer zelfde lengte sequentie </a:t>
            </a:r>
          </a:p>
        </p:txBody>
      </p:sp>
      <p:pic>
        <p:nvPicPr>
          <p:cNvPr id="8" name="Tijdelijke aanduiding voor inhoud 7">
            <a:extLst>
              <a:ext uri="{FF2B5EF4-FFF2-40B4-BE49-F238E27FC236}">
                <a16:creationId xmlns:a16="http://schemas.microsoft.com/office/drawing/2014/main" id="{3295B41B-85D2-485C-B15A-71712A9950CC}"/>
              </a:ext>
            </a:extLst>
          </p:cNvPr>
          <p:cNvPicPr>
            <a:picLocks noGrp="1" noChangeAspect="1"/>
          </p:cNvPicPr>
          <p:nvPr>
            <p:ph sz="half" idx="2"/>
          </p:nvPr>
        </p:nvPicPr>
        <p:blipFill>
          <a:blip r:embed="rId2"/>
          <a:stretch>
            <a:fillRect/>
          </a:stretch>
        </p:blipFill>
        <p:spPr>
          <a:xfrm>
            <a:off x="1596333" y="2376665"/>
            <a:ext cx="4995618" cy="3760185"/>
          </a:xfrm>
        </p:spPr>
      </p:pic>
      <p:sp>
        <p:nvSpPr>
          <p:cNvPr id="5" name="Tijdelijke aanduiding voor tekst 4">
            <a:extLst>
              <a:ext uri="{FF2B5EF4-FFF2-40B4-BE49-F238E27FC236}">
                <a16:creationId xmlns:a16="http://schemas.microsoft.com/office/drawing/2014/main" id="{C3B71CB9-3099-406B-8432-4F7E4375BED4}"/>
              </a:ext>
            </a:extLst>
          </p:cNvPr>
          <p:cNvSpPr>
            <a:spLocks noGrp="1"/>
          </p:cNvSpPr>
          <p:nvPr>
            <p:ph type="body" sz="quarter" idx="3"/>
          </p:nvPr>
        </p:nvSpPr>
        <p:spPr>
          <a:xfrm>
            <a:off x="7069247" y="1531232"/>
            <a:ext cx="4622537" cy="576262"/>
          </a:xfrm>
        </p:spPr>
        <p:txBody>
          <a:bodyPr/>
          <a:lstStyle/>
          <a:p>
            <a:pPr marL="457200" indent="-457200">
              <a:buFont typeface="Arial" panose="020B0604020202020204" pitchFamily="34" charset="0"/>
              <a:buChar char="•"/>
            </a:pPr>
            <a:r>
              <a:rPr lang="nl-NL" dirty="0"/>
              <a:t>Ongeveer zelfde GC% </a:t>
            </a:r>
          </a:p>
        </p:txBody>
      </p:sp>
      <p:pic>
        <p:nvPicPr>
          <p:cNvPr id="10" name="Tijdelijke aanduiding voor inhoud 9">
            <a:extLst>
              <a:ext uri="{FF2B5EF4-FFF2-40B4-BE49-F238E27FC236}">
                <a16:creationId xmlns:a16="http://schemas.microsoft.com/office/drawing/2014/main" id="{4C117FA9-0BC2-4202-A73B-AB228D413903}"/>
              </a:ext>
            </a:extLst>
          </p:cNvPr>
          <p:cNvPicPr>
            <a:picLocks noGrp="1" noChangeAspect="1"/>
          </p:cNvPicPr>
          <p:nvPr>
            <p:ph sz="quarter" idx="4"/>
          </p:nvPr>
        </p:nvPicPr>
        <p:blipFill>
          <a:blip r:embed="rId3"/>
          <a:stretch>
            <a:fillRect/>
          </a:stretch>
        </p:blipFill>
        <p:spPr>
          <a:xfrm>
            <a:off x="6731541" y="2376665"/>
            <a:ext cx="4960243" cy="3760185"/>
          </a:xfrm>
        </p:spPr>
      </p:pic>
      <p:sp>
        <p:nvSpPr>
          <p:cNvPr id="11" name="Rechthoek 10">
            <a:extLst>
              <a:ext uri="{FF2B5EF4-FFF2-40B4-BE49-F238E27FC236}">
                <a16:creationId xmlns:a16="http://schemas.microsoft.com/office/drawing/2014/main" id="{47F743E2-7A0F-412E-BAF6-149972F652D6}"/>
              </a:ext>
            </a:extLst>
          </p:cNvPr>
          <p:cNvSpPr/>
          <p:nvPr/>
        </p:nvSpPr>
        <p:spPr>
          <a:xfrm>
            <a:off x="2361103" y="6136850"/>
            <a:ext cx="2506317" cy="923330"/>
          </a:xfrm>
          <a:prstGeom prst="rect">
            <a:avLst/>
          </a:prstGeom>
        </p:spPr>
        <p:txBody>
          <a:bodyPr wrap="square">
            <a:spAutoFit/>
          </a:bodyPr>
          <a:lstStyle/>
          <a:p>
            <a:r>
              <a:rPr lang="nl-NL" dirty="0" err="1"/>
              <a:t>Whole</a:t>
            </a:r>
            <a:r>
              <a:rPr lang="nl-NL" dirty="0"/>
              <a:t> </a:t>
            </a:r>
            <a:r>
              <a:rPr lang="nl-NL" dirty="0" err="1"/>
              <a:t>genome</a:t>
            </a:r>
            <a:r>
              <a:rPr lang="nl-NL" dirty="0"/>
              <a:t> </a:t>
            </a:r>
          </a:p>
          <a:p>
            <a:r>
              <a:rPr lang="nl-NL" dirty="0"/>
              <a:t>GC%: 44,19%</a:t>
            </a:r>
          </a:p>
          <a:p>
            <a:r>
              <a:rPr lang="nl-NL" dirty="0"/>
              <a:t>  </a:t>
            </a:r>
          </a:p>
        </p:txBody>
      </p:sp>
      <p:sp>
        <p:nvSpPr>
          <p:cNvPr id="12" name="Rechthoek 11">
            <a:extLst>
              <a:ext uri="{FF2B5EF4-FFF2-40B4-BE49-F238E27FC236}">
                <a16:creationId xmlns:a16="http://schemas.microsoft.com/office/drawing/2014/main" id="{0A4B6FE3-DBBB-4FEA-90D2-1A72B1389C23}"/>
              </a:ext>
            </a:extLst>
          </p:cNvPr>
          <p:cNvSpPr/>
          <p:nvPr/>
        </p:nvSpPr>
        <p:spPr>
          <a:xfrm>
            <a:off x="7615968" y="6157698"/>
            <a:ext cx="2506317" cy="923330"/>
          </a:xfrm>
          <a:prstGeom prst="rect">
            <a:avLst/>
          </a:prstGeom>
        </p:spPr>
        <p:txBody>
          <a:bodyPr wrap="square">
            <a:spAutoFit/>
          </a:bodyPr>
          <a:lstStyle/>
          <a:p>
            <a:r>
              <a:rPr lang="nl-NL" dirty="0" err="1"/>
              <a:t>Whole</a:t>
            </a:r>
            <a:r>
              <a:rPr lang="nl-NL" dirty="0"/>
              <a:t> </a:t>
            </a:r>
            <a:r>
              <a:rPr lang="nl-NL" dirty="0" err="1"/>
              <a:t>genome</a:t>
            </a:r>
            <a:r>
              <a:rPr lang="nl-NL" dirty="0"/>
              <a:t> </a:t>
            </a:r>
          </a:p>
          <a:p>
            <a:r>
              <a:rPr lang="nl-NL" dirty="0"/>
              <a:t>GC%: 43,62%</a:t>
            </a:r>
          </a:p>
          <a:p>
            <a:r>
              <a:rPr lang="nl-NL" dirty="0"/>
              <a:t>  </a:t>
            </a:r>
          </a:p>
        </p:txBody>
      </p:sp>
    </p:spTree>
    <p:extLst>
      <p:ext uri="{BB962C8B-B14F-4D97-AF65-F5344CB8AC3E}">
        <p14:creationId xmlns:p14="http://schemas.microsoft.com/office/powerpoint/2010/main" val="59316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F9BBAF-32AA-478A-8A2C-C79842BB3222}"/>
              </a:ext>
            </a:extLst>
          </p:cNvPr>
          <p:cNvSpPr>
            <a:spLocks noGrp="1"/>
          </p:cNvSpPr>
          <p:nvPr>
            <p:ph type="title"/>
          </p:nvPr>
        </p:nvSpPr>
        <p:spPr>
          <a:xfrm>
            <a:off x="1484311" y="685800"/>
            <a:ext cx="10018713" cy="1445455"/>
          </a:xfrm>
        </p:spPr>
        <p:txBody>
          <a:bodyPr/>
          <a:lstStyle/>
          <a:p>
            <a:r>
              <a:rPr lang="nl-NL" dirty="0"/>
              <a:t>Opdracht 1 </a:t>
            </a:r>
            <a:br>
              <a:rPr lang="nl-NL" dirty="0"/>
            </a:br>
            <a:r>
              <a:rPr lang="nl-NL" sz="2000" dirty="0"/>
              <a:t>percentages </a:t>
            </a:r>
            <a:endParaRPr lang="nl-NL" dirty="0"/>
          </a:p>
        </p:txBody>
      </p:sp>
      <p:graphicFrame>
        <p:nvGraphicFramePr>
          <p:cNvPr id="7" name="Tijdelijke aanduiding voor inhoud 6">
            <a:extLst>
              <a:ext uri="{FF2B5EF4-FFF2-40B4-BE49-F238E27FC236}">
                <a16:creationId xmlns:a16="http://schemas.microsoft.com/office/drawing/2014/main" id="{25345F60-D053-4DE9-9A3F-E6AF8F50199B}"/>
              </a:ext>
            </a:extLst>
          </p:cNvPr>
          <p:cNvGraphicFramePr>
            <a:graphicFrameLocks noGrp="1"/>
          </p:cNvGraphicFramePr>
          <p:nvPr>
            <p:ph sz="half" idx="2"/>
            <p:extLst>
              <p:ext uri="{D42A27DB-BD31-4B8C-83A1-F6EECF244321}">
                <p14:modId xmlns:p14="http://schemas.microsoft.com/office/powerpoint/2010/main" val="3380974466"/>
              </p:ext>
            </p:extLst>
          </p:nvPr>
        </p:nvGraphicFramePr>
        <p:xfrm>
          <a:off x="1216571" y="2518117"/>
          <a:ext cx="5277096" cy="1983545"/>
        </p:xfrm>
        <a:graphic>
          <a:graphicData uri="http://schemas.openxmlformats.org/drawingml/2006/table">
            <a:tbl>
              <a:tblPr firstRow="1" bandRow="1">
                <a:tableStyleId>{5C22544A-7EE6-4342-B048-85BDC9FD1C3A}</a:tableStyleId>
              </a:tblPr>
              <a:tblGrid>
                <a:gridCol w="1083041">
                  <a:extLst>
                    <a:ext uri="{9D8B030D-6E8A-4147-A177-3AD203B41FA5}">
                      <a16:colId xmlns:a16="http://schemas.microsoft.com/office/drawing/2014/main" val="946624318"/>
                    </a:ext>
                  </a:extLst>
                </a:gridCol>
                <a:gridCol w="1005840">
                  <a:extLst>
                    <a:ext uri="{9D8B030D-6E8A-4147-A177-3AD203B41FA5}">
                      <a16:colId xmlns:a16="http://schemas.microsoft.com/office/drawing/2014/main" val="2910385388"/>
                    </a:ext>
                  </a:extLst>
                </a:gridCol>
                <a:gridCol w="970671">
                  <a:extLst>
                    <a:ext uri="{9D8B030D-6E8A-4147-A177-3AD203B41FA5}">
                      <a16:colId xmlns:a16="http://schemas.microsoft.com/office/drawing/2014/main" val="4262230450"/>
                    </a:ext>
                  </a:extLst>
                </a:gridCol>
                <a:gridCol w="984738">
                  <a:extLst>
                    <a:ext uri="{9D8B030D-6E8A-4147-A177-3AD203B41FA5}">
                      <a16:colId xmlns:a16="http://schemas.microsoft.com/office/drawing/2014/main" val="935567273"/>
                    </a:ext>
                  </a:extLst>
                </a:gridCol>
                <a:gridCol w="1232806">
                  <a:extLst>
                    <a:ext uri="{9D8B030D-6E8A-4147-A177-3AD203B41FA5}">
                      <a16:colId xmlns:a16="http://schemas.microsoft.com/office/drawing/2014/main" val="2260092073"/>
                    </a:ext>
                  </a:extLst>
                </a:gridCol>
              </a:tblGrid>
              <a:tr h="724424">
                <a:tc>
                  <a:txBody>
                    <a:bodyPr/>
                    <a:lstStyle/>
                    <a:p>
                      <a:endParaRPr lang="nl-NL" dirty="0"/>
                    </a:p>
                  </a:txBody>
                  <a:tcPr/>
                </a:tc>
                <a:tc>
                  <a:txBody>
                    <a:bodyPr/>
                    <a:lstStyle/>
                    <a:p>
                      <a:r>
                        <a:rPr lang="nl-NL" b="1" dirty="0">
                          <a:solidFill>
                            <a:schemeClr val="bg1"/>
                          </a:solidFill>
                          <a:latin typeface="+mn-lt"/>
                        </a:rPr>
                        <a:t>Homo sapiens</a:t>
                      </a:r>
                    </a:p>
                  </a:txBody>
                  <a:tcPr/>
                </a:tc>
                <a:tc>
                  <a:txBody>
                    <a:bodyPr/>
                    <a:lstStyle/>
                    <a:p>
                      <a:r>
                        <a:rPr lang="nl-NL" b="1" dirty="0">
                          <a:solidFill>
                            <a:schemeClr val="bg1"/>
                          </a:solidFill>
                          <a:latin typeface="+mn-lt"/>
                        </a:rPr>
                        <a:t>Citrus </a:t>
                      </a:r>
                    </a:p>
                    <a:p>
                      <a:r>
                        <a:rPr lang="nl-NL" sz="1800" b="1" i="0" kern="1200" dirty="0" err="1">
                          <a:solidFill>
                            <a:schemeClr val="bg1"/>
                          </a:solidFill>
                          <a:effectLst/>
                          <a:latin typeface="+mn-lt"/>
                          <a:ea typeface="+mn-ea"/>
                          <a:cs typeface="+mn-cs"/>
                        </a:rPr>
                        <a:t>sinensis</a:t>
                      </a:r>
                      <a:endParaRPr lang="nl-NL" b="1" dirty="0">
                        <a:solidFill>
                          <a:schemeClr val="bg1"/>
                        </a:solidFill>
                        <a:latin typeface="+mn-lt"/>
                      </a:endParaRPr>
                    </a:p>
                  </a:txBody>
                  <a:tcPr/>
                </a:tc>
                <a:tc>
                  <a:txBody>
                    <a:bodyPr/>
                    <a:lstStyle/>
                    <a:p>
                      <a:pPr algn="l"/>
                      <a:r>
                        <a:rPr lang="nl-NL" b="1" dirty="0" err="1">
                          <a:solidFill>
                            <a:schemeClr val="bg1"/>
                          </a:solidFill>
                          <a:effectLst/>
                          <a:latin typeface="+mn-lt"/>
                        </a:rPr>
                        <a:t>Shigella</a:t>
                      </a:r>
                      <a:r>
                        <a:rPr lang="nl-NL" b="1" dirty="0">
                          <a:solidFill>
                            <a:schemeClr val="bg1"/>
                          </a:solidFill>
                          <a:effectLst/>
                          <a:latin typeface="+mn-lt"/>
                        </a:rPr>
                        <a:t> </a:t>
                      </a:r>
                      <a:r>
                        <a:rPr lang="nl-NL" b="1" dirty="0" err="1">
                          <a:solidFill>
                            <a:schemeClr val="bg1"/>
                          </a:solidFill>
                          <a:effectLst/>
                          <a:latin typeface="+mn-lt"/>
                        </a:rPr>
                        <a:t>flexneri</a:t>
                      </a:r>
                      <a:r>
                        <a:rPr lang="nl-NL" b="1" dirty="0">
                          <a:solidFill>
                            <a:schemeClr val="bg1"/>
                          </a:solidFill>
                          <a:effectLst/>
                          <a:latin typeface="+mn-lt"/>
                        </a:rPr>
                        <a:t> </a:t>
                      </a:r>
                    </a:p>
                  </a:txBody>
                  <a:tcPr marL="0" marR="0" marT="0" marB="0" anchor="ctr"/>
                </a:tc>
                <a:tc>
                  <a:txBody>
                    <a:bodyPr/>
                    <a:lstStyle/>
                    <a:p>
                      <a:pPr algn="l"/>
                      <a:r>
                        <a:rPr lang="nl-NL" b="1" dirty="0">
                          <a:solidFill>
                            <a:schemeClr val="bg1"/>
                          </a:solidFill>
                          <a:effectLst/>
                          <a:latin typeface="+mn-lt"/>
                        </a:rPr>
                        <a:t>Salmonella </a:t>
                      </a:r>
                      <a:r>
                        <a:rPr lang="nl-NL" b="1" dirty="0" err="1">
                          <a:solidFill>
                            <a:schemeClr val="bg1"/>
                          </a:solidFill>
                          <a:effectLst/>
                          <a:latin typeface="+mn-lt"/>
                        </a:rPr>
                        <a:t>enterica</a:t>
                      </a:r>
                      <a:endParaRPr lang="nl-NL" b="1" dirty="0">
                        <a:solidFill>
                          <a:schemeClr val="bg1"/>
                        </a:solidFill>
                        <a:effectLst/>
                        <a:latin typeface="+mn-lt"/>
                      </a:endParaRPr>
                    </a:p>
                  </a:txBody>
                  <a:tcPr marL="0" marR="0" marT="0" marB="0" anchor="ctr"/>
                </a:tc>
                <a:extLst>
                  <a:ext uri="{0D108BD9-81ED-4DB2-BD59-A6C34878D82A}">
                    <a16:rowId xmlns:a16="http://schemas.microsoft.com/office/drawing/2014/main" val="3824418201"/>
                  </a:ext>
                </a:extLst>
              </a:tr>
              <a:tr h="419707">
                <a:tc>
                  <a:txBody>
                    <a:bodyPr/>
                    <a:lstStyle/>
                    <a:p>
                      <a:r>
                        <a:rPr lang="nl-NL" dirty="0"/>
                        <a:t>GC%</a:t>
                      </a:r>
                    </a:p>
                  </a:txBody>
                  <a:tcPr/>
                </a:tc>
                <a:tc>
                  <a:txBody>
                    <a:bodyPr/>
                    <a:lstStyle/>
                    <a:p>
                      <a:r>
                        <a:rPr lang="nl-NL" dirty="0"/>
                        <a:t>44,17</a:t>
                      </a:r>
                    </a:p>
                  </a:txBody>
                  <a:tcPr/>
                </a:tc>
                <a:tc>
                  <a:txBody>
                    <a:bodyPr/>
                    <a:lstStyle/>
                    <a:p>
                      <a:r>
                        <a:rPr lang="nl-NL" dirty="0"/>
                        <a:t>35,75</a:t>
                      </a:r>
                    </a:p>
                  </a:txBody>
                  <a:tcPr/>
                </a:tc>
                <a:tc>
                  <a:txBody>
                    <a:bodyPr/>
                    <a:lstStyle/>
                    <a:p>
                      <a:r>
                        <a:rPr lang="nl-NL" dirty="0"/>
                        <a:t>51,64</a:t>
                      </a:r>
                    </a:p>
                  </a:txBody>
                  <a:tcPr/>
                </a:tc>
                <a:tc>
                  <a:txBody>
                    <a:bodyPr/>
                    <a:lstStyle/>
                    <a:p>
                      <a:r>
                        <a:rPr lang="nl-NL" dirty="0"/>
                        <a:t>52,22</a:t>
                      </a:r>
                    </a:p>
                  </a:txBody>
                  <a:tcPr/>
                </a:tc>
                <a:extLst>
                  <a:ext uri="{0D108BD9-81ED-4DB2-BD59-A6C34878D82A}">
                    <a16:rowId xmlns:a16="http://schemas.microsoft.com/office/drawing/2014/main" val="431934533"/>
                  </a:ext>
                </a:extLst>
              </a:tr>
              <a:tr h="419707">
                <a:tc>
                  <a:txBody>
                    <a:bodyPr/>
                    <a:lstStyle/>
                    <a:p>
                      <a:r>
                        <a:rPr lang="nl-NL" dirty="0"/>
                        <a:t>Variantie </a:t>
                      </a:r>
                    </a:p>
                  </a:txBody>
                  <a:tcPr/>
                </a:tc>
                <a:tc>
                  <a:txBody>
                    <a:bodyPr/>
                    <a:lstStyle/>
                    <a:p>
                      <a:r>
                        <a:rPr lang="nl-NL" dirty="0"/>
                        <a:t>108,7</a:t>
                      </a:r>
                    </a:p>
                  </a:txBody>
                  <a:tcPr/>
                </a:tc>
                <a:tc>
                  <a:txBody>
                    <a:bodyPr/>
                    <a:lstStyle/>
                    <a:p>
                      <a:r>
                        <a:rPr lang="nl-NL" dirty="0"/>
                        <a:t>66,7</a:t>
                      </a:r>
                    </a:p>
                  </a:txBody>
                  <a:tcPr/>
                </a:tc>
                <a:tc>
                  <a:txBody>
                    <a:bodyPr/>
                    <a:lstStyle/>
                    <a:p>
                      <a:r>
                        <a:rPr lang="nl-NL" dirty="0"/>
                        <a:t>144,93</a:t>
                      </a:r>
                    </a:p>
                  </a:txBody>
                  <a:tcPr/>
                </a:tc>
                <a:tc>
                  <a:txBody>
                    <a:bodyPr/>
                    <a:lstStyle/>
                    <a:p>
                      <a:r>
                        <a:rPr lang="nl-NL" dirty="0"/>
                        <a:t>125,31</a:t>
                      </a:r>
                    </a:p>
                  </a:txBody>
                  <a:tcPr/>
                </a:tc>
                <a:extLst>
                  <a:ext uri="{0D108BD9-81ED-4DB2-BD59-A6C34878D82A}">
                    <a16:rowId xmlns:a16="http://schemas.microsoft.com/office/drawing/2014/main" val="2426885505"/>
                  </a:ext>
                </a:extLst>
              </a:tr>
              <a:tr h="419707">
                <a:tc>
                  <a:txBody>
                    <a:bodyPr/>
                    <a:lstStyle/>
                    <a:p>
                      <a:r>
                        <a:rPr lang="nl-NL" dirty="0"/>
                        <a:t>Mediaan </a:t>
                      </a:r>
                    </a:p>
                  </a:txBody>
                  <a:tcPr/>
                </a:tc>
                <a:tc>
                  <a:txBody>
                    <a:bodyPr/>
                    <a:lstStyle/>
                    <a:p>
                      <a:r>
                        <a:rPr lang="nl-NL" dirty="0"/>
                        <a:t>44</a:t>
                      </a:r>
                    </a:p>
                  </a:txBody>
                  <a:tcPr/>
                </a:tc>
                <a:tc>
                  <a:txBody>
                    <a:bodyPr/>
                    <a:lstStyle/>
                    <a:p>
                      <a:r>
                        <a:rPr lang="nl-NL" dirty="0"/>
                        <a:t>36,5</a:t>
                      </a:r>
                    </a:p>
                  </a:txBody>
                  <a:tcPr/>
                </a:tc>
                <a:tc>
                  <a:txBody>
                    <a:bodyPr/>
                    <a:lstStyle/>
                    <a:p>
                      <a:r>
                        <a:rPr lang="nl-NL" dirty="0"/>
                        <a:t>53</a:t>
                      </a:r>
                    </a:p>
                  </a:txBody>
                  <a:tcPr/>
                </a:tc>
                <a:tc>
                  <a:txBody>
                    <a:bodyPr/>
                    <a:lstStyle/>
                    <a:p>
                      <a:r>
                        <a:rPr lang="nl-NL" dirty="0"/>
                        <a:t>54</a:t>
                      </a:r>
                    </a:p>
                  </a:txBody>
                  <a:tcPr/>
                </a:tc>
                <a:extLst>
                  <a:ext uri="{0D108BD9-81ED-4DB2-BD59-A6C34878D82A}">
                    <a16:rowId xmlns:a16="http://schemas.microsoft.com/office/drawing/2014/main" val="2326264469"/>
                  </a:ext>
                </a:extLst>
              </a:tr>
            </a:tbl>
          </a:graphicData>
        </a:graphic>
      </p:graphicFrame>
      <p:graphicFrame>
        <p:nvGraphicFramePr>
          <p:cNvPr id="8" name="Tijdelijke aanduiding voor inhoud 7">
            <a:extLst>
              <a:ext uri="{FF2B5EF4-FFF2-40B4-BE49-F238E27FC236}">
                <a16:creationId xmlns:a16="http://schemas.microsoft.com/office/drawing/2014/main" id="{AF0D0B0B-AC58-4DB7-964C-5607FA56C537}"/>
              </a:ext>
            </a:extLst>
          </p:cNvPr>
          <p:cNvGraphicFramePr>
            <a:graphicFrameLocks noGrp="1"/>
          </p:cNvGraphicFramePr>
          <p:nvPr>
            <p:ph sz="quarter" idx="4"/>
            <p:extLst>
              <p:ext uri="{D42A27DB-BD31-4B8C-83A1-F6EECF244321}">
                <p14:modId xmlns:p14="http://schemas.microsoft.com/office/powerpoint/2010/main" val="1132612014"/>
              </p:ext>
            </p:extLst>
          </p:nvPr>
        </p:nvGraphicFramePr>
        <p:xfrm>
          <a:off x="6607174" y="2518117"/>
          <a:ext cx="4895850" cy="1983545"/>
        </p:xfrm>
        <a:graphic>
          <a:graphicData uri="http://schemas.openxmlformats.org/drawingml/2006/table">
            <a:tbl>
              <a:tblPr firstRow="1" bandRow="1">
                <a:tableStyleId>{5C22544A-7EE6-4342-B048-85BDC9FD1C3A}</a:tableStyleId>
              </a:tblPr>
              <a:tblGrid>
                <a:gridCol w="1115988">
                  <a:extLst>
                    <a:ext uri="{9D8B030D-6E8A-4147-A177-3AD203B41FA5}">
                      <a16:colId xmlns:a16="http://schemas.microsoft.com/office/drawing/2014/main" val="1702022927"/>
                    </a:ext>
                  </a:extLst>
                </a:gridCol>
                <a:gridCol w="842352">
                  <a:extLst>
                    <a:ext uri="{9D8B030D-6E8A-4147-A177-3AD203B41FA5}">
                      <a16:colId xmlns:a16="http://schemas.microsoft.com/office/drawing/2014/main" val="1041121902"/>
                    </a:ext>
                  </a:extLst>
                </a:gridCol>
                <a:gridCol w="979170">
                  <a:extLst>
                    <a:ext uri="{9D8B030D-6E8A-4147-A177-3AD203B41FA5}">
                      <a16:colId xmlns:a16="http://schemas.microsoft.com/office/drawing/2014/main" val="1205569474"/>
                    </a:ext>
                  </a:extLst>
                </a:gridCol>
                <a:gridCol w="979170">
                  <a:extLst>
                    <a:ext uri="{9D8B030D-6E8A-4147-A177-3AD203B41FA5}">
                      <a16:colId xmlns:a16="http://schemas.microsoft.com/office/drawing/2014/main" val="1968929958"/>
                    </a:ext>
                  </a:extLst>
                </a:gridCol>
                <a:gridCol w="979170">
                  <a:extLst>
                    <a:ext uri="{9D8B030D-6E8A-4147-A177-3AD203B41FA5}">
                      <a16:colId xmlns:a16="http://schemas.microsoft.com/office/drawing/2014/main" val="1021563751"/>
                    </a:ext>
                  </a:extLst>
                </a:gridCol>
              </a:tblGrid>
              <a:tr h="705413">
                <a:tc>
                  <a:txBody>
                    <a:bodyPr/>
                    <a:lstStyle/>
                    <a:p>
                      <a:endParaRPr lang="nl-NL" dirty="0"/>
                    </a:p>
                  </a:txBody>
                  <a:tcPr/>
                </a:tc>
                <a:tc>
                  <a:txBody>
                    <a:bodyPr/>
                    <a:lstStyle/>
                    <a:p>
                      <a:r>
                        <a:rPr lang="nl-NL" dirty="0"/>
                        <a:t>HIV 1</a:t>
                      </a:r>
                    </a:p>
                  </a:txBody>
                  <a:tcPr/>
                </a:tc>
                <a:tc>
                  <a:txBody>
                    <a:bodyPr/>
                    <a:lstStyle/>
                    <a:p>
                      <a:r>
                        <a:rPr lang="nl-NL" dirty="0"/>
                        <a:t>HIV 2</a:t>
                      </a:r>
                    </a:p>
                  </a:txBody>
                  <a:tcPr/>
                </a:tc>
                <a:tc>
                  <a:txBody>
                    <a:bodyPr/>
                    <a:lstStyle/>
                    <a:p>
                      <a:r>
                        <a:rPr lang="nl-NL" dirty="0"/>
                        <a:t>SIV 1</a:t>
                      </a:r>
                    </a:p>
                  </a:txBody>
                  <a:tcPr/>
                </a:tc>
                <a:tc>
                  <a:txBody>
                    <a:bodyPr/>
                    <a:lstStyle/>
                    <a:p>
                      <a:r>
                        <a:rPr lang="nl-NL" dirty="0"/>
                        <a:t>SIV 2</a:t>
                      </a:r>
                    </a:p>
                  </a:txBody>
                  <a:tcPr/>
                </a:tc>
                <a:extLst>
                  <a:ext uri="{0D108BD9-81ED-4DB2-BD59-A6C34878D82A}">
                    <a16:rowId xmlns:a16="http://schemas.microsoft.com/office/drawing/2014/main" val="1395533047"/>
                  </a:ext>
                </a:extLst>
              </a:tr>
              <a:tr h="426044">
                <a:tc>
                  <a:txBody>
                    <a:bodyPr/>
                    <a:lstStyle/>
                    <a:p>
                      <a:r>
                        <a:rPr lang="nl-NL" dirty="0"/>
                        <a:t>GC%</a:t>
                      </a:r>
                    </a:p>
                  </a:txBody>
                  <a:tcPr/>
                </a:tc>
                <a:tc>
                  <a:txBody>
                    <a:bodyPr/>
                    <a:lstStyle/>
                    <a:p>
                      <a:r>
                        <a:rPr lang="nl-NL" dirty="0"/>
                        <a:t>42,85</a:t>
                      </a:r>
                    </a:p>
                  </a:txBody>
                  <a:tcPr/>
                </a:tc>
                <a:tc>
                  <a:txBody>
                    <a:bodyPr/>
                    <a:lstStyle/>
                    <a:p>
                      <a:r>
                        <a:rPr lang="nl-NL" dirty="0"/>
                        <a:t>45,41</a:t>
                      </a:r>
                    </a:p>
                  </a:txBody>
                  <a:tcPr/>
                </a:tc>
                <a:tc>
                  <a:txBody>
                    <a:bodyPr/>
                    <a:lstStyle/>
                    <a:p>
                      <a:r>
                        <a:rPr lang="nl-NL" dirty="0"/>
                        <a:t>44,19</a:t>
                      </a:r>
                    </a:p>
                  </a:txBody>
                  <a:tcPr/>
                </a:tc>
                <a:tc>
                  <a:txBody>
                    <a:bodyPr/>
                    <a:lstStyle/>
                    <a:p>
                      <a:r>
                        <a:rPr lang="nl-NL" dirty="0"/>
                        <a:t>43,62</a:t>
                      </a:r>
                    </a:p>
                  </a:txBody>
                  <a:tcPr/>
                </a:tc>
                <a:extLst>
                  <a:ext uri="{0D108BD9-81ED-4DB2-BD59-A6C34878D82A}">
                    <a16:rowId xmlns:a16="http://schemas.microsoft.com/office/drawing/2014/main" val="860918330"/>
                  </a:ext>
                </a:extLst>
              </a:tr>
              <a:tr h="426044">
                <a:tc>
                  <a:txBody>
                    <a:bodyPr/>
                    <a:lstStyle/>
                    <a:p>
                      <a:r>
                        <a:rPr lang="nl-NL" dirty="0"/>
                        <a:t>Variantie</a:t>
                      </a:r>
                    </a:p>
                  </a:txBody>
                  <a:tcPr/>
                </a:tc>
                <a:tc>
                  <a:txBody>
                    <a:bodyPr/>
                    <a:lstStyle/>
                    <a:p>
                      <a:r>
                        <a:rPr lang="nl-NL" dirty="0"/>
                        <a:t>60,18</a:t>
                      </a:r>
                    </a:p>
                  </a:txBody>
                  <a:tcPr/>
                </a:tc>
                <a:tc>
                  <a:txBody>
                    <a:bodyPr/>
                    <a:lstStyle/>
                    <a:p>
                      <a:r>
                        <a:rPr lang="nl-NL" dirty="0"/>
                        <a:t>73,23</a:t>
                      </a:r>
                    </a:p>
                  </a:txBody>
                  <a:tcPr/>
                </a:tc>
                <a:tc>
                  <a:txBody>
                    <a:bodyPr/>
                    <a:lstStyle/>
                    <a:p>
                      <a:r>
                        <a:rPr lang="nl-NL" dirty="0"/>
                        <a:t>64,11</a:t>
                      </a:r>
                    </a:p>
                  </a:txBody>
                  <a:tcPr/>
                </a:tc>
                <a:tc>
                  <a:txBody>
                    <a:bodyPr/>
                    <a:lstStyle/>
                    <a:p>
                      <a:r>
                        <a:rPr lang="nl-NL" dirty="0"/>
                        <a:t>53,74</a:t>
                      </a:r>
                    </a:p>
                  </a:txBody>
                  <a:tcPr/>
                </a:tc>
                <a:extLst>
                  <a:ext uri="{0D108BD9-81ED-4DB2-BD59-A6C34878D82A}">
                    <a16:rowId xmlns:a16="http://schemas.microsoft.com/office/drawing/2014/main" val="4168881693"/>
                  </a:ext>
                </a:extLst>
              </a:tr>
              <a:tr h="426044">
                <a:tc>
                  <a:txBody>
                    <a:bodyPr/>
                    <a:lstStyle/>
                    <a:p>
                      <a:r>
                        <a:rPr lang="nl-NL" dirty="0"/>
                        <a:t>Mediaan</a:t>
                      </a:r>
                    </a:p>
                  </a:txBody>
                  <a:tcPr/>
                </a:tc>
                <a:tc>
                  <a:txBody>
                    <a:bodyPr/>
                    <a:lstStyle/>
                    <a:p>
                      <a:r>
                        <a:rPr lang="nl-NL" dirty="0"/>
                        <a:t>40</a:t>
                      </a:r>
                    </a:p>
                  </a:txBody>
                  <a:tcPr/>
                </a:tc>
                <a:tc>
                  <a:txBody>
                    <a:bodyPr/>
                    <a:lstStyle/>
                    <a:p>
                      <a:r>
                        <a:rPr lang="nl-NL" dirty="0"/>
                        <a:t>45</a:t>
                      </a:r>
                    </a:p>
                  </a:txBody>
                  <a:tcPr/>
                </a:tc>
                <a:tc>
                  <a:txBody>
                    <a:bodyPr/>
                    <a:lstStyle/>
                    <a:p>
                      <a:r>
                        <a:rPr lang="nl-NL" dirty="0"/>
                        <a:t>43</a:t>
                      </a:r>
                    </a:p>
                  </a:txBody>
                  <a:tcPr/>
                </a:tc>
                <a:tc>
                  <a:txBody>
                    <a:bodyPr/>
                    <a:lstStyle/>
                    <a:p>
                      <a:r>
                        <a:rPr lang="nl-NL" dirty="0"/>
                        <a:t>44,5</a:t>
                      </a:r>
                    </a:p>
                  </a:txBody>
                  <a:tcPr/>
                </a:tc>
                <a:extLst>
                  <a:ext uri="{0D108BD9-81ED-4DB2-BD59-A6C34878D82A}">
                    <a16:rowId xmlns:a16="http://schemas.microsoft.com/office/drawing/2014/main" val="3313986442"/>
                  </a:ext>
                </a:extLst>
              </a:tr>
            </a:tbl>
          </a:graphicData>
        </a:graphic>
      </p:graphicFrame>
    </p:spTree>
    <p:extLst>
      <p:ext uri="{BB962C8B-B14F-4D97-AF65-F5344CB8AC3E}">
        <p14:creationId xmlns:p14="http://schemas.microsoft.com/office/powerpoint/2010/main" val="1414176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480C94-F11D-43AE-A376-F645B22919CD}"/>
              </a:ext>
            </a:extLst>
          </p:cNvPr>
          <p:cNvSpPr>
            <a:spLocks noGrp="1"/>
          </p:cNvSpPr>
          <p:nvPr>
            <p:ph type="title"/>
          </p:nvPr>
        </p:nvSpPr>
        <p:spPr>
          <a:xfrm>
            <a:off x="1484310" y="277838"/>
            <a:ext cx="10018713" cy="1107830"/>
          </a:xfrm>
        </p:spPr>
        <p:txBody>
          <a:bodyPr>
            <a:normAutofit/>
          </a:bodyPr>
          <a:lstStyle/>
          <a:p>
            <a:r>
              <a:rPr lang="nl-NL" dirty="0"/>
              <a:t>Opdracht 1 </a:t>
            </a:r>
            <a:br>
              <a:rPr lang="nl-NL" dirty="0"/>
            </a:br>
            <a:r>
              <a:rPr lang="nl-NL" sz="2000" dirty="0"/>
              <a:t>Vragen</a:t>
            </a:r>
            <a:endParaRPr lang="nl-NL" dirty="0"/>
          </a:p>
        </p:txBody>
      </p:sp>
      <p:sp>
        <p:nvSpPr>
          <p:cNvPr id="3" name="Tijdelijke aanduiding voor inhoud 2">
            <a:extLst>
              <a:ext uri="{FF2B5EF4-FFF2-40B4-BE49-F238E27FC236}">
                <a16:creationId xmlns:a16="http://schemas.microsoft.com/office/drawing/2014/main" id="{4640EC68-8FBA-43E2-9B29-8B0E055B3D21}"/>
              </a:ext>
            </a:extLst>
          </p:cNvPr>
          <p:cNvSpPr>
            <a:spLocks noGrp="1"/>
          </p:cNvSpPr>
          <p:nvPr>
            <p:ph idx="1"/>
          </p:nvPr>
        </p:nvSpPr>
        <p:spPr>
          <a:xfrm>
            <a:off x="1484310" y="1547446"/>
            <a:ext cx="10018713" cy="4841923"/>
          </a:xfrm>
        </p:spPr>
        <p:txBody>
          <a:bodyPr>
            <a:normAutofit/>
          </a:bodyPr>
          <a:lstStyle/>
          <a:p>
            <a:r>
              <a:rPr lang="nl-NL" dirty="0"/>
              <a:t>Waar in het menselijk genoom is het GC% hoger? </a:t>
            </a:r>
          </a:p>
          <a:p>
            <a:pPr lvl="1"/>
            <a:r>
              <a:rPr lang="nl-NL" dirty="0"/>
              <a:t>Coderende delen </a:t>
            </a:r>
            <a:r>
              <a:rPr lang="nl-NL" dirty="0">
                <a:sym typeface="Wingdings" panose="05000000000000000000" pitchFamily="2" charset="2"/>
              </a:rPr>
              <a:t> hoger GC% = stabieler DNA</a:t>
            </a:r>
            <a:endParaRPr lang="nl-NL" dirty="0"/>
          </a:p>
          <a:p>
            <a:r>
              <a:rPr lang="nl-NL" dirty="0"/>
              <a:t>Waarom wordt het GC% van genomen onderzocht?</a:t>
            </a:r>
          </a:p>
          <a:p>
            <a:pPr lvl="1"/>
            <a:r>
              <a:rPr lang="nl-NL" dirty="0"/>
              <a:t>Indicator voor waar genen kunnen liggen en waar niet</a:t>
            </a:r>
          </a:p>
          <a:p>
            <a:r>
              <a:rPr lang="nl-NL" dirty="0"/>
              <a:t>Verschillen in GC% tussen eukaryoten en prokaryoten?</a:t>
            </a:r>
          </a:p>
          <a:p>
            <a:pPr lvl="1"/>
            <a:r>
              <a:rPr lang="nl-NL" dirty="0"/>
              <a:t>Eukaryoten: 40%- 45%</a:t>
            </a:r>
          </a:p>
          <a:p>
            <a:pPr lvl="1"/>
            <a:r>
              <a:rPr lang="nl-NL" dirty="0"/>
              <a:t>Prokaryoten: 25% - 75%</a:t>
            </a:r>
          </a:p>
          <a:p>
            <a:r>
              <a:rPr lang="nl-NL" dirty="0"/>
              <a:t>Kun je deze verschillen verklaren? </a:t>
            </a:r>
          </a:p>
          <a:p>
            <a:pPr lvl="1"/>
            <a:r>
              <a:rPr lang="nl-NL" dirty="0"/>
              <a:t>Prokaryoten: kleiner genoom, kleinere gen-dichtheid, aantal genen = grootte genoom</a:t>
            </a:r>
          </a:p>
          <a:p>
            <a:pPr marL="0" indent="0">
              <a:buNone/>
            </a:pPr>
            <a:endParaRPr lang="nl-NL" dirty="0"/>
          </a:p>
        </p:txBody>
      </p:sp>
    </p:spTree>
    <p:extLst>
      <p:ext uri="{BB962C8B-B14F-4D97-AF65-F5344CB8AC3E}">
        <p14:creationId xmlns:p14="http://schemas.microsoft.com/office/powerpoint/2010/main" val="2618539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1176</TotalTime>
  <Words>485</Words>
  <Application>Microsoft Office PowerPoint</Application>
  <PresentationFormat>Breedbeeld</PresentationFormat>
  <Paragraphs>125</Paragraphs>
  <Slides>13</Slides>
  <Notes>4</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13</vt:i4>
      </vt:variant>
    </vt:vector>
  </HeadingPairs>
  <TitlesOfParts>
    <vt:vector size="18" baseType="lpstr">
      <vt:lpstr>Arial</vt:lpstr>
      <vt:lpstr>Calibri</vt:lpstr>
      <vt:lpstr>Corbel</vt:lpstr>
      <vt:lpstr>Wingdings</vt:lpstr>
      <vt:lpstr>Parallax</vt:lpstr>
      <vt:lpstr>Weektaak 2 </vt:lpstr>
      <vt:lpstr>Inhoud</vt:lpstr>
      <vt:lpstr>Python code</vt:lpstr>
      <vt:lpstr>Opdracht 1  Plaatjes</vt:lpstr>
      <vt:lpstr>Opdracht 1  Plaatjes</vt:lpstr>
      <vt:lpstr>Opdracht 1  Plaatjes</vt:lpstr>
      <vt:lpstr>Opdracht 1  Plaatjes</vt:lpstr>
      <vt:lpstr>Opdracht 1  percentages </vt:lpstr>
      <vt:lpstr>Opdracht 1  Vragen</vt:lpstr>
      <vt:lpstr>Opdracht 2  ERD</vt:lpstr>
      <vt:lpstr>Opdracht 2  vragen</vt:lpstr>
      <vt:lpstr>Opdracht 2  Vragen</vt:lpstr>
      <vt:lpstr>Bronnen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Weektaak 3</dc:title>
  <dc:creator>Valerie Verhalle</dc:creator>
  <cp:lastModifiedBy>Valerie Verhalle</cp:lastModifiedBy>
  <cp:revision>16</cp:revision>
  <dcterms:created xsi:type="dcterms:W3CDTF">2018-03-04T11:12:38Z</dcterms:created>
  <dcterms:modified xsi:type="dcterms:W3CDTF">2018-03-05T06:48:46Z</dcterms:modified>
</cp:coreProperties>
</file>