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19" r:id="rId2"/>
    <p:sldId id="341" r:id="rId3"/>
    <p:sldId id="320" r:id="rId4"/>
    <p:sldId id="321" r:id="rId5"/>
    <p:sldId id="322" r:id="rId6"/>
    <p:sldId id="323" r:id="rId7"/>
    <p:sldId id="342" r:id="rId8"/>
    <p:sldId id="333" r:id="rId9"/>
    <p:sldId id="334" r:id="rId10"/>
    <p:sldId id="335" r:id="rId11"/>
    <p:sldId id="331" r:id="rId12"/>
    <p:sldId id="332" r:id="rId13"/>
    <p:sldId id="352" r:id="rId14"/>
    <p:sldId id="343" r:id="rId15"/>
    <p:sldId id="324" r:id="rId16"/>
    <p:sldId id="336" r:id="rId17"/>
    <p:sldId id="338" r:id="rId18"/>
    <p:sldId id="337" r:id="rId19"/>
    <p:sldId id="339" r:id="rId20"/>
    <p:sldId id="340" r:id="rId21"/>
    <p:sldId id="344" r:id="rId22"/>
    <p:sldId id="326" r:id="rId23"/>
    <p:sldId id="327" r:id="rId24"/>
    <p:sldId id="328" r:id="rId25"/>
    <p:sldId id="329" r:id="rId26"/>
    <p:sldId id="330" r:id="rId27"/>
    <p:sldId id="345" r:id="rId28"/>
    <p:sldId id="346" r:id="rId29"/>
    <p:sldId id="284" r:id="rId30"/>
    <p:sldId id="283" r:id="rId31"/>
    <p:sldId id="285" r:id="rId32"/>
    <p:sldId id="287" r:id="rId33"/>
    <p:sldId id="299" r:id="rId34"/>
    <p:sldId id="289" r:id="rId35"/>
    <p:sldId id="290" r:id="rId36"/>
    <p:sldId id="294" r:id="rId37"/>
    <p:sldId id="291" r:id="rId38"/>
    <p:sldId id="351" r:id="rId39"/>
    <p:sldId id="305" r:id="rId40"/>
    <p:sldId id="293" r:id="rId41"/>
    <p:sldId id="350" r:id="rId42"/>
    <p:sldId id="308" r:id="rId43"/>
    <p:sldId id="307" r:id="rId44"/>
    <p:sldId id="302" r:id="rId45"/>
    <p:sldId id="304" r:id="rId46"/>
    <p:sldId id="303" r:id="rId47"/>
    <p:sldId id="306" r:id="rId48"/>
    <p:sldId id="309" r:id="rId49"/>
    <p:sldId id="310" r:id="rId50"/>
    <p:sldId id="317" r:id="rId51"/>
    <p:sldId id="313" r:id="rId52"/>
    <p:sldId id="318" r:id="rId53"/>
    <p:sldId id="348" r:id="rId54"/>
    <p:sldId id="281" r:id="rId55"/>
    <p:sldId id="282" r:id="rId56"/>
    <p:sldId id="349" r:id="rId57"/>
    <p:sldId id="274"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1" autoAdjust="0"/>
    <p:restoredTop sz="94660"/>
  </p:normalViewPr>
  <p:slideViewPr>
    <p:cSldViewPr>
      <p:cViewPr varScale="1">
        <p:scale>
          <a:sx n="80" d="100"/>
          <a:sy n="80" d="100"/>
        </p:scale>
        <p:origin x="103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FBB6B-9662-4A16-93F6-7FA3102E5E88}" type="datetimeFigureOut">
              <a:rPr lang="nl-NL" smtClean="0"/>
              <a:pPr/>
              <a:t>8-9-2016</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212217-56B2-4DF7-B1D7-91BDFEC8D5CD}" type="slidenum">
              <a:rPr lang="nl-NL" smtClean="0"/>
              <a:pPr/>
              <a:t>‹nr.›</a:t>
            </a:fld>
            <a:endParaRPr lang="nl-NL"/>
          </a:p>
        </p:txBody>
      </p:sp>
    </p:spTree>
    <p:extLst>
      <p:ext uri="{BB962C8B-B14F-4D97-AF65-F5344CB8AC3E}">
        <p14:creationId xmlns:p14="http://schemas.microsoft.com/office/powerpoint/2010/main" val="94910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36AA9D-B694-4A92-95E6-277C898D7547}" type="slidenum">
              <a:rPr lang="en-US"/>
              <a:pPr/>
              <a:t>19</a:t>
            </a:fld>
            <a:endParaRPr lang="en-US"/>
          </a:p>
        </p:txBody>
      </p:sp>
      <p:sp>
        <p:nvSpPr>
          <p:cNvPr id="189442" name="Rectangle 2"/>
          <p:cNvSpPr>
            <a:spLocks noGrp="1" noRot="1" noChangeAspect="1" noChangeArrowheads="1" noTextEdit="1"/>
          </p:cNvSpPr>
          <p:nvPr>
            <p:ph type="sldImg"/>
          </p:nvPr>
        </p:nvSpPr>
        <p:spPr bwMode="auto">
          <a:xfrm>
            <a:off x="896938" y="760413"/>
            <a:ext cx="4984750" cy="3738562"/>
          </a:xfrm>
          <a:prstGeom prst="rect">
            <a:avLst/>
          </a:prstGeom>
          <a:solidFill>
            <a:srgbClr val="FFFFFF"/>
          </a:solidFill>
          <a:ln>
            <a:solidFill>
              <a:srgbClr val="000000"/>
            </a:solidFill>
            <a:miter lim="800000"/>
            <a:headEnd/>
            <a:tailEnd/>
          </a:ln>
        </p:spPr>
      </p:sp>
      <p:sp>
        <p:nvSpPr>
          <p:cNvPr id="189443" name="Rectangle 3"/>
          <p:cNvSpPr>
            <a:spLocks noGrp="1" noChangeArrowheads="1"/>
          </p:cNvSpPr>
          <p:nvPr>
            <p:ph type="body" idx="1"/>
          </p:nvPr>
        </p:nvSpPr>
        <p:spPr bwMode="auto">
          <a:xfrm>
            <a:off x="915988" y="4725988"/>
            <a:ext cx="4946650" cy="4497387"/>
          </a:xfrm>
          <a:prstGeom prst="rect">
            <a:avLst/>
          </a:prstGeom>
          <a:solidFill>
            <a:srgbClr val="FFFFFF"/>
          </a:solidFill>
          <a:ln>
            <a:solidFill>
              <a:srgbClr val="000000"/>
            </a:solidFill>
            <a:miter lim="800000"/>
            <a:headEnd/>
            <a:tailEnd/>
          </a:ln>
        </p:spPr>
        <p:txBody>
          <a:bodyPr/>
          <a:lstStyle/>
          <a:p>
            <a:r>
              <a:rPr lang="nl-NL"/>
              <a:t>EMBL no human intervention</a:t>
            </a:r>
          </a:p>
          <a:p>
            <a:r>
              <a:rPr lang="nl-NL"/>
              <a:t>PDB no human intervention but there are some checks</a:t>
            </a:r>
          </a:p>
        </p:txBody>
      </p:sp>
    </p:spTree>
    <p:extLst>
      <p:ext uri="{BB962C8B-B14F-4D97-AF65-F5344CB8AC3E}">
        <p14:creationId xmlns:p14="http://schemas.microsoft.com/office/powerpoint/2010/main" val="412987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C92CA-8653-48A1-98DE-3848ABDE3AB9}" type="slidenum">
              <a:rPr lang="en-GB"/>
              <a:pPr/>
              <a:t>28</a:t>
            </a:fld>
            <a:endParaRPr lang="en-GB"/>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r>
              <a:rPr lang="en-GB">
                <a:cs typeface="Times New Roman" pitchFamily="18" charset="0"/>
              </a:rPr>
              <a:t>Each protein can be post-translationally modified, which might lead to activation, inactivation or a different function of the protein. The same is true for proteolytic cleavage, where a small piece of the protein is cleaved from the protein. In addition, each protein is located in a special place in the cell. When it is brought to another location the function of the protein can change due to the presence of different binding partners. For example here, the protein ligand interactions. In the cytoplasm they will bind to each other the result of which is that the whole complex is brought to the nucleus where it can enhance gene expression. The same is true for protein-protein interactions. When a protein is in complex with a certain protein it can have function 1 and when it is in complex with another protein it can have function 2.</a:t>
            </a:r>
            <a:r>
              <a:rPr lang="en-GB"/>
              <a:t> </a:t>
            </a:r>
          </a:p>
        </p:txBody>
      </p:sp>
    </p:spTree>
    <p:extLst>
      <p:ext uri="{BB962C8B-B14F-4D97-AF65-F5344CB8AC3E}">
        <p14:creationId xmlns:p14="http://schemas.microsoft.com/office/powerpoint/2010/main" val="623039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A40CD9B-4E9C-4126-823F-569EA8DCA420}" type="slidenum">
              <a:rPr lang="nl-NL"/>
              <a:pPr/>
              <a:t>29</a:t>
            </a:fld>
            <a:endParaRPr lang="nl-NL"/>
          </a:p>
        </p:txBody>
      </p:sp>
      <p:sp>
        <p:nvSpPr>
          <p:cNvPr id="1576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B2F347E-862A-4B3C-95D5-36B743FF5F49}" type="slidenum">
              <a:rPr lang="en-US" sz="1200" b="0"/>
              <a:pPr algn="r"/>
              <a:t>29</a:t>
            </a:fld>
            <a:endParaRPr lang="en-US" sz="1200" b="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567288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C9025C-AF9D-4BE4-9781-D2ED3E47EFE2}" type="slidenum">
              <a:rPr lang="nl-NL"/>
              <a:pPr/>
              <a:t>33</a:t>
            </a:fld>
            <a:endParaRPr lang="nl-NL"/>
          </a:p>
        </p:txBody>
      </p:sp>
      <p:sp>
        <p:nvSpPr>
          <p:cNvPr id="1699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613F87D-FAE9-41C0-9996-5D700937582F}" type="slidenum">
              <a:rPr lang="en-US" sz="1200" b="0"/>
              <a:pPr algn="r"/>
              <a:t>33</a:t>
            </a:fld>
            <a:endParaRPr lang="en-US" sz="1200" b="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2490482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7352360-1234-455C-A2B7-1C88E0DDE385}" type="slidenum">
              <a:rPr lang="nl-NL"/>
              <a:pPr/>
              <a:t>40</a:t>
            </a:fld>
            <a:endParaRPr lang="nl-NL"/>
          </a:p>
        </p:txBody>
      </p:sp>
      <p:sp>
        <p:nvSpPr>
          <p:cNvPr id="1638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FE31EE3-6F0A-4A91-92CF-19FF31714BB2}" type="slidenum">
              <a:rPr lang="en-US" sz="1200" b="0"/>
              <a:pPr algn="r"/>
              <a:t>40</a:t>
            </a:fld>
            <a:endParaRPr lang="en-US" sz="1200" b="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1317971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44FE1-7D27-4291-B3BA-D592D70281D7}" type="slidenum">
              <a:rPr lang="nl-NL"/>
              <a:pPr/>
              <a:t>41</a:t>
            </a:fld>
            <a:endParaRPr lang="nl-NL"/>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nl-NL"/>
              <a:t>1 – The targeting pathway begins with initiation of protein synthesis on free ribosomes</a:t>
            </a:r>
          </a:p>
          <a:p>
            <a:r>
              <a:rPr lang="nl-NL"/>
              <a:t>2 – The signal sequence appears early in the synthetic process, because it is at the amino terminus which is synthesized first.</a:t>
            </a:r>
          </a:p>
          <a:p>
            <a:r>
              <a:rPr lang="nl-NL"/>
              <a:t>3 – The signal sequence and the ribosome are bound by the large signal recognition particle (SRP). SRP binds GTP and halts elongation of the polypeptide when it is about 70 a.a. long and the signal sequence has completely emerged from the ribosome</a:t>
            </a:r>
          </a:p>
          <a:p>
            <a:r>
              <a:rPr lang="nl-NL"/>
              <a:t>4 – The GTP-bound SRP now directs the ribosome + mRNA + polypeptide to GTP-bound SRP receptors in the cytosolic face  of the ER. The polypeptide is delivered to the peptide translocation complex in the ER, which interacts directly with the ribsome.</a:t>
            </a:r>
          </a:p>
          <a:p>
            <a:r>
              <a:rPr lang="nl-NL"/>
              <a:t>5 – SRP dissociates from the ribosome, accompanied by hydrolysis of GTP in both SRPand the SRP receptor.</a:t>
            </a:r>
          </a:p>
          <a:p>
            <a:r>
              <a:rPr lang="nl-NL"/>
              <a:t>6 – Elongation of the polypeptide resumes with the ATP driven translocation complex feeding the growing polypeptide to the ER lumen.</a:t>
            </a:r>
          </a:p>
          <a:p>
            <a:r>
              <a:rPr lang="nl-NL"/>
              <a:t>7 – The signal sequence is removed by a signal peptidase within the ER lumen</a:t>
            </a:r>
          </a:p>
          <a:p>
            <a:r>
              <a:rPr lang="nl-NL"/>
              <a:t>8 – The ribosome dissociates and is recycled. </a:t>
            </a:r>
          </a:p>
        </p:txBody>
      </p:sp>
    </p:spTree>
    <p:extLst>
      <p:ext uri="{BB962C8B-B14F-4D97-AF65-F5344CB8AC3E}">
        <p14:creationId xmlns:p14="http://schemas.microsoft.com/office/powerpoint/2010/main" val="288541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
        <p:nvSpPr>
          <p:cNvPr id="4" name="Tijdelijke aanduiding voor datum 3"/>
          <p:cNvSpPr>
            <a:spLocks noGrp="1"/>
          </p:cNvSpPr>
          <p:nvPr>
            <p:ph type="dt" sz="half" idx="10"/>
          </p:nvPr>
        </p:nvSpPr>
        <p:spPr/>
        <p:txBody>
          <a:bodyPr/>
          <a:lstStyle>
            <a:lvl1pPr>
              <a:defRPr/>
            </a:lvl1pPr>
          </a:lstStyle>
          <a:p>
            <a:endParaRPr lang="en-US"/>
          </a:p>
        </p:txBody>
      </p:sp>
      <p:sp>
        <p:nvSpPr>
          <p:cNvPr id="5" name="Tijdelijke aanduiding voor voettekst 4"/>
          <p:cNvSpPr>
            <a:spLocks noGrp="1"/>
          </p:cNvSpPr>
          <p:nvPr>
            <p:ph type="ftr" sz="quarter" idx="11"/>
          </p:nvPr>
        </p:nvSpPr>
        <p:spPr/>
        <p:txBody>
          <a:bodyPr/>
          <a:lstStyle>
            <a:lvl1pPr>
              <a:defRPr/>
            </a:lvl1pPr>
          </a:lstStyle>
          <a:p>
            <a:endParaRPr lang="en-US"/>
          </a:p>
        </p:txBody>
      </p:sp>
      <p:sp>
        <p:nvSpPr>
          <p:cNvPr id="6" name="Tijdelijke aanduiding voor dianummer 5"/>
          <p:cNvSpPr>
            <a:spLocks noGrp="1"/>
          </p:cNvSpPr>
          <p:nvPr>
            <p:ph type="sldNum" sz="quarter" idx="12"/>
          </p:nvPr>
        </p:nvSpPr>
        <p:spPr/>
        <p:txBody>
          <a:bodyPr/>
          <a:lstStyle>
            <a:lvl1pPr>
              <a:defRPr/>
            </a:lvl1pPr>
          </a:lstStyle>
          <a:p>
            <a:fld id="{467C106D-A1D3-482F-8C20-003C519ED8A0}" type="slidenum">
              <a:rPr lang="en-US"/>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lvl1pPr>
              <a:defRPr/>
            </a:lvl1pPr>
          </a:lstStyle>
          <a:p>
            <a:endParaRPr lang="en-US"/>
          </a:p>
        </p:txBody>
      </p:sp>
      <p:sp>
        <p:nvSpPr>
          <p:cNvPr id="5" name="Tijdelijke aanduiding voor voettekst 4"/>
          <p:cNvSpPr>
            <a:spLocks noGrp="1"/>
          </p:cNvSpPr>
          <p:nvPr>
            <p:ph type="ftr" sz="quarter" idx="11"/>
          </p:nvPr>
        </p:nvSpPr>
        <p:spPr/>
        <p:txBody>
          <a:bodyPr/>
          <a:lstStyle>
            <a:lvl1pPr>
              <a:defRPr/>
            </a:lvl1pPr>
          </a:lstStyle>
          <a:p>
            <a:endParaRPr lang="en-US"/>
          </a:p>
        </p:txBody>
      </p:sp>
      <p:sp>
        <p:nvSpPr>
          <p:cNvPr id="6" name="Tijdelijke aanduiding voor dianummer 5"/>
          <p:cNvSpPr>
            <a:spLocks noGrp="1"/>
          </p:cNvSpPr>
          <p:nvPr>
            <p:ph type="sldNum" sz="quarter" idx="12"/>
          </p:nvPr>
        </p:nvSpPr>
        <p:spPr/>
        <p:txBody>
          <a:bodyPr/>
          <a:lstStyle>
            <a:lvl1pPr>
              <a:defRPr/>
            </a:lvl1pPr>
          </a:lstStyle>
          <a:p>
            <a:fld id="{5BBDDF8C-D866-4E2C-A631-0E796B505086}" type="slidenum">
              <a:rPr lang="en-US"/>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lvl1pPr>
              <a:defRPr/>
            </a:lvl1pPr>
          </a:lstStyle>
          <a:p>
            <a:endParaRPr lang="en-US"/>
          </a:p>
        </p:txBody>
      </p:sp>
      <p:sp>
        <p:nvSpPr>
          <p:cNvPr id="5" name="Tijdelijke aanduiding voor voettekst 4"/>
          <p:cNvSpPr>
            <a:spLocks noGrp="1"/>
          </p:cNvSpPr>
          <p:nvPr>
            <p:ph type="ftr" sz="quarter" idx="11"/>
          </p:nvPr>
        </p:nvSpPr>
        <p:spPr/>
        <p:txBody>
          <a:bodyPr/>
          <a:lstStyle>
            <a:lvl1pPr>
              <a:defRPr/>
            </a:lvl1pPr>
          </a:lstStyle>
          <a:p>
            <a:endParaRPr lang="en-US"/>
          </a:p>
        </p:txBody>
      </p:sp>
      <p:sp>
        <p:nvSpPr>
          <p:cNvPr id="6" name="Tijdelijke aanduiding voor dianummer 5"/>
          <p:cNvSpPr>
            <a:spLocks noGrp="1"/>
          </p:cNvSpPr>
          <p:nvPr>
            <p:ph type="sldNum" sz="quarter" idx="12"/>
          </p:nvPr>
        </p:nvSpPr>
        <p:spPr/>
        <p:txBody>
          <a:bodyPr/>
          <a:lstStyle>
            <a:lvl1pPr>
              <a:defRPr/>
            </a:lvl1pPr>
          </a:lstStyle>
          <a:p>
            <a:fld id="{6DF4C9BD-3744-42A3-A70E-8E7B29138000}" type="slidenum">
              <a:rPr lang="en-US"/>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lvl1pPr>
              <a:defRPr/>
            </a:lvl1pPr>
          </a:lstStyle>
          <a:p>
            <a:endParaRPr lang="en-US"/>
          </a:p>
        </p:txBody>
      </p:sp>
      <p:sp>
        <p:nvSpPr>
          <p:cNvPr id="5" name="Tijdelijke aanduiding voor voettekst 4"/>
          <p:cNvSpPr>
            <a:spLocks noGrp="1"/>
          </p:cNvSpPr>
          <p:nvPr>
            <p:ph type="ftr" sz="quarter" idx="11"/>
          </p:nvPr>
        </p:nvSpPr>
        <p:spPr/>
        <p:txBody>
          <a:bodyPr/>
          <a:lstStyle>
            <a:lvl1pPr>
              <a:defRPr/>
            </a:lvl1pPr>
          </a:lstStyle>
          <a:p>
            <a:endParaRPr lang="en-US"/>
          </a:p>
        </p:txBody>
      </p:sp>
      <p:sp>
        <p:nvSpPr>
          <p:cNvPr id="6" name="Tijdelijke aanduiding voor dianummer 5"/>
          <p:cNvSpPr>
            <a:spLocks noGrp="1"/>
          </p:cNvSpPr>
          <p:nvPr>
            <p:ph type="sldNum" sz="quarter" idx="12"/>
          </p:nvPr>
        </p:nvSpPr>
        <p:spPr/>
        <p:txBody>
          <a:bodyPr/>
          <a:lstStyle>
            <a:lvl1pPr>
              <a:defRPr/>
            </a:lvl1pPr>
          </a:lstStyle>
          <a:p>
            <a:fld id="{B9BEAF9B-1303-4066-930B-040CDA7B5A3F}" type="slidenum">
              <a:rPr lang="en-US"/>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lvl1pPr>
              <a:defRPr/>
            </a:lvl1pPr>
          </a:lstStyle>
          <a:p>
            <a:endParaRPr lang="en-US"/>
          </a:p>
        </p:txBody>
      </p:sp>
      <p:sp>
        <p:nvSpPr>
          <p:cNvPr id="5" name="Tijdelijke aanduiding voor voettekst 4"/>
          <p:cNvSpPr>
            <a:spLocks noGrp="1"/>
          </p:cNvSpPr>
          <p:nvPr>
            <p:ph type="ftr" sz="quarter" idx="11"/>
          </p:nvPr>
        </p:nvSpPr>
        <p:spPr/>
        <p:txBody>
          <a:bodyPr/>
          <a:lstStyle>
            <a:lvl1pPr>
              <a:defRPr/>
            </a:lvl1pPr>
          </a:lstStyle>
          <a:p>
            <a:endParaRPr lang="en-US"/>
          </a:p>
        </p:txBody>
      </p:sp>
      <p:sp>
        <p:nvSpPr>
          <p:cNvPr id="6" name="Tijdelijke aanduiding voor dianummer 5"/>
          <p:cNvSpPr>
            <a:spLocks noGrp="1"/>
          </p:cNvSpPr>
          <p:nvPr>
            <p:ph type="sldNum" sz="quarter" idx="12"/>
          </p:nvPr>
        </p:nvSpPr>
        <p:spPr/>
        <p:txBody>
          <a:bodyPr/>
          <a:lstStyle>
            <a:lvl1pPr>
              <a:defRPr/>
            </a:lvl1pPr>
          </a:lstStyle>
          <a:p>
            <a:fld id="{C87E5FDE-5958-4311-98FE-3CB01B91C867}" type="slidenum">
              <a:rPr lang="en-US"/>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lvl1pPr>
              <a:defRPr/>
            </a:lvl1pPr>
          </a:lstStyle>
          <a:p>
            <a:endParaRPr lang="en-US"/>
          </a:p>
        </p:txBody>
      </p:sp>
      <p:sp>
        <p:nvSpPr>
          <p:cNvPr id="6" name="Tijdelijke aanduiding voor voettekst 5"/>
          <p:cNvSpPr>
            <a:spLocks noGrp="1"/>
          </p:cNvSpPr>
          <p:nvPr>
            <p:ph type="ftr" sz="quarter" idx="11"/>
          </p:nvPr>
        </p:nvSpPr>
        <p:spPr/>
        <p:txBody>
          <a:bodyPr/>
          <a:lstStyle>
            <a:lvl1pPr>
              <a:defRPr/>
            </a:lvl1pPr>
          </a:lstStyle>
          <a:p>
            <a:endParaRPr lang="en-US"/>
          </a:p>
        </p:txBody>
      </p:sp>
      <p:sp>
        <p:nvSpPr>
          <p:cNvPr id="7" name="Tijdelijke aanduiding voor dianummer 6"/>
          <p:cNvSpPr>
            <a:spLocks noGrp="1"/>
          </p:cNvSpPr>
          <p:nvPr>
            <p:ph type="sldNum" sz="quarter" idx="12"/>
          </p:nvPr>
        </p:nvSpPr>
        <p:spPr/>
        <p:txBody>
          <a:bodyPr/>
          <a:lstStyle>
            <a:lvl1pPr>
              <a:defRPr/>
            </a:lvl1pPr>
          </a:lstStyle>
          <a:p>
            <a:fld id="{6D1595C0-20B1-42CF-8232-765FD7244695}" type="slidenum">
              <a:rPr lang="en-US"/>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lvl1pPr>
              <a:defRPr/>
            </a:lvl1pPr>
          </a:lstStyle>
          <a:p>
            <a:endParaRPr lang="en-US"/>
          </a:p>
        </p:txBody>
      </p:sp>
      <p:sp>
        <p:nvSpPr>
          <p:cNvPr id="8" name="Tijdelijke aanduiding voor voettekst 7"/>
          <p:cNvSpPr>
            <a:spLocks noGrp="1"/>
          </p:cNvSpPr>
          <p:nvPr>
            <p:ph type="ftr" sz="quarter" idx="11"/>
          </p:nvPr>
        </p:nvSpPr>
        <p:spPr/>
        <p:txBody>
          <a:bodyPr/>
          <a:lstStyle>
            <a:lvl1pPr>
              <a:defRPr/>
            </a:lvl1pPr>
          </a:lstStyle>
          <a:p>
            <a:endParaRPr lang="en-US"/>
          </a:p>
        </p:txBody>
      </p:sp>
      <p:sp>
        <p:nvSpPr>
          <p:cNvPr id="9" name="Tijdelijke aanduiding voor dianummer 8"/>
          <p:cNvSpPr>
            <a:spLocks noGrp="1"/>
          </p:cNvSpPr>
          <p:nvPr>
            <p:ph type="sldNum" sz="quarter" idx="12"/>
          </p:nvPr>
        </p:nvSpPr>
        <p:spPr/>
        <p:txBody>
          <a:bodyPr/>
          <a:lstStyle>
            <a:lvl1pPr>
              <a:defRPr/>
            </a:lvl1pPr>
          </a:lstStyle>
          <a:p>
            <a:fld id="{A11ED082-97DD-4CA0-AC66-62AD8C47E77E}" type="slidenum">
              <a:rPr lang="en-US"/>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lvl1pPr>
              <a:defRPr/>
            </a:lvl1pPr>
          </a:lstStyle>
          <a:p>
            <a:endParaRPr lang="en-US"/>
          </a:p>
        </p:txBody>
      </p:sp>
      <p:sp>
        <p:nvSpPr>
          <p:cNvPr id="4" name="Tijdelijke aanduiding voor voettekst 3"/>
          <p:cNvSpPr>
            <a:spLocks noGrp="1"/>
          </p:cNvSpPr>
          <p:nvPr>
            <p:ph type="ftr" sz="quarter" idx="11"/>
          </p:nvPr>
        </p:nvSpPr>
        <p:spPr/>
        <p:txBody>
          <a:bodyPr/>
          <a:lstStyle>
            <a:lvl1pPr>
              <a:defRPr/>
            </a:lvl1pPr>
          </a:lstStyle>
          <a:p>
            <a:endParaRPr lang="en-US"/>
          </a:p>
        </p:txBody>
      </p:sp>
      <p:sp>
        <p:nvSpPr>
          <p:cNvPr id="5" name="Tijdelijke aanduiding voor dianummer 4"/>
          <p:cNvSpPr>
            <a:spLocks noGrp="1"/>
          </p:cNvSpPr>
          <p:nvPr>
            <p:ph type="sldNum" sz="quarter" idx="12"/>
          </p:nvPr>
        </p:nvSpPr>
        <p:spPr/>
        <p:txBody>
          <a:bodyPr/>
          <a:lstStyle>
            <a:lvl1pPr>
              <a:defRPr/>
            </a:lvl1pPr>
          </a:lstStyle>
          <a:p>
            <a:fld id="{AFA6AE6D-D333-4A19-9DFD-E4B2F700F755}" type="slidenum">
              <a:rPr lang="en-US"/>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lvl1pPr>
              <a:defRPr/>
            </a:lvl1pPr>
          </a:lstStyle>
          <a:p>
            <a:endParaRPr lang="en-US"/>
          </a:p>
        </p:txBody>
      </p:sp>
      <p:sp>
        <p:nvSpPr>
          <p:cNvPr id="3" name="Tijdelijke aanduiding voor voettekst 2"/>
          <p:cNvSpPr>
            <a:spLocks noGrp="1"/>
          </p:cNvSpPr>
          <p:nvPr>
            <p:ph type="ftr" sz="quarter" idx="11"/>
          </p:nvPr>
        </p:nvSpPr>
        <p:spPr/>
        <p:txBody>
          <a:bodyPr/>
          <a:lstStyle>
            <a:lvl1pPr>
              <a:defRPr/>
            </a:lvl1pPr>
          </a:lstStyle>
          <a:p>
            <a:endParaRPr lang="en-US"/>
          </a:p>
        </p:txBody>
      </p:sp>
      <p:sp>
        <p:nvSpPr>
          <p:cNvPr id="4" name="Tijdelijke aanduiding voor dianummer 3"/>
          <p:cNvSpPr>
            <a:spLocks noGrp="1"/>
          </p:cNvSpPr>
          <p:nvPr>
            <p:ph type="sldNum" sz="quarter" idx="12"/>
          </p:nvPr>
        </p:nvSpPr>
        <p:spPr/>
        <p:txBody>
          <a:bodyPr/>
          <a:lstStyle>
            <a:lvl1pPr>
              <a:defRPr/>
            </a:lvl1pPr>
          </a:lstStyle>
          <a:p>
            <a:fld id="{29E7E166-4611-45EF-B155-C019D666014F}" type="slidenum">
              <a:rPr lang="en-US"/>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en-US"/>
          </a:p>
        </p:txBody>
      </p:sp>
      <p:sp>
        <p:nvSpPr>
          <p:cNvPr id="6" name="Tijdelijke aanduiding voor voettekst 5"/>
          <p:cNvSpPr>
            <a:spLocks noGrp="1"/>
          </p:cNvSpPr>
          <p:nvPr>
            <p:ph type="ftr" sz="quarter" idx="11"/>
          </p:nvPr>
        </p:nvSpPr>
        <p:spPr/>
        <p:txBody>
          <a:bodyPr/>
          <a:lstStyle>
            <a:lvl1pPr>
              <a:defRPr/>
            </a:lvl1pPr>
          </a:lstStyle>
          <a:p>
            <a:endParaRPr lang="en-US"/>
          </a:p>
        </p:txBody>
      </p:sp>
      <p:sp>
        <p:nvSpPr>
          <p:cNvPr id="7" name="Tijdelijke aanduiding voor dianummer 6"/>
          <p:cNvSpPr>
            <a:spLocks noGrp="1"/>
          </p:cNvSpPr>
          <p:nvPr>
            <p:ph type="sldNum" sz="quarter" idx="12"/>
          </p:nvPr>
        </p:nvSpPr>
        <p:spPr/>
        <p:txBody>
          <a:bodyPr/>
          <a:lstStyle>
            <a:lvl1pPr>
              <a:defRPr/>
            </a:lvl1pPr>
          </a:lstStyle>
          <a:p>
            <a:fld id="{B2484125-CDA4-4E5C-B521-2F1A8E1932E8}" type="slidenum">
              <a:rPr lang="en-US"/>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en-US"/>
          </a:p>
        </p:txBody>
      </p:sp>
      <p:sp>
        <p:nvSpPr>
          <p:cNvPr id="6" name="Tijdelijke aanduiding voor voettekst 5"/>
          <p:cNvSpPr>
            <a:spLocks noGrp="1"/>
          </p:cNvSpPr>
          <p:nvPr>
            <p:ph type="ftr" sz="quarter" idx="11"/>
          </p:nvPr>
        </p:nvSpPr>
        <p:spPr/>
        <p:txBody>
          <a:bodyPr/>
          <a:lstStyle>
            <a:lvl1pPr>
              <a:defRPr/>
            </a:lvl1pPr>
          </a:lstStyle>
          <a:p>
            <a:endParaRPr lang="en-US"/>
          </a:p>
        </p:txBody>
      </p:sp>
      <p:sp>
        <p:nvSpPr>
          <p:cNvPr id="7" name="Tijdelijke aanduiding voor dianummer 6"/>
          <p:cNvSpPr>
            <a:spLocks noGrp="1"/>
          </p:cNvSpPr>
          <p:nvPr>
            <p:ph type="sldNum" sz="quarter" idx="12"/>
          </p:nvPr>
        </p:nvSpPr>
        <p:spPr/>
        <p:txBody>
          <a:bodyPr/>
          <a:lstStyle>
            <a:lvl1pPr>
              <a:defRPr/>
            </a:lvl1pPr>
          </a:lstStyle>
          <a:p>
            <a:fld id="{2ABC4246-0CE3-4507-B337-4096F0D81E2C}" type="slidenum">
              <a:rPr lang="en-US"/>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Klik om het opmaakprofiel te bewerken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Klik om de opmaakprofielen van de modeltekst te bewerken</a:t>
            </a:r>
          </a:p>
          <a:p>
            <a:pPr lvl="1"/>
            <a:r>
              <a:rPr lang="en-US" smtClean="0"/>
              <a:t>Tweede niveau</a:t>
            </a:r>
          </a:p>
          <a:p>
            <a:pPr lvl="2"/>
            <a:r>
              <a:rPr lang="en-US" smtClean="0"/>
              <a:t>Derde niveau</a:t>
            </a:r>
          </a:p>
          <a:p>
            <a:pPr lvl="3"/>
            <a:r>
              <a:rPr lang="en-US" smtClean="0"/>
              <a:t>Vierde niveau</a:t>
            </a:r>
          </a:p>
          <a:p>
            <a:pPr lvl="4"/>
            <a:r>
              <a:rPr lang="en-US" smtClean="0"/>
              <a:t>Vijfde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DB443C0-BFAB-4739-ACC4-CABAD2E58E01}" type="slidenum">
              <a:rPr lang="en-US"/>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www.oxfordjournals.org/nar/database/a/"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expasy.org/proteomics" TargetMode="External"/><Relationship Id="rId2" Type="http://schemas.openxmlformats.org/officeDocument/2006/relationships/hyperlink" Target="http://www.ebi.ac.uk/services/proteins" TargetMode="External"/><Relationship Id="rId1" Type="http://schemas.openxmlformats.org/officeDocument/2006/relationships/slideLayout" Target="../slideLayouts/slideLayout2.xml"/><Relationship Id="rId4" Type="http://schemas.openxmlformats.org/officeDocument/2006/relationships/hyperlink" Target="http://www.ncbi.nlm.nih.gov/guide/protei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geneontology.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geneontology.org/GO.evidence.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err="1" smtClean="0"/>
              <a:t>Proteomics</a:t>
            </a:r>
            <a:endParaRPr lang="nl-NL" dirty="0"/>
          </a:p>
        </p:txBody>
      </p:sp>
      <p:sp>
        <p:nvSpPr>
          <p:cNvPr id="3" name="Ondertitel 2"/>
          <p:cNvSpPr>
            <a:spLocks noGrp="1"/>
          </p:cNvSpPr>
          <p:nvPr>
            <p:ph type="subTitle" idx="1"/>
          </p:nvPr>
        </p:nvSpPr>
        <p:spPr/>
        <p:txBody>
          <a:bodyPr/>
          <a:lstStyle/>
          <a:p>
            <a:r>
              <a:rPr lang="nl-NL" dirty="0" smtClean="0"/>
              <a:t>Tools </a:t>
            </a:r>
            <a:r>
              <a:rPr lang="nl-NL" dirty="0" smtClean="0"/>
              <a:t>en </a:t>
            </a:r>
            <a:r>
              <a:rPr lang="nl-NL" dirty="0" smtClean="0"/>
              <a:t>databases</a:t>
            </a:r>
          </a:p>
          <a:p>
            <a:r>
              <a:rPr lang="nl-NL" dirty="0" smtClean="0"/>
              <a:t>Eiwit translocatie</a:t>
            </a:r>
            <a:endParaRPr lang="nl-NL" dirty="0"/>
          </a:p>
        </p:txBody>
      </p:sp>
    </p:spTree>
    <p:extLst>
      <p:ext uri="{BB962C8B-B14F-4D97-AF65-F5344CB8AC3E}">
        <p14:creationId xmlns:p14="http://schemas.microsoft.com/office/powerpoint/2010/main" val="3801886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Structural databases</a:t>
            </a:r>
          </a:p>
        </p:txBody>
      </p:sp>
      <p:sp>
        <p:nvSpPr>
          <p:cNvPr id="182275" name="Rectangle 3"/>
          <p:cNvSpPr>
            <a:spLocks noGrp="1" noChangeArrowheads="1"/>
          </p:cNvSpPr>
          <p:nvPr>
            <p:ph type="body" idx="1"/>
          </p:nvPr>
        </p:nvSpPr>
        <p:spPr/>
        <p:txBody>
          <a:bodyPr/>
          <a:lstStyle/>
          <a:p>
            <a:r>
              <a:rPr lang="en-US" dirty="0"/>
              <a:t>contain information on the structure of small molecules, proteins and DNA</a:t>
            </a:r>
          </a:p>
          <a:p>
            <a:r>
              <a:rPr lang="en-US" dirty="0"/>
              <a:t>such as:</a:t>
            </a:r>
          </a:p>
          <a:p>
            <a:pPr lvl="1"/>
            <a:r>
              <a:rPr lang="en-US" dirty="0"/>
              <a:t>RCSB, </a:t>
            </a:r>
            <a:r>
              <a:rPr lang="en-US" dirty="0" smtClean="0"/>
              <a:t>PDB, </a:t>
            </a:r>
            <a:r>
              <a:rPr lang="en-US" dirty="0" err="1" smtClean="0"/>
              <a:t>PDBe</a:t>
            </a:r>
            <a:endParaRPr lang="en-US" dirty="0"/>
          </a:p>
          <a:p>
            <a:pPr lvl="1"/>
            <a:r>
              <a:rPr lang="en-US" dirty="0" smtClean="0"/>
              <a:t>MSD </a:t>
            </a:r>
            <a:r>
              <a:rPr lang="en-US" sz="1400" dirty="0" smtClean="0"/>
              <a:t>(macromolecular structure database)</a:t>
            </a:r>
            <a:endParaRPr lang="en-US" sz="1400" dirty="0"/>
          </a:p>
          <a:p>
            <a:pPr lvl="1"/>
            <a:r>
              <a:rPr lang="en-US" dirty="0"/>
              <a:t>CATH &amp; SCOP</a:t>
            </a:r>
          </a:p>
        </p:txBody>
      </p:sp>
    </p:spTree>
    <p:extLst>
      <p:ext uri="{BB962C8B-B14F-4D97-AF65-F5344CB8AC3E}">
        <p14:creationId xmlns:p14="http://schemas.microsoft.com/office/powerpoint/2010/main" val="226720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Database Summary @ NAR</a:t>
            </a:r>
          </a:p>
        </p:txBody>
      </p:sp>
      <p:pic>
        <p:nvPicPr>
          <p:cNvPr id="175108" name="Picture 4"/>
          <p:cNvPicPr>
            <a:picLocks noChangeAspect="1" noChangeArrowheads="1"/>
          </p:cNvPicPr>
          <p:nvPr/>
        </p:nvPicPr>
        <p:blipFill>
          <a:blip r:embed="rId2" cstate="print"/>
          <a:srcRect/>
          <a:stretch>
            <a:fillRect/>
          </a:stretch>
        </p:blipFill>
        <p:spPr bwMode="auto">
          <a:xfrm>
            <a:off x="20499" y="1905001"/>
            <a:ext cx="4551502" cy="3943350"/>
          </a:xfrm>
          <a:prstGeom prst="rect">
            <a:avLst/>
          </a:prstGeom>
          <a:noFill/>
          <a:ln w="9525">
            <a:noFill/>
            <a:miter lim="800000"/>
            <a:headEnd/>
            <a:tailEnd/>
          </a:ln>
          <a:effectLst/>
        </p:spPr>
      </p:pic>
      <p:pic>
        <p:nvPicPr>
          <p:cNvPr id="175109" name="Picture 5"/>
          <p:cNvPicPr>
            <a:picLocks noChangeAspect="1" noChangeArrowheads="1"/>
          </p:cNvPicPr>
          <p:nvPr/>
        </p:nvPicPr>
        <p:blipFill>
          <a:blip r:embed="rId3" cstate="print"/>
          <a:srcRect/>
          <a:stretch>
            <a:fillRect/>
          </a:stretch>
        </p:blipFill>
        <p:spPr bwMode="auto">
          <a:xfrm>
            <a:off x="4572000" y="1905001"/>
            <a:ext cx="4535501" cy="3930650"/>
          </a:xfrm>
          <a:prstGeom prst="rect">
            <a:avLst/>
          </a:prstGeom>
          <a:noFill/>
          <a:ln w="9525">
            <a:noFill/>
            <a:miter lim="800000"/>
            <a:headEnd/>
            <a:tailEnd/>
          </a:ln>
          <a:effectLst/>
        </p:spPr>
      </p:pic>
      <p:sp>
        <p:nvSpPr>
          <p:cNvPr id="8" name="Rechthoek 7"/>
          <p:cNvSpPr/>
          <p:nvPr/>
        </p:nvSpPr>
        <p:spPr>
          <a:xfrm>
            <a:off x="1219200" y="6019800"/>
            <a:ext cx="6553200" cy="369332"/>
          </a:xfrm>
          <a:prstGeom prst="rect">
            <a:avLst/>
          </a:prstGeom>
        </p:spPr>
        <p:txBody>
          <a:bodyPr wrap="square">
            <a:spAutoFit/>
          </a:bodyPr>
          <a:lstStyle/>
          <a:p>
            <a:r>
              <a:rPr lang="nl-NL" dirty="0" smtClean="0">
                <a:hlinkClick r:id="rId4"/>
              </a:rPr>
              <a:t>http://www.oxfordjournals.org/nar/database/a/</a:t>
            </a:r>
            <a:r>
              <a:rPr lang="nl-NL" dirty="0" smtClean="0"/>
              <a:t> </a:t>
            </a:r>
            <a:endParaRPr lang="nl-NL" dirty="0"/>
          </a:p>
        </p:txBody>
      </p:sp>
    </p:spTree>
    <p:extLst>
      <p:ext uri="{BB962C8B-B14F-4D97-AF65-F5344CB8AC3E}">
        <p14:creationId xmlns:p14="http://schemas.microsoft.com/office/powerpoint/2010/main" val="2517289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Portals</a:t>
            </a:r>
            <a:endParaRPr lang="nl-NL" dirty="0"/>
          </a:p>
        </p:txBody>
      </p:sp>
      <p:sp>
        <p:nvSpPr>
          <p:cNvPr id="3" name="Tijdelijke aanduiding voor inhoud 2"/>
          <p:cNvSpPr>
            <a:spLocks noGrp="1"/>
          </p:cNvSpPr>
          <p:nvPr>
            <p:ph idx="1"/>
          </p:nvPr>
        </p:nvSpPr>
        <p:spPr/>
        <p:txBody>
          <a:bodyPr/>
          <a:lstStyle/>
          <a:p>
            <a:r>
              <a:rPr lang="nl-NL" dirty="0"/>
              <a:t>EBI - </a:t>
            </a:r>
            <a:r>
              <a:rPr lang="nl-NL" sz="2800" dirty="0">
                <a:hlinkClick r:id="rId2"/>
              </a:rPr>
              <a:t>http://</a:t>
            </a:r>
            <a:r>
              <a:rPr lang="nl-NL" sz="2800" dirty="0" smtClean="0">
                <a:hlinkClick r:id="rId2"/>
              </a:rPr>
              <a:t>www.ebi.ac.uk/services/proteins</a:t>
            </a:r>
            <a:r>
              <a:rPr lang="nl-NL" sz="2800" dirty="0" smtClean="0"/>
              <a:t> </a:t>
            </a:r>
            <a:endParaRPr lang="nl-NL" dirty="0" smtClean="0"/>
          </a:p>
          <a:p>
            <a:r>
              <a:rPr lang="nl-NL" dirty="0" err="1" smtClean="0"/>
              <a:t>Expasy</a:t>
            </a:r>
            <a:r>
              <a:rPr lang="nl-NL" dirty="0"/>
              <a:t> </a:t>
            </a:r>
            <a:r>
              <a:rPr lang="nl-NL" dirty="0" smtClean="0"/>
              <a:t>- </a:t>
            </a:r>
            <a:r>
              <a:rPr lang="nl-NL" sz="2800" dirty="0">
                <a:hlinkClick r:id="rId3"/>
              </a:rPr>
              <a:t>http://</a:t>
            </a:r>
            <a:r>
              <a:rPr lang="nl-NL" sz="2800" dirty="0" smtClean="0">
                <a:hlinkClick r:id="rId3"/>
              </a:rPr>
              <a:t>www.expasy.org/proteomics</a:t>
            </a:r>
            <a:r>
              <a:rPr lang="nl-NL" sz="2800" dirty="0" smtClean="0"/>
              <a:t> </a:t>
            </a:r>
          </a:p>
          <a:p>
            <a:r>
              <a:rPr lang="nl-NL" dirty="0"/>
              <a:t>NCBI -</a:t>
            </a:r>
            <a:r>
              <a:rPr lang="nl-NL" sz="2800" dirty="0"/>
              <a:t> </a:t>
            </a:r>
            <a:r>
              <a:rPr lang="nl-NL" sz="2400" dirty="0">
                <a:hlinkClick r:id="rId4"/>
              </a:rPr>
              <a:t>http://www.ncbi.nlm.nih.gov/guide/proteins</a:t>
            </a:r>
            <a:r>
              <a:rPr lang="nl-NL" sz="2400" dirty="0" smtClean="0">
                <a:hlinkClick r:id="rId4"/>
              </a:rPr>
              <a:t>/</a:t>
            </a:r>
            <a:r>
              <a:rPr lang="nl-NL" sz="2400" dirty="0" smtClean="0"/>
              <a:t> </a:t>
            </a:r>
            <a:endParaRPr lang="nl-NL" sz="2400" dirty="0"/>
          </a:p>
        </p:txBody>
      </p:sp>
    </p:spTree>
    <p:extLst>
      <p:ext uri="{BB962C8B-B14F-4D97-AF65-F5344CB8AC3E}">
        <p14:creationId xmlns:p14="http://schemas.microsoft.com/office/powerpoint/2010/main" val="162576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Eiwit classificatie &amp; annotatie</a:t>
            </a:r>
            <a:endParaRPr lang="nl-NL" dirty="0"/>
          </a:p>
        </p:txBody>
      </p:sp>
      <p:sp>
        <p:nvSpPr>
          <p:cNvPr id="3" name="Tijdelijke aanduiding voor inhoud 2"/>
          <p:cNvSpPr>
            <a:spLocks noGrp="1"/>
          </p:cNvSpPr>
          <p:nvPr>
            <p:ph idx="1"/>
          </p:nvPr>
        </p:nvSpPr>
        <p:spPr/>
        <p:txBody>
          <a:bodyPr/>
          <a:lstStyle/>
          <a:p>
            <a:pPr lvl="0"/>
            <a:r>
              <a:rPr lang="nl-NL" sz="2000" dirty="0" smtClean="0"/>
              <a:t>	BLAST (hypothese mogelijke functie), </a:t>
            </a:r>
          </a:p>
          <a:p>
            <a:pPr lvl="0"/>
            <a:r>
              <a:rPr lang="nl-NL" sz="2000" dirty="0" smtClean="0"/>
              <a:t>	NCBI/</a:t>
            </a:r>
            <a:r>
              <a:rPr lang="nl-NL" sz="2000" dirty="0" err="1" smtClean="0"/>
              <a:t>Uniprot</a:t>
            </a:r>
            <a:r>
              <a:rPr lang="nl-NL" sz="2000" dirty="0" smtClean="0"/>
              <a:t> (sequenties met annotatie), </a:t>
            </a:r>
          </a:p>
          <a:p>
            <a:pPr lvl="0"/>
            <a:r>
              <a:rPr lang="nl-NL" sz="2000" dirty="0" smtClean="0"/>
              <a:t>	</a:t>
            </a:r>
            <a:r>
              <a:rPr lang="nl-NL" sz="2000" dirty="0" err="1" smtClean="0"/>
              <a:t>PubMed</a:t>
            </a:r>
            <a:r>
              <a:rPr lang="nl-NL" sz="2000" dirty="0" smtClean="0"/>
              <a:t> (literatuur via NCBI), </a:t>
            </a:r>
          </a:p>
          <a:p>
            <a:pPr lvl="0"/>
            <a:r>
              <a:rPr lang="nl-NL" sz="2000" dirty="0" smtClean="0"/>
              <a:t>	CDD (</a:t>
            </a:r>
            <a:r>
              <a:rPr lang="nl-NL" sz="2000" dirty="0" err="1" smtClean="0"/>
              <a:t>conserved</a:t>
            </a:r>
            <a:r>
              <a:rPr lang="nl-NL" sz="2000" dirty="0" smtClean="0"/>
              <a:t> </a:t>
            </a:r>
            <a:r>
              <a:rPr lang="nl-NL" sz="2000" dirty="0" err="1" smtClean="0"/>
              <a:t>domains</a:t>
            </a:r>
            <a:r>
              <a:rPr lang="nl-NL" sz="2000" dirty="0" smtClean="0"/>
              <a:t> database via NCBI), </a:t>
            </a:r>
          </a:p>
          <a:p>
            <a:pPr lvl="0"/>
            <a:r>
              <a:rPr lang="nl-NL" sz="2000" dirty="0" smtClean="0"/>
              <a:t>	GO (gene </a:t>
            </a:r>
            <a:r>
              <a:rPr lang="nl-NL" sz="2000" dirty="0" err="1" smtClean="0"/>
              <a:t>ontology</a:t>
            </a:r>
            <a:r>
              <a:rPr lang="nl-NL" sz="2000" dirty="0" smtClean="0"/>
              <a:t>), </a:t>
            </a:r>
          </a:p>
          <a:p>
            <a:pPr lvl="0"/>
            <a:r>
              <a:rPr lang="nl-NL" sz="2000" dirty="0" smtClean="0"/>
              <a:t>	Prosite (</a:t>
            </a:r>
            <a:r>
              <a:rPr lang="nl-NL" sz="2000" dirty="0" err="1" smtClean="0"/>
              <a:t>protein</a:t>
            </a:r>
            <a:r>
              <a:rPr lang="nl-NL" sz="2000" dirty="0" smtClean="0"/>
              <a:t> </a:t>
            </a:r>
            <a:r>
              <a:rPr lang="nl-NL" sz="2000" dirty="0" err="1" smtClean="0"/>
              <a:t>signatures</a:t>
            </a:r>
            <a:r>
              <a:rPr lang="nl-NL" sz="2000" dirty="0" smtClean="0"/>
              <a:t>), </a:t>
            </a:r>
          </a:p>
          <a:p>
            <a:pPr lvl="0"/>
            <a:r>
              <a:rPr lang="nl-NL" sz="2000" dirty="0" smtClean="0"/>
              <a:t>	</a:t>
            </a:r>
            <a:r>
              <a:rPr lang="nl-NL" sz="2000" dirty="0" err="1" smtClean="0"/>
              <a:t>Pfam</a:t>
            </a:r>
            <a:r>
              <a:rPr lang="nl-NL" sz="2000" dirty="0" smtClean="0"/>
              <a:t> (</a:t>
            </a:r>
            <a:r>
              <a:rPr lang="nl-NL" sz="2000" dirty="0" err="1" smtClean="0"/>
              <a:t>protein</a:t>
            </a:r>
            <a:r>
              <a:rPr lang="nl-NL" sz="2000" dirty="0" smtClean="0"/>
              <a:t> families, PSSM), </a:t>
            </a:r>
          </a:p>
          <a:p>
            <a:pPr lvl="0"/>
            <a:r>
              <a:rPr lang="nl-NL" sz="2000" dirty="0" smtClean="0"/>
              <a:t>	</a:t>
            </a:r>
            <a:r>
              <a:rPr lang="nl-NL" sz="2000" dirty="0" err="1" smtClean="0"/>
              <a:t>Interpro</a:t>
            </a:r>
            <a:r>
              <a:rPr lang="nl-NL" sz="2000" dirty="0" smtClean="0"/>
              <a:t> (</a:t>
            </a:r>
            <a:r>
              <a:rPr lang="nl-NL" sz="2000" dirty="0" err="1" smtClean="0"/>
              <a:t>protein</a:t>
            </a:r>
            <a:r>
              <a:rPr lang="nl-NL" sz="2000" dirty="0" smtClean="0"/>
              <a:t> families), </a:t>
            </a:r>
          </a:p>
          <a:p>
            <a:pPr lvl="0"/>
            <a:r>
              <a:rPr lang="nl-NL" sz="2000" dirty="0" smtClean="0"/>
              <a:t>	PDB (3D structuren), </a:t>
            </a:r>
          </a:p>
          <a:p>
            <a:pPr lvl="0"/>
            <a:r>
              <a:rPr lang="nl-NL" sz="2000" dirty="0" smtClean="0"/>
              <a:t>	CATH / SCOP (3D structuur classificatie) </a:t>
            </a:r>
          </a:p>
          <a:p>
            <a:endParaRPr lang="nl-NL" sz="2000" dirty="0"/>
          </a:p>
        </p:txBody>
      </p:sp>
    </p:spTree>
    <p:extLst>
      <p:ext uri="{BB962C8B-B14F-4D97-AF65-F5344CB8AC3E}">
        <p14:creationId xmlns:p14="http://schemas.microsoft.com/office/powerpoint/2010/main" val="120223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Overzicht</a:t>
            </a:r>
            <a:endParaRPr lang="nl-NL" dirty="0"/>
          </a:p>
        </p:txBody>
      </p:sp>
      <p:sp>
        <p:nvSpPr>
          <p:cNvPr id="3" name="Tijdelijke aanduiding voor inhoud 2"/>
          <p:cNvSpPr>
            <a:spLocks noGrp="1"/>
          </p:cNvSpPr>
          <p:nvPr>
            <p:ph idx="1"/>
          </p:nvPr>
        </p:nvSpPr>
        <p:spPr/>
        <p:txBody>
          <a:bodyPr/>
          <a:lstStyle/>
          <a:p>
            <a:r>
              <a:rPr lang="nl-NL" dirty="0" smtClean="0"/>
              <a:t>Tools en databases</a:t>
            </a:r>
          </a:p>
          <a:p>
            <a:r>
              <a:rPr lang="nl-NL" dirty="0" smtClean="0"/>
              <a:t>Annotatie en data kwaliteit</a:t>
            </a:r>
          </a:p>
          <a:p>
            <a:r>
              <a:rPr lang="nl-NL" dirty="0" smtClean="0"/>
              <a:t>Eiwit translocatie</a:t>
            </a:r>
          </a:p>
          <a:p>
            <a:r>
              <a:rPr lang="nl-NL" dirty="0"/>
              <a:t>Predictie</a:t>
            </a:r>
          </a:p>
          <a:p>
            <a:pPr marL="0" indent="0">
              <a:buNone/>
            </a:pPr>
            <a:endParaRPr lang="nl-NL" dirty="0" smtClean="0"/>
          </a:p>
          <a:p>
            <a:endParaRPr lang="nl-NL" dirty="0" smtClean="0"/>
          </a:p>
        </p:txBody>
      </p:sp>
    </p:spTree>
    <p:extLst>
      <p:ext uri="{BB962C8B-B14F-4D97-AF65-F5344CB8AC3E}">
        <p14:creationId xmlns:p14="http://schemas.microsoft.com/office/powerpoint/2010/main" val="1616954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274638"/>
            <a:ext cx="4419600" cy="1143000"/>
          </a:xfrm>
        </p:spPr>
        <p:txBody>
          <a:bodyPr/>
          <a:lstStyle/>
          <a:p>
            <a:r>
              <a:rPr lang="en-US" sz="4000" dirty="0"/>
              <a:t>Primary data +</a:t>
            </a:r>
            <a:br>
              <a:rPr lang="en-US" sz="4000" dirty="0"/>
            </a:br>
            <a:r>
              <a:rPr lang="en-US" sz="4000" dirty="0"/>
              <a:t>annotations</a:t>
            </a:r>
          </a:p>
        </p:txBody>
      </p:sp>
      <p:sp>
        <p:nvSpPr>
          <p:cNvPr id="169987" name="Rectangle 3"/>
          <p:cNvSpPr>
            <a:spLocks noGrp="1" noChangeArrowheads="1"/>
          </p:cNvSpPr>
          <p:nvPr>
            <p:ph type="body" idx="1"/>
          </p:nvPr>
        </p:nvSpPr>
        <p:spPr>
          <a:xfrm>
            <a:off x="457200" y="1981200"/>
            <a:ext cx="3733800" cy="3886200"/>
          </a:xfrm>
        </p:spPr>
        <p:txBody>
          <a:bodyPr/>
          <a:lstStyle/>
          <a:p>
            <a:pPr>
              <a:lnSpc>
                <a:spcPct val="80000"/>
              </a:lnSpc>
            </a:pPr>
            <a:r>
              <a:rPr lang="en-US" sz="2400"/>
              <a:t>Annotations:</a:t>
            </a:r>
          </a:p>
          <a:p>
            <a:pPr lvl="1">
              <a:lnSpc>
                <a:spcPct val="80000"/>
              </a:lnSpc>
            </a:pPr>
            <a:r>
              <a:rPr lang="en-US" sz="2000"/>
              <a:t>links</a:t>
            </a:r>
          </a:p>
          <a:p>
            <a:pPr lvl="1">
              <a:lnSpc>
                <a:spcPct val="80000"/>
              </a:lnSpc>
            </a:pPr>
            <a:r>
              <a:rPr lang="en-US" sz="2000"/>
              <a:t>interpretation of data</a:t>
            </a:r>
          </a:p>
          <a:p>
            <a:pPr lvl="1">
              <a:lnSpc>
                <a:spcPct val="80000"/>
              </a:lnSpc>
            </a:pPr>
            <a:r>
              <a:rPr lang="en-US" sz="2000"/>
              <a:t>citations</a:t>
            </a:r>
          </a:p>
          <a:p>
            <a:pPr>
              <a:lnSpc>
                <a:spcPct val="80000"/>
              </a:lnSpc>
            </a:pPr>
            <a:r>
              <a:rPr lang="en-US" sz="2400"/>
              <a:t>ancillary information which aids in interpreting sequence</a:t>
            </a:r>
          </a:p>
          <a:p>
            <a:pPr>
              <a:lnSpc>
                <a:spcPct val="80000"/>
              </a:lnSpc>
            </a:pPr>
            <a:r>
              <a:rPr lang="en-US" sz="2400"/>
              <a:t>automatically or manually added</a:t>
            </a:r>
          </a:p>
          <a:p>
            <a:pPr>
              <a:lnSpc>
                <a:spcPct val="80000"/>
              </a:lnSpc>
            </a:pPr>
            <a:r>
              <a:rPr lang="en-US" sz="2400"/>
              <a:t>error rate dependent on methodology and human interpretation</a:t>
            </a:r>
          </a:p>
          <a:p>
            <a:pPr lvl="1">
              <a:lnSpc>
                <a:spcPct val="80000"/>
              </a:lnSpc>
            </a:pPr>
            <a:endParaRPr lang="en-US" sz="2000"/>
          </a:p>
        </p:txBody>
      </p:sp>
      <p:pic>
        <p:nvPicPr>
          <p:cNvPr id="169988" name="Picture 4"/>
          <p:cNvPicPr>
            <a:picLocks noChangeAspect="1" noChangeArrowheads="1"/>
          </p:cNvPicPr>
          <p:nvPr/>
        </p:nvPicPr>
        <p:blipFill>
          <a:blip r:embed="rId2" cstate="print"/>
          <a:srcRect/>
          <a:stretch>
            <a:fillRect/>
          </a:stretch>
        </p:blipFill>
        <p:spPr bwMode="auto">
          <a:xfrm>
            <a:off x="4876800" y="4643438"/>
            <a:ext cx="3657600" cy="2214562"/>
          </a:xfrm>
          <a:prstGeom prst="rect">
            <a:avLst/>
          </a:prstGeom>
          <a:noFill/>
        </p:spPr>
      </p:pic>
      <p:pic>
        <p:nvPicPr>
          <p:cNvPr id="169989" name="Picture 5"/>
          <p:cNvPicPr>
            <a:picLocks noChangeAspect="1" noChangeArrowheads="1"/>
          </p:cNvPicPr>
          <p:nvPr/>
        </p:nvPicPr>
        <p:blipFill>
          <a:blip r:embed="rId3" cstate="print"/>
          <a:srcRect/>
          <a:stretch>
            <a:fillRect/>
          </a:stretch>
        </p:blipFill>
        <p:spPr bwMode="auto">
          <a:xfrm>
            <a:off x="4876800" y="457200"/>
            <a:ext cx="3471863" cy="4114800"/>
          </a:xfrm>
          <a:prstGeom prst="rect">
            <a:avLst/>
          </a:prstGeom>
          <a:noFill/>
        </p:spPr>
      </p:pic>
      <p:sp>
        <p:nvSpPr>
          <p:cNvPr id="169990" name="Rectangle 6"/>
          <p:cNvSpPr>
            <a:spLocks noChangeArrowheads="1"/>
          </p:cNvSpPr>
          <p:nvPr/>
        </p:nvSpPr>
        <p:spPr bwMode="auto">
          <a:xfrm>
            <a:off x="4724400" y="1752600"/>
            <a:ext cx="3886200" cy="4572000"/>
          </a:xfrm>
          <a:prstGeom prst="rect">
            <a:avLst/>
          </a:prstGeom>
          <a:noFill/>
          <a:ln w="28575">
            <a:solidFill>
              <a:srgbClr val="FF3300"/>
            </a:solidFill>
            <a:miter lim="800000"/>
            <a:headEnd/>
            <a:tailEnd/>
          </a:ln>
          <a:effectLst/>
        </p:spPr>
        <p:txBody>
          <a:bodyPr wrap="none" anchor="ctr"/>
          <a:lstStyle/>
          <a:p>
            <a:endParaRPr lang="nl-NL"/>
          </a:p>
        </p:txBody>
      </p:sp>
      <p:sp>
        <p:nvSpPr>
          <p:cNvPr id="7" name="Rechthoek 6"/>
          <p:cNvSpPr/>
          <p:nvPr/>
        </p:nvSpPr>
        <p:spPr>
          <a:xfrm>
            <a:off x="5965373" y="6581001"/>
            <a:ext cx="3178627" cy="276999"/>
          </a:xfrm>
          <a:prstGeom prst="rect">
            <a:avLst/>
          </a:prstGeom>
        </p:spPr>
        <p:txBody>
          <a:bodyPr wrap="none">
            <a:spAutoFit/>
          </a:bodyPr>
          <a:lstStyle/>
          <a:p>
            <a:r>
              <a:rPr lang="nl-NL" sz="1200" dirty="0" smtClean="0"/>
              <a:t>NP_000510 via http://www.ncbi.nlm.nih.gov/</a:t>
            </a:r>
            <a:endParaRPr lang="nl-NL" sz="1200" dirty="0"/>
          </a:p>
        </p:txBody>
      </p:sp>
    </p:spTree>
    <p:extLst>
      <p:ext uri="{BB962C8B-B14F-4D97-AF65-F5344CB8AC3E}">
        <p14:creationId xmlns:p14="http://schemas.microsoft.com/office/powerpoint/2010/main" val="89502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Automated Annotation</a:t>
            </a:r>
          </a:p>
        </p:txBody>
      </p:sp>
      <p:sp>
        <p:nvSpPr>
          <p:cNvPr id="186371" name="Rectangle 3"/>
          <p:cNvSpPr>
            <a:spLocks noGrp="1" noChangeArrowheads="1"/>
          </p:cNvSpPr>
          <p:nvPr>
            <p:ph type="body" idx="1"/>
          </p:nvPr>
        </p:nvSpPr>
        <p:spPr/>
        <p:txBody>
          <a:bodyPr/>
          <a:lstStyle/>
          <a:p>
            <a:pPr>
              <a:lnSpc>
                <a:spcPct val="80000"/>
              </a:lnSpc>
            </a:pPr>
            <a:r>
              <a:rPr lang="en-US" sz="2800" dirty="0"/>
              <a:t>initial analysis &amp; annotation is usually automated, </a:t>
            </a:r>
            <a:endParaRPr lang="en-US" sz="2800" dirty="0" smtClean="0"/>
          </a:p>
          <a:p>
            <a:pPr lvl="1">
              <a:lnSpc>
                <a:spcPct val="80000"/>
              </a:lnSpc>
            </a:pPr>
            <a:r>
              <a:rPr lang="en-US" sz="2400" dirty="0" smtClean="0"/>
              <a:t>e.g. the identification of similar sequences by alignment of all sequences in a database</a:t>
            </a:r>
            <a:endParaRPr lang="en-US" sz="2400" dirty="0"/>
          </a:p>
          <a:p>
            <a:pPr>
              <a:lnSpc>
                <a:spcPct val="80000"/>
              </a:lnSpc>
            </a:pPr>
            <a:r>
              <a:rPr lang="en-US" sz="2800" dirty="0"/>
              <a:t>Misleading analysis:</a:t>
            </a:r>
          </a:p>
          <a:p>
            <a:pPr lvl="1">
              <a:lnSpc>
                <a:spcPct val="80000"/>
              </a:lnSpc>
            </a:pPr>
            <a:r>
              <a:rPr lang="en-US" sz="2400" dirty="0"/>
              <a:t>in the early stage of genome sequence annotation genes </a:t>
            </a:r>
            <a:r>
              <a:rPr lang="en-US" sz="2400" dirty="0" smtClean="0"/>
              <a:t>were </a:t>
            </a:r>
            <a:r>
              <a:rPr lang="en-US" sz="2400" dirty="0"/>
              <a:t>predicted</a:t>
            </a:r>
          </a:p>
          <a:p>
            <a:pPr lvl="1">
              <a:lnSpc>
                <a:spcPct val="80000"/>
              </a:lnSpc>
            </a:pPr>
            <a:r>
              <a:rPr lang="en-US" sz="2400" dirty="0"/>
              <a:t>sometimes there </a:t>
            </a:r>
            <a:r>
              <a:rPr lang="en-US" sz="2400" dirty="0" smtClean="0"/>
              <a:t>is no </a:t>
            </a:r>
            <a:r>
              <a:rPr lang="en-US" sz="2400" dirty="0"/>
              <a:t>experimental data available to support the </a:t>
            </a:r>
            <a:r>
              <a:rPr lang="en-US" sz="2400" dirty="0" smtClean="0"/>
              <a:t>predictions</a:t>
            </a:r>
            <a:endParaRPr lang="en-US" sz="2400" dirty="0"/>
          </a:p>
          <a:p>
            <a:pPr lvl="1">
              <a:lnSpc>
                <a:spcPct val="80000"/>
              </a:lnSpc>
            </a:pPr>
            <a:r>
              <a:rPr lang="en-US" sz="2400" dirty="0"/>
              <a:t>these genes and proteins are labeled as “hypothetical</a:t>
            </a:r>
          </a:p>
          <a:p>
            <a:pPr>
              <a:lnSpc>
                <a:spcPct val="80000"/>
              </a:lnSpc>
              <a:buFont typeface="Wingdings" pitchFamily="2" charset="2"/>
              <a:buNone/>
            </a:pPr>
            <a:endParaRPr lang="en-US" sz="2800" dirty="0"/>
          </a:p>
          <a:p>
            <a:pPr>
              <a:lnSpc>
                <a:spcPct val="80000"/>
              </a:lnSpc>
            </a:pPr>
            <a:endParaRPr lang="en-US" sz="2800" dirty="0"/>
          </a:p>
        </p:txBody>
      </p:sp>
    </p:spTree>
    <p:extLst>
      <p:ext uri="{BB962C8B-B14F-4D97-AF65-F5344CB8AC3E}">
        <p14:creationId xmlns:p14="http://schemas.microsoft.com/office/powerpoint/2010/main" val="80270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Data Quality</a:t>
            </a:r>
          </a:p>
        </p:txBody>
      </p:sp>
      <p:sp>
        <p:nvSpPr>
          <p:cNvPr id="183299" name="Rectangle 3"/>
          <p:cNvSpPr>
            <a:spLocks noGrp="1" noChangeArrowheads="1"/>
          </p:cNvSpPr>
          <p:nvPr>
            <p:ph type="body" idx="1"/>
          </p:nvPr>
        </p:nvSpPr>
        <p:spPr/>
        <p:txBody>
          <a:bodyPr/>
          <a:lstStyle/>
          <a:p>
            <a:r>
              <a:rPr lang="en-US" sz="2800"/>
              <a:t>incorrect data leads to erroneous conclusion</a:t>
            </a:r>
          </a:p>
          <a:p>
            <a:r>
              <a:rPr lang="en-US" sz="2800"/>
              <a:t>many experimental methods are applied to only small parts of the complete system</a:t>
            </a:r>
          </a:p>
          <a:p>
            <a:r>
              <a:rPr lang="en-US" sz="2800"/>
              <a:t>caution is required when extrapolating back to the complete cellular system</a:t>
            </a:r>
          </a:p>
          <a:p>
            <a:r>
              <a:rPr lang="en-US" sz="2800"/>
              <a:t>database information must include sufficient experimental details &amp; references to published papers</a:t>
            </a:r>
          </a:p>
        </p:txBody>
      </p:sp>
    </p:spTree>
    <p:extLst>
      <p:ext uri="{BB962C8B-B14F-4D97-AF65-F5344CB8AC3E}">
        <p14:creationId xmlns:p14="http://schemas.microsoft.com/office/powerpoint/2010/main" val="3127058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Manually annotated data</a:t>
            </a:r>
          </a:p>
        </p:txBody>
      </p:sp>
      <p:sp>
        <p:nvSpPr>
          <p:cNvPr id="187395" name="Rectangle 3"/>
          <p:cNvSpPr>
            <a:spLocks noGrp="1" noChangeArrowheads="1"/>
          </p:cNvSpPr>
          <p:nvPr>
            <p:ph type="body" idx="1"/>
          </p:nvPr>
        </p:nvSpPr>
        <p:spPr/>
        <p:txBody>
          <a:bodyPr/>
          <a:lstStyle/>
          <a:p>
            <a:r>
              <a:rPr lang="en-US"/>
              <a:t>Computer-based analysis is easily carried out but cannot produce annotation of high quality</a:t>
            </a:r>
          </a:p>
          <a:p>
            <a:r>
              <a:rPr lang="en-US"/>
              <a:t>human datasets annotation is more reliable but very time consuming</a:t>
            </a:r>
          </a:p>
          <a:p>
            <a:r>
              <a:rPr lang="en-US"/>
              <a:t>e.g. SwissProt is a manually curated database</a:t>
            </a:r>
          </a:p>
        </p:txBody>
      </p:sp>
    </p:spTree>
    <p:extLst>
      <p:ext uri="{BB962C8B-B14F-4D97-AF65-F5344CB8AC3E}">
        <p14:creationId xmlns:p14="http://schemas.microsoft.com/office/powerpoint/2010/main" val="3158226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Quality of Data </a:t>
            </a:r>
          </a:p>
        </p:txBody>
      </p:sp>
      <p:sp>
        <p:nvSpPr>
          <p:cNvPr id="188419" name="Rectangle 3"/>
          <p:cNvSpPr>
            <a:spLocks noGrp="1" noChangeArrowheads="1"/>
          </p:cNvSpPr>
          <p:nvPr>
            <p:ph type="body" idx="1"/>
          </p:nvPr>
        </p:nvSpPr>
        <p:spPr/>
        <p:txBody>
          <a:bodyPr/>
          <a:lstStyle/>
          <a:p>
            <a:pPr marL="282575" indent="-282575"/>
            <a:r>
              <a:rPr lang="en-US" sz="2800" dirty="0" err="1" smtClean="0"/>
              <a:t>SwissProt</a:t>
            </a:r>
            <a:r>
              <a:rPr lang="en-US" sz="2800" dirty="0" smtClean="0"/>
              <a:t> (</a:t>
            </a:r>
            <a:r>
              <a:rPr lang="en-US" sz="2800" dirty="0" err="1" smtClean="0"/>
              <a:t>UniProt</a:t>
            </a:r>
            <a:r>
              <a:rPr lang="en-US" sz="2800" dirty="0" smtClean="0"/>
              <a:t>) / </a:t>
            </a:r>
            <a:r>
              <a:rPr lang="en-US" sz="2800" dirty="0" err="1" smtClean="0"/>
              <a:t>RefSeq</a:t>
            </a:r>
            <a:r>
              <a:rPr lang="en-US" sz="2800" dirty="0" smtClean="0"/>
              <a:t> (NCBI):</a:t>
            </a:r>
            <a:endParaRPr lang="en-US" sz="2800" dirty="0"/>
          </a:p>
          <a:p>
            <a:pPr marL="862013" lvl="1"/>
            <a:r>
              <a:rPr lang="en-US" sz="2400" dirty="0"/>
              <a:t> </a:t>
            </a:r>
            <a:r>
              <a:rPr lang="en-US" sz="2400" b="1" dirty="0"/>
              <a:t>+</a:t>
            </a:r>
            <a:r>
              <a:rPr lang="en-US" sz="2400" dirty="0"/>
              <a:t> </a:t>
            </a:r>
            <a:r>
              <a:rPr lang="en-US" sz="2400" dirty="0" err="1"/>
              <a:t>curated</a:t>
            </a:r>
            <a:r>
              <a:rPr lang="en-US" sz="2400" dirty="0"/>
              <a:t> data (only entered by annotation experts)</a:t>
            </a:r>
          </a:p>
          <a:p>
            <a:pPr marL="862013" lvl="1"/>
            <a:r>
              <a:rPr lang="en-US" sz="2400" dirty="0"/>
              <a:t> </a:t>
            </a:r>
            <a:r>
              <a:rPr lang="en-US" sz="2400" b="1" dirty="0"/>
              <a:t>+</a:t>
            </a:r>
            <a:r>
              <a:rPr lang="en-US" sz="2400" dirty="0"/>
              <a:t> higher quality, less errors</a:t>
            </a:r>
          </a:p>
          <a:p>
            <a:pPr marL="862013" lvl="1"/>
            <a:r>
              <a:rPr lang="en-US" sz="2400" dirty="0"/>
              <a:t> </a:t>
            </a:r>
            <a:r>
              <a:rPr lang="en-US" sz="2400" b="1" dirty="0"/>
              <a:t>-</a:t>
            </a:r>
            <a:r>
              <a:rPr lang="en-US" sz="2400" dirty="0"/>
              <a:t> does not contain all data available</a:t>
            </a:r>
          </a:p>
          <a:p>
            <a:pPr marL="282575" indent="-282575"/>
            <a:endParaRPr lang="en-US" sz="2800" dirty="0"/>
          </a:p>
          <a:p>
            <a:pPr marL="282575" indent="-282575"/>
            <a:r>
              <a:rPr lang="en-US" sz="2800" dirty="0" err="1"/>
              <a:t>GenBank</a:t>
            </a:r>
            <a:r>
              <a:rPr lang="en-US" sz="2800" dirty="0"/>
              <a:t>, PDB:</a:t>
            </a:r>
          </a:p>
          <a:p>
            <a:pPr marL="862013" lvl="1"/>
            <a:r>
              <a:rPr lang="en-US" sz="2400" dirty="0"/>
              <a:t> </a:t>
            </a:r>
            <a:r>
              <a:rPr lang="en-US" sz="2400" b="1" dirty="0"/>
              <a:t>+</a:t>
            </a:r>
            <a:r>
              <a:rPr lang="en-US" sz="2400" dirty="0"/>
              <a:t> everybody can submit data</a:t>
            </a:r>
          </a:p>
          <a:p>
            <a:pPr marL="862013" lvl="1"/>
            <a:r>
              <a:rPr lang="en-US" sz="2400" dirty="0"/>
              <a:t> </a:t>
            </a:r>
            <a:r>
              <a:rPr lang="en-US" sz="2400" b="1" dirty="0"/>
              <a:t>-</a:t>
            </a:r>
            <a:r>
              <a:rPr lang="en-US" sz="2400" dirty="0"/>
              <a:t> data </a:t>
            </a:r>
            <a:r>
              <a:rPr lang="en-US" sz="2400" dirty="0" smtClean="0"/>
              <a:t>is </a:t>
            </a:r>
            <a:r>
              <a:rPr lang="en-US" sz="2400" dirty="0"/>
              <a:t>accepted the way </a:t>
            </a:r>
            <a:r>
              <a:rPr lang="en-US" sz="2400" dirty="0" smtClean="0"/>
              <a:t>it is </a:t>
            </a:r>
            <a:r>
              <a:rPr lang="en-US" sz="2400" dirty="0"/>
              <a:t>submitted</a:t>
            </a:r>
            <a:endParaRPr lang="en-US" sz="2000" dirty="0"/>
          </a:p>
        </p:txBody>
      </p:sp>
    </p:spTree>
    <p:extLst>
      <p:ext uri="{BB962C8B-B14F-4D97-AF65-F5344CB8AC3E}">
        <p14:creationId xmlns:p14="http://schemas.microsoft.com/office/powerpoint/2010/main" val="343086267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Overzicht</a:t>
            </a:r>
            <a:endParaRPr lang="nl-NL" dirty="0"/>
          </a:p>
        </p:txBody>
      </p:sp>
      <p:sp>
        <p:nvSpPr>
          <p:cNvPr id="3" name="Tijdelijke aanduiding voor inhoud 2"/>
          <p:cNvSpPr>
            <a:spLocks noGrp="1"/>
          </p:cNvSpPr>
          <p:nvPr>
            <p:ph idx="1"/>
          </p:nvPr>
        </p:nvSpPr>
        <p:spPr/>
        <p:txBody>
          <a:bodyPr/>
          <a:lstStyle/>
          <a:p>
            <a:r>
              <a:rPr lang="nl-NL" dirty="0" smtClean="0"/>
              <a:t>Tools en databases</a:t>
            </a:r>
          </a:p>
          <a:p>
            <a:r>
              <a:rPr lang="nl-NL" dirty="0" smtClean="0"/>
              <a:t>Annotatie en data kwaliteit</a:t>
            </a:r>
          </a:p>
          <a:p>
            <a:r>
              <a:rPr lang="nl-NL" dirty="0" smtClean="0"/>
              <a:t>Eiwit translocatie</a:t>
            </a:r>
          </a:p>
          <a:p>
            <a:r>
              <a:rPr lang="nl-NL" dirty="0"/>
              <a:t>Predictie</a:t>
            </a:r>
          </a:p>
          <a:p>
            <a:pPr marL="0" indent="0">
              <a:buNone/>
            </a:pPr>
            <a:endParaRPr lang="nl-NL" dirty="0" smtClean="0"/>
          </a:p>
          <a:p>
            <a:endParaRPr lang="nl-NL" dirty="0" smtClean="0"/>
          </a:p>
        </p:txBody>
      </p:sp>
    </p:spTree>
    <p:extLst>
      <p:ext uri="{BB962C8B-B14F-4D97-AF65-F5344CB8AC3E}">
        <p14:creationId xmlns:p14="http://schemas.microsoft.com/office/powerpoint/2010/main" val="3258374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381000" y="457200"/>
            <a:ext cx="8229600" cy="1371600"/>
          </a:xfrm>
        </p:spPr>
        <p:txBody>
          <a:bodyPr/>
          <a:lstStyle/>
          <a:p>
            <a:r>
              <a:rPr lang="en-US" dirty="0"/>
              <a:t>Data </a:t>
            </a:r>
            <a:r>
              <a:rPr lang="en-US" dirty="0" smtClean="0"/>
              <a:t>Quality - conclusion</a:t>
            </a:r>
            <a:endParaRPr lang="en-US" dirty="0"/>
          </a:p>
        </p:txBody>
      </p:sp>
      <p:sp>
        <p:nvSpPr>
          <p:cNvPr id="190467" name="Rectangle 3"/>
          <p:cNvSpPr>
            <a:spLocks noGrp="1" noChangeArrowheads="1"/>
          </p:cNvSpPr>
          <p:nvPr>
            <p:ph type="body" idx="1"/>
          </p:nvPr>
        </p:nvSpPr>
        <p:spPr/>
        <p:txBody>
          <a:bodyPr/>
          <a:lstStyle/>
          <a:p>
            <a:pPr>
              <a:lnSpc>
                <a:spcPct val="90000"/>
              </a:lnSpc>
            </a:pPr>
            <a:r>
              <a:rPr lang="en-US"/>
              <a:t>Databases often contain interpretation and links to relevant databases;</a:t>
            </a:r>
          </a:p>
          <a:p>
            <a:pPr>
              <a:lnSpc>
                <a:spcPct val="90000"/>
              </a:lnSpc>
            </a:pPr>
            <a:r>
              <a:rPr lang="en-US"/>
              <a:t>Incorrect data may lead to erroneous conclusions:</a:t>
            </a:r>
          </a:p>
          <a:p>
            <a:pPr lvl="1">
              <a:lnSpc>
                <a:spcPct val="90000"/>
              </a:lnSpc>
            </a:pPr>
            <a:r>
              <a:rPr lang="en-US"/>
              <a:t>redundancy</a:t>
            </a:r>
          </a:p>
          <a:p>
            <a:pPr lvl="1">
              <a:lnSpc>
                <a:spcPct val="90000"/>
              </a:lnSpc>
            </a:pPr>
            <a:r>
              <a:rPr lang="en-US"/>
              <a:t>checking data</a:t>
            </a:r>
          </a:p>
          <a:p>
            <a:pPr lvl="1">
              <a:lnSpc>
                <a:spcPct val="90000"/>
              </a:lnSpc>
            </a:pPr>
            <a:r>
              <a:rPr lang="en-US"/>
              <a:t>human curation</a:t>
            </a:r>
          </a:p>
          <a:p>
            <a:pPr lvl="1">
              <a:lnSpc>
                <a:spcPct val="90000"/>
              </a:lnSpc>
            </a:pPr>
            <a:r>
              <a:rPr lang="en-US"/>
              <a:t>updating data</a:t>
            </a:r>
          </a:p>
        </p:txBody>
      </p:sp>
    </p:spTree>
    <p:extLst>
      <p:ext uri="{BB962C8B-B14F-4D97-AF65-F5344CB8AC3E}">
        <p14:creationId xmlns:p14="http://schemas.microsoft.com/office/powerpoint/2010/main" val="1078507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Overzicht</a:t>
            </a:r>
            <a:endParaRPr lang="nl-NL" dirty="0"/>
          </a:p>
        </p:txBody>
      </p:sp>
      <p:sp>
        <p:nvSpPr>
          <p:cNvPr id="3" name="Tijdelijke aanduiding voor inhoud 2"/>
          <p:cNvSpPr>
            <a:spLocks noGrp="1"/>
          </p:cNvSpPr>
          <p:nvPr>
            <p:ph idx="1"/>
          </p:nvPr>
        </p:nvSpPr>
        <p:spPr/>
        <p:txBody>
          <a:bodyPr/>
          <a:lstStyle/>
          <a:p>
            <a:r>
              <a:rPr lang="nl-NL" dirty="0" smtClean="0"/>
              <a:t>Tools en databases</a:t>
            </a:r>
          </a:p>
          <a:p>
            <a:r>
              <a:rPr lang="nl-NL" dirty="0" smtClean="0"/>
              <a:t>Annotatie en data kwaliteit</a:t>
            </a:r>
          </a:p>
          <a:p>
            <a:r>
              <a:rPr lang="nl-NL" dirty="0" smtClean="0"/>
              <a:t>Eiwit translocatie</a:t>
            </a:r>
          </a:p>
          <a:p>
            <a:r>
              <a:rPr lang="nl-NL" dirty="0"/>
              <a:t>Predictie</a:t>
            </a:r>
          </a:p>
          <a:p>
            <a:pPr marL="0" indent="0">
              <a:buNone/>
            </a:pPr>
            <a:endParaRPr lang="nl-NL" dirty="0" smtClean="0"/>
          </a:p>
          <a:p>
            <a:endParaRPr lang="nl-NL" dirty="0" smtClean="0"/>
          </a:p>
        </p:txBody>
      </p:sp>
    </p:spTree>
    <p:extLst>
      <p:ext uri="{BB962C8B-B14F-4D97-AF65-F5344CB8AC3E}">
        <p14:creationId xmlns:p14="http://schemas.microsoft.com/office/powerpoint/2010/main" val="2857161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1"/>
          </p:nvPr>
        </p:nvSpPr>
        <p:spPr>
          <a:xfrm>
            <a:off x="228600" y="2514600"/>
            <a:ext cx="8686800" cy="2590800"/>
          </a:xfrm>
        </p:spPr>
        <p:txBody>
          <a:bodyPr/>
          <a:lstStyle/>
          <a:p>
            <a:pPr>
              <a:lnSpc>
                <a:spcPct val="90000"/>
              </a:lnSpc>
            </a:pPr>
            <a:r>
              <a:rPr lang="en-US" sz="2400" dirty="0"/>
              <a:t>Organization of the complex data found in databases and merging data from various places is difficult when data are described using different terminology for each </a:t>
            </a:r>
            <a:r>
              <a:rPr lang="en-US" sz="2400" dirty="0" smtClean="0"/>
              <a:t>data.</a:t>
            </a:r>
            <a:endParaRPr lang="en-US" sz="2400" dirty="0"/>
          </a:p>
          <a:p>
            <a:pPr>
              <a:lnSpc>
                <a:spcPct val="90000"/>
              </a:lnSpc>
            </a:pPr>
            <a:r>
              <a:rPr lang="en-US" sz="2400" dirty="0"/>
              <a:t>Solution:</a:t>
            </a:r>
          </a:p>
          <a:p>
            <a:pPr lvl="1">
              <a:lnSpc>
                <a:spcPct val="90000"/>
              </a:lnSpc>
            </a:pPr>
            <a:r>
              <a:rPr lang="en-US" sz="2400" b="1" dirty="0"/>
              <a:t>Ontologies</a:t>
            </a:r>
            <a:r>
              <a:rPr lang="en-US" sz="2400" dirty="0"/>
              <a:t>: formal &amp; explicit specifications of the terms &amp; relationships between </a:t>
            </a:r>
            <a:r>
              <a:rPr lang="en-US" sz="2400" dirty="0" smtClean="0"/>
              <a:t>them.</a:t>
            </a:r>
            <a:endParaRPr lang="en-US" sz="2400" dirty="0"/>
          </a:p>
        </p:txBody>
      </p:sp>
      <p:sp>
        <p:nvSpPr>
          <p:cNvPr id="172034" name="Rectangle 2"/>
          <p:cNvSpPr>
            <a:spLocks noGrp="1" noChangeArrowheads="1"/>
          </p:cNvSpPr>
          <p:nvPr>
            <p:ph type="title"/>
          </p:nvPr>
        </p:nvSpPr>
        <p:spPr>
          <a:xfrm>
            <a:off x="457200" y="762000"/>
            <a:ext cx="2514600" cy="1371600"/>
          </a:xfrm>
        </p:spPr>
        <p:txBody>
          <a:bodyPr/>
          <a:lstStyle/>
          <a:p>
            <a:r>
              <a:rPr lang="en-US" dirty="0"/>
              <a:t>Ontology</a:t>
            </a:r>
          </a:p>
        </p:txBody>
      </p:sp>
      <p:cxnSp>
        <p:nvCxnSpPr>
          <p:cNvPr id="3" name="Rechte verbindingslijn met pijl 2"/>
          <p:cNvCxnSpPr/>
          <p:nvPr/>
        </p:nvCxnSpPr>
        <p:spPr>
          <a:xfrm>
            <a:off x="2514600" y="5562600"/>
            <a:ext cx="1447800" cy="0"/>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kstvak 3"/>
          <p:cNvSpPr txBox="1"/>
          <p:nvPr/>
        </p:nvSpPr>
        <p:spPr>
          <a:xfrm>
            <a:off x="4114800" y="5331767"/>
            <a:ext cx="2717411" cy="461665"/>
          </a:xfrm>
          <a:prstGeom prst="rect">
            <a:avLst/>
          </a:prstGeom>
          <a:noFill/>
        </p:spPr>
        <p:txBody>
          <a:bodyPr wrap="none" rtlCol="0">
            <a:spAutoFit/>
          </a:bodyPr>
          <a:lstStyle/>
          <a:p>
            <a:r>
              <a:rPr lang="nl-NL" sz="2400" b="1" dirty="0" smtClean="0"/>
              <a:t>Data </a:t>
            </a:r>
            <a:r>
              <a:rPr lang="nl-NL" sz="2400" b="1" dirty="0" err="1" smtClean="0"/>
              <a:t>consistency</a:t>
            </a:r>
            <a:endParaRPr lang="nl-NL" sz="2400" b="1" dirty="0"/>
          </a:p>
        </p:txBody>
      </p:sp>
    </p:spTree>
    <p:extLst>
      <p:ext uri="{BB962C8B-B14F-4D97-AF65-F5344CB8AC3E}">
        <p14:creationId xmlns:p14="http://schemas.microsoft.com/office/powerpoint/2010/main" val="255440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type="body" idx="1"/>
          </p:nvPr>
        </p:nvSpPr>
        <p:spPr>
          <a:xfrm>
            <a:off x="457200" y="1981200"/>
            <a:ext cx="7696200" cy="3886200"/>
          </a:xfrm>
        </p:spPr>
        <p:txBody>
          <a:bodyPr/>
          <a:lstStyle/>
          <a:p>
            <a:pPr>
              <a:lnSpc>
                <a:spcPct val="80000"/>
              </a:lnSpc>
            </a:pPr>
            <a:r>
              <a:rPr lang="en-US" sz="2800" dirty="0"/>
              <a:t>provides a </a:t>
            </a:r>
            <a:r>
              <a:rPr lang="en-US" sz="2800" dirty="0">
                <a:solidFill>
                  <a:srgbClr val="FF0000"/>
                </a:solidFill>
              </a:rPr>
              <a:t>controlled vocabulary</a:t>
            </a:r>
            <a:r>
              <a:rPr lang="en-US" sz="2800" dirty="0"/>
              <a:t> that describes gene and gene-associated information</a:t>
            </a:r>
          </a:p>
          <a:p>
            <a:pPr>
              <a:lnSpc>
                <a:spcPct val="80000"/>
              </a:lnSpc>
            </a:pPr>
            <a:r>
              <a:rPr lang="en-US" sz="2800" dirty="0"/>
              <a:t>sharing a vocabulary such as GO between databases is a step forward unification of databases</a:t>
            </a:r>
          </a:p>
          <a:p>
            <a:pPr>
              <a:lnSpc>
                <a:spcPct val="80000"/>
              </a:lnSpc>
            </a:pPr>
            <a:endParaRPr lang="en-US" sz="2800" dirty="0" smtClean="0"/>
          </a:p>
          <a:p>
            <a:pPr lvl="1">
              <a:lnSpc>
                <a:spcPct val="80000"/>
              </a:lnSpc>
            </a:pPr>
            <a:r>
              <a:rPr lang="en-US" sz="2400" dirty="0" smtClean="0"/>
              <a:t>GO: Cellular component</a:t>
            </a:r>
          </a:p>
          <a:p>
            <a:pPr lvl="1">
              <a:lnSpc>
                <a:spcPct val="80000"/>
              </a:lnSpc>
            </a:pPr>
            <a:r>
              <a:rPr lang="en-US" sz="2400" dirty="0" smtClean="0"/>
              <a:t>GO: Biological process</a:t>
            </a:r>
          </a:p>
          <a:p>
            <a:pPr lvl="1">
              <a:lnSpc>
                <a:spcPct val="80000"/>
              </a:lnSpc>
            </a:pPr>
            <a:r>
              <a:rPr lang="en-US" sz="2400" dirty="0" smtClean="0"/>
              <a:t>GO: Molecular function</a:t>
            </a:r>
            <a:endParaRPr lang="en-US" sz="2400" dirty="0"/>
          </a:p>
        </p:txBody>
      </p:sp>
      <p:sp>
        <p:nvSpPr>
          <p:cNvPr id="173058" name="Rectangle 2"/>
          <p:cNvSpPr>
            <a:spLocks noGrp="1" noChangeArrowheads="1"/>
          </p:cNvSpPr>
          <p:nvPr>
            <p:ph type="title"/>
          </p:nvPr>
        </p:nvSpPr>
        <p:spPr/>
        <p:txBody>
          <a:bodyPr/>
          <a:lstStyle/>
          <a:p>
            <a:r>
              <a:rPr lang="en-US" dirty="0"/>
              <a:t>Gene ontology (GO)</a:t>
            </a:r>
          </a:p>
        </p:txBody>
      </p:sp>
      <p:sp>
        <p:nvSpPr>
          <p:cNvPr id="5" name="Rechthoek 4"/>
          <p:cNvSpPr/>
          <p:nvPr/>
        </p:nvSpPr>
        <p:spPr>
          <a:xfrm>
            <a:off x="5029200" y="4876800"/>
            <a:ext cx="3142783" cy="369332"/>
          </a:xfrm>
          <a:prstGeom prst="rect">
            <a:avLst/>
          </a:prstGeom>
        </p:spPr>
        <p:txBody>
          <a:bodyPr wrap="none">
            <a:spAutoFit/>
          </a:bodyPr>
          <a:lstStyle/>
          <a:p>
            <a:r>
              <a:rPr lang="nl-NL" dirty="0" smtClean="0"/>
              <a:t>http://www.geneontology.org/</a:t>
            </a:r>
            <a:endParaRPr lang="nl-NL" dirty="0"/>
          </a:p>
        </p:txBody>
      </p:sp>
    </p:spTree>
    <p:extLst>
      <p:ext uri="{BB962C8B-B14F-4D97-AF65-F5344CB8AC3E}">
        <p14:creationId xmlns:p14="http://schemas.microsoft.com/office/powerpoint/2010/main" val="393140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endParaRPr lang="nl-NL"/>
          </a:p>
        </p:txBody>
      </p:sp>
      <p:sp>
        <p:nvSpPr>
          <p:cNvPr id="4" name="Titel 1"/>
          <p:cNvSpPr txBox="1">
            <a:spLocks/>
          </p:cNvSpPr>
          <p:nvPr/>
        </p:nvSpPr>
        <p:spPr bwMode="auto">
          <a:xfrm>
            <a:off x="457200" y="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NL" sz="3200" b="0" i="0" u="none" strike="noStrike" kern="0" cap="none" spc="0" normalizeH="0" baseline="0" noProof="0" dirty="0" err="1" smtClean="0">
                <a:ln>
                  <a:noFill/>
                </a:ln>
                <a:solidFill>
                  <a:schemeClr val="tx1"/>
                </a:solidFill>
                <a:effectLst/>
                <a:uLnTx/>
                <a:uFillTx/>
                <a:latin typeface="+mj-lt"/>
                <a:ea typeface="+mj-ea"/>
                <a:cs typeface="+mj-cs"/>
              </a:rPr>
              <a:t>Ontology</a:t>
            </a:r>
            <a:r>
              <a:rPr kumimoji="0" lang="nl-NL" sz="3200" b="0" i="0" u="none" strike="noStrike" kern="0" cap="none" spc="0" normalizeH="0" baseline="0" noProof="0" dirty="0" smtClean="0">
                <a:ln>
                  <a:noFill/>
                </a:ln>
                <a:solidFill>
                  <a:schemeClr val="tx1"/>
                </a:solidFill>
                <a:effectLst/>
                <a:uLnTx/>
                <a:uFillTx/>
                <a:latin typeface="+mj-lt"/>
                <a:ea typeface="+mj-ea"/>
                <a:cs typeface="+mj-cs"/>
              </a:rPr>
              <a:t> </a:t>
            </a:r>
            <a:r>
              <a:rPr kumimoji="0" lang="nl-NL" sz="3200" b="0" i="0" u="none" strike="noStrike" kern="0" cap="none" spc="0" normalizeH="0" baseline="0" noProof="0" dirty="0" err="1" smtClean="0">
                <a:ln>
                  <a:noFill/>
                </a:ln>
                <a:solidFill>
                  <a:schemeClr val="tx1"/>
                </a:solidFill>
                <a:effectLst/>
                <a:uLnTx/>
                <a:uFillTx/>
                <a:latin typeface="+mj-lt"/>
                <a:ea typeface="+mj-ea"/>
                <a:cs typeface="+mj-cs"/>
              </a:rPr>
              <a:t>example</a:t>
            </a:r>
            <a:r>
              <a:rPr kumimoji="0" lang="nl-NL" sz="3200" b="0" i="0" u="none" strike="noStrike" kern="0" cap="none" spc="0" normalizeH="0" baseline="0" noProof="0" dirty="0" smtClean="0">
                <a:ln>
                  <a:noFill/>
                </a:ln>
                <a:solidFill>
                  <a:schemeClr val="tx1"/>
                </a:solidFill>
                <a:effectLst/>
                <a:uLnTx/>
                <a:uFillTx/>
                <a:latin typeface="+mj-lt"/>
                <a:ea typeface="+mj-ea"/>
                <a:cs typeface="+mj-cs"/>
              </a:rPr>
              <a:t> – </a:t>
            </a:r>
            <a:r>
              <a:rPr kumimoji="0" lang="nl-NL" sz="3200" b="0" i="0" u="none" strike="noStrike" kern="0" cap="none" spc="0" normalizeH="0" baseline="0" noProof="0" dirty="0" err="1" smtClean="0">
                <a:ln>
                  <a:noFill/>
                </a:ln>
                <a:solidFill>
                  <a:schemeClr val="tx1"/>
                </a:solidFill>
                <a:effectLst/>
                <a:uLnTx/>
                <a:uFillTx/>
                <a:latin typeface="+mj-lt"/>
                <a:ea typeface="+mj-ea"/>
                <a:cs typeface="+mj-cs"/>
              </a:rPr>
              <a:t>cellular</a:t>
            </a:r>
            <a:r>
              <a:rPr kumimoji="0" lang="nl-NL" sz="3200" b="0" i="0" u="none" strike="noStrike" kern="0" cap="none" spc="0" normalizeH="0" baseline="0" noProof="0" dirty="0" smtClean="0">
                <a:ln>
                  <a:noFill/>
                </a:ln>
                <a:solidFill>
                  <a:schemeClr val="tx1"/>
                </a:solidFill>
                <a:effectLst/>
                <a:uLnTx/>
                <a:uFillTx/>
                <a:latin typeface="+mj-lt"/>
                <a:ea typeface="+mj-ea"/>
                <a:cs typeface="+mj-cs"/>
              </a:rPr>
              <a:t> component</a:t>
            </a:r>
            <a:endParaRPr kumimoji="0" lang="nl-NL" sz="3200" b="0" i="0" u="none" strike="noStrike" kern="0" cap="none" spc="0" normalizeH="0" baseline="0" noProof="0" dirty="0">
              <a:ln>
                <a:noFill/>
              </a:ln>
              <a:solidFill>
                <a:schemeClr val="tx1"/>
              </a:solidFill>
              <a:effectLst/>
              <a:uLnTx/>
              <a:uFillTx/>
              <a:latin typeface="+mj-lt"/>
              <a:ea typeface="+mj-ea"/>
              <a:cs typeface="+mj-cs"/>
            </a:endParaRPr>
          </a:p>
        </p:txBody>
      </p:sp>
      <p:pic>
        <p:nvPicPr>
          <p:cNvPr id="5" name="Tijdelijke aanduiding voor inhoud 3" descr="ALL_C.jpg"/>
          <p:cNvPicPr>
            <a:picLocks noChangeAspect="1"/>
          </p:cNvPicPr>
          <p:nvPr/>
        </p:nvPicPr>
        <p:blipFill>
          <a:blip r:embed="rId2" cstate="print"/>
          <a:stretch>
            <a:fillRect/>
          </a:stretch>
        </p:blipFill>
        <p:spPr bwMode="auto">
          <a:xfrm>
            <a:off x="1" y="838200"/>
            <a:ext cx="9144000" cy="5947719"/>
          </a:xfrm>
          <a:prstGeom prst="rect">
            <a:avLst/>
          </a:prstGeom>
          <a:noFill/>
          <a:ln w="9525">
            <a:noFill/>
            <a:miter lim="800000"/>
            <a:headEnd/>
            <a:tailEnd/>
          </a:ln>
          <a:effectLst/>
        </p:spPr>
      </p:pic>
      <p:sp>
        <p:nvSpPr>
          <p:cNvPr id="6" name="Rechthoek 5"/>
          <p:cNvSpPr/>
          <p:nvPr/>
        </p:nvSpPr>
        <p:spPr>
          <a:xfrm>
            <a:off x="0" y="6596390"/>
            <a:ext cx="8001000" cy="261610"/>
          </a:xfrm>
          <a:prstGeom prst="rect">
            <a:avLst/>
          </a:prstGeom>
        </p:spPr>
        <p:txBody>
          <a:bodyPr wrap="square">
            <a:spAutoFit/>
          </a:bodyPr>
          <a:lstStyle/>
          <a:p>
            <a:r>
              <a:rPr lang="nl-NL" sz="1100" dirty="0" smtClean="0"/>
              <a:t>http://academic.reed.edu/biology/professors/srenn/student%20projects/Renn_S-P_bioinformatics.html, 14-11-2012</a:t>
            </a:r>
            <a:endParaRPr lang="nl-NL" sz="1100" dirty="0"/>
          </a:p>
        </p:txBody>
      </p:sp>
    </p:spTree>
    <p:extLst>
      <p:ext uri="{BB962C8B-B14F-4D97-AF65-F5344CB8AC3E}">
        <p14:creationId xmlns:p14="http://schemas.microsoft.com/office/powerpoint/2010/main" val="1336107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09600"/>
            <a:ext cx="8229600" cy="1371600"/>
          </a:xfrm>
        </p:spPr>
        <p:txBody>
          <a:bodyPr/>
          <a:lstStyle/>
          <a:p>
            <a:r>
              <a:rPr lang="nl-NL" dirty="0" err="1" smtClean="0"/>
              <a:t>GO-termen</a:t>
            </a:r>
            <a:endParaRPr lang="nl-NL" dirty="0"/>
          </a:p>
        </p:txBody>
      </p:sp>
      <p:sp>
        <p:nvSpPr>
          <p:cNvPr id="3" name="Tijdelijke aanduiding voor inhoud 2"/>
          <p:cNvSpPr>
            <a:spLocks noGrp="1"/>
          </p:cNvSpPr>
          <p:nvPr>
            <p:ph idx="1"/>
          </p:nvPr>
        </p:nvSpPr>
        <p:spPr/>
        <p:txBody>
          <a:bodyPr/>
          <a:lstStyle/>
          <a:p>
            <a:r>
              <a:rPr lang="nl-NL" dirty="0" smtClean="0"/>
              <a:t>Vaak een snelle indicatie voor:</a:t>
            </a:r>
          </a:p>
          <a:p>
            <a:pPr lvl="1"/>
            <a:r>
              <a:rPr lang="nl-NL" dirty="0" smtClean="0"/>
              <a:t>Functie</a:t>
            </a:r>
          </a:p>
          <a:p>
            <a:pPr lvl="1"/>
            <a:r>
              <a:rPr lang="nl-NL" dirty="0" smtClean="0"/>
              <a:t>Biologisch proces</a:t>
            </a:r>
          </a:p>
          <a:p>
            <a:pPr lvl="1"/>
            <a:r>
              <a:rPr lang="nl-NL" dirty="0" smtClean="0"/>
              <a:t>Cellulaire locatie</a:t>
            </a:r>
          </a:p>
          <a:p>
            <a:r>
              <a:rPr lang="nl-NL" dirty="0" smtClean="0"/>
              <a:t>Wordt gebruikt in veel databases (bv. </a:t>
            </a:r>
            <a:r>
              <a:rPr lang="nl-NL" dirty="0" err="1" smtClean="0"/>
              <a:t>Uniprot</a:t>
            </a:r>
            <a:r>
              <a:rPr lang="nl-NL" dirty="0" smtClean="0"/>
              <a:t>)</a:t>
            </a:r>
          </a:p>
          <a:p>
            <a:r>
              <a:rPr lang="nl-NL" dirty="0" smtClean="0"/>
              <a:t>Je kunt ook je eiwit opzoeken op </a:t>
            </a:r>
            <a:r>
              <a:rPr lang="nl-NL" dirty="0" smtClean="0">
                <a:hlinkClick r:id="rId2"/>
              </a:rPr>
              <a:t>http://www.geneontology.org/</a:t>
            </a:r>
            <a:r>
              <a:rPr lang="nl-NL" dirty="0" smtClean="0"/>
              <a:t> </a:t>
            </a:r>
          </a:p>
          <a:p>
            <a:endParaRPr lang="nl-NL" dirty="0" smtClean="0"/>
          </a:p>
          <a:p>
            <a:pPr lvl="1">
              <a:buNone/>
            </a:pPr>
            <a:endParaRPr lang="nl-NL" dirty="0"/>
          </a:p>
        </p:txBody>
      </p:sp>
    </p:spTree>
    <p:extLst>
      <p:ext uri="{BB962C8B-B14F-4D97-AF65-F5344CB8AC3E}">
        <p14:creationId xmlns:p14="http://schemas.microsoft.com/office/powerpoint/2010/main" val="2464764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GO – </a:t>
            </a:r>
            <a:r>
              <a:rPr lang="nl-NL" dirty="0" err="1" smtClean="0"/>
              <a:t>Evidence</a:t>
            </a:r>
            <a:r>
              <a:rPr lang="nl-NL" dirty="0" smtClean="0"/>
              <a:t> codes	</a:t>
            </a:r>
            <a:endParaRPr lang="nl-NL" dirty="0"/>
          </a:p>
        </p:txBody>
      </p:sp>
      <p:sp>
        <p:nvSpPr>
          <p:cNvPr id="3" name="Tijdelijke aanduiding voor inhoud 2"/>
          <p:cNvSpPr>
            <a:spLocks noGrp="1"/>
          </p:cNvSpPr>
          <p:nvPr>
            <p:ph idx="1"/>
          </p:nvPr>
        </p:nvSpPr>
        <p:spPr/>
        <p:txBody>
          <a:bodyPr/>
          <a:lstStyle/>
          <a:p>
            <a:r>
              <a:rPr lang="nl-NL" dirty="0" smtClean="0"/>
              <a:t>Denk na voordat je iets overneemt</a:t>
            </a:r>
          </a:p>
          <a:p>
            <a:pPr lvl="1"/>
            <a:r>
              <a:rPr lang="nl-NL" dirty="0" smtClean="0"/>
              <a:t>Waar komt het vandaan?</a:t>
            </a:r>
          </a:p>
          <a:p>
            <a:pPr lvl="1"/>
            <a:r>
              <a:rPr lang="nl-NL" dirty="0" smtClean="0"/>
              <a:t>Hoe betrouwbaar is deze bron?</a:t>
            </a:r>
            <a:endParaRPr lang="nl-NL" dirty="0"/>
          </a:p>
        </p:txBody>
      </p:sp>
      <p:sp>
        <p:nvSpPr>
          <p:cNvPr id="4" name="Rechthoek 3"/>
          <p:cNvSpPr/>
          <p:nvPr/>
        </p:nvSpPr>
        <p:spPr>
          <a:xfrm>
            <a:off x="914400" y="4495800"/>
            <a:ext cx="6781800" cy="461665"/>
          </a:xfrm>
          <a:prstGeom prst="rect">
            <a:avLst/>
          </a:prstGeom>
        </p:spPr>
        <p:txBody>
          <a:bodyPr wrap="square">
            <a:spAutoFit/>
          </a:bodyPr>
          <a:lstStyle/>
          <a:p>
            <a:r>
              <a:rPr lang="nl-NL" dirty="0" smtClean="0">
                <a:hlinkClick r:id="rId2"/>
              </a:rPr>
              <a:t>http://</a:t>
            </a:r>
            <a:r>
              <a:rPr lang="nl-NL" sz="2400" dirty="0" smtClean="0">
                <a:hlinkClick r:id="rId2"/>
              </a:rPr>
              <a:t>www.geneontology.org/GO.evidence.shtml</a:t>
            </a:r>
            <a:r>
              <a:rPr lang="nl-NL" dirty="0" smtClean="0"/>
              <a:t> </a:t>
            </a:r>
            <a:endParaRPr lang="nl-NL" dirty="0"/>
          </a:p>
        </p:txBody>
      </p:sp>
    </p:spTree>
    <p:extLst>
      <p:ext uri="{BB962C8B-B14F-4D97-AF65-F5344CB8AC3E}">
        <p14:creationId xmlns:p14="http://schemas.microsoft.com/office/powerpoint/2010/main" val="1287147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Overzicht</a:t>
            </a:r>
            <a:endParaRPr lang="nl-NL" dirty="0"/>
          </a:p>
        </p:txBody>
      </p:sp>
      <p:sp>
        <p:nvSpPr>
          <p:cNvPr id="3" name="Tijdelijke aanduiding voor inhoud 2"/>
          <p:cNvSpPr>
            <a:spLocks noGrp="1"/>
          </p:cNvSpPr>
          <p:nvPr>
            <p:ph idx="1"/>
          </p:nvPr>
        </p:nvSpPr>
        <p:spPr/>
        <p:txBody>
          <a:bodyPr/>
          <a:lstStyle/>
          <a:p>
            <a:r>
              <a:rPr lang="nl-NL" dirty="0" smtClean="0"/>
              <a:t>Tools en databases</a:t>
            </a:r>
          </a:p>
          <a:p>
            <a:r>
              <a:rPr lang="nl-NL" dirty="0" smtClean="0"/>
              <a:t>Annotatie en data kwaliteit</a:t>
            </a:r>
          </a:p>
          <a:p>
            <a:r>
              <a:rPr lang="nl-NL" dirty="0" smtClean="0"/>
              <a:t>Eiwit translocatie</a:t>
            </a:r>
          </a:p>
          <a:p>
            <a:r>
              <a:rPr lang="nl-NL" dirty="0"/>
              <a:t>Predictie</a:t>
            </a:r>
          </a:p>
          <a:p>
            <a:pPr marL="0" indent="0">
              <a:buNone/>
            </a:pPr>
            <a:endParaRPr lang="nl-NL" dirty="0" smtClean="0"/>
          </a:p>
          <a:p>
            <a:endParaRPr lang="nl-NL" dirty="0" smtClean="0"/>
          </a:p>
        </p:txBody>
      </p:sp>
    </p:spTree>
    <p:extLst>
      <p:ext uri="{BB962C8B-B14F-4D97-AF65-F5344CB8AC3E}">
        <p14:creationId xmlns:p14="http://schemas.microsoft.com/office/powerpoint/2010/main" val="2319087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690" name="Group 2"/>
          <p:cNvGrpSpPr>
            <a:grpSpLocks/>
          </p:cNvGrpSpPr>
          <p:nvPr/>
        </p:nvGrpSpPr>
        <p:grpSpPr bwMode="auto">
          <a:xfrm>
            <a:off x="1676400" y="1066800"/>
            <a:ext cx="7162800" cy="5562600"/>
            <a:chOff x="329" y="116"/>
            <a:chExt cx="5088" cy="4104"/>
          </a:xfrm>
        </p:grpSpPr>
        <p:pic>
          <p:nvPicPr>
            <p:cNvPr id="370691" name="Picture 3" descr="Patterson-2"/>
            <p:cNvPicPr>
              <a:picLocks noChangeAspect="1" noChangeArrowheads="1"/>
            </p:cNvPicPr>
            <p:nvPr/>
          </p:nvPicPr>
          <p:blipFill>
            <a:blip r:embed="rId3" cstate="print"/>
            <a:srcRect/>
            <a:stretch>
              <a:fillRect/>
            </a:stretch>
          </p:blipFill>
          <p:spPr bwMode="auto">
            <a:xfrm>
              <a:off x="329" y="116"/>
              <a:ext cx="5088" cy="4104"/>
            </a:xfrm>
            <a:prstGeom prst="rect">
              <a:avLst/>
            </a:prstGeom>
            <a:noFill/>
          </p:spPr>
        </p:pic>
        <p:sp>
          <p:nvSpPr>
            <p:cNvPr id="370692" name="Line 4"/>
            <p:cNvSpPr>
              <a:spLocks noChangeShapeType="1"/>
            </p:cNvSpPr>
            <p:nvPr/>
          </p:nvSpPr>
          <p:spPr bwMode="auto">
            <a:xfrm>
              <a:off x="1968" y="576"/>
              <a:ext cx="144" cy="480"/>
            </a:xfrm>
            <a:prstGeom prst="line">
              <a:avLst/>
            </a:prstGeom>
            <a:noFill/>
            <a:ln w="38100">
              <a:solidFill>
                <a:schemeClr val="tx1"/>
              </a:solidFill>
              <a:round/>
              <a:headEnd/>
              <a:tailEnd/>
            </a:ln>
            <a:effectLst/>
          </p:spPr>
          <p:txBody>
            <a:bodyPr/>
            <a:lstStyle/>
            <a:p>
              <a:endParaRPr lang="nl-NL"/>
            </a:p>
          </p:txBody>
        </p:sp>
        <p:sp>
          <p:nvSpPr>
            <p:cNvPr id="370693" name="Line 5"/>
            <p:cNvSpPr>
              <a:spLocks noChangeShapeType="1"/>
            </p:cNvSpPr>
            <p:nvPr/>
          </p:nvSpPr>
          <p:spPr bwMode="auto">
            <a:xfrm flipH="1">
              <a:off x="1872" y="576"/>
              <a:ext cx="48" cy="864"/>
            </a:xfrm>
            <a:prstGeom prst="line">
              <a:avLst/>
            </a:prstGeom>
            <a:noFill/>
            <a:ln w="38100">
              <a:solidFill>
                <a:schemeClr val="tx1"/>
              </a:solidFill>
              <a:round/>
              <a:headEnd/>
              <a:tailEnd/>
            </a:ln>
            <a:effectLst/>
          </p:spPr>
          <p:txBody>
            <a:bodyPr/>
            <a:lstStyle/>
            <a:p>
              <a:endParaRPr lang="nl-NL"/>
            </a:p>
          </p:txBody>
        </p:sp>
        <p:sp>
          <p:nvSpPr>
            <p:cNvPr id="370694" name="Text Box 6"/>
            <p:cNvSpPr txBox="1">
              <a:spLocks noChangeArrowheads="1"/>
            </p:cNvSpPr>
            <p:nvPr/>
          </p:nvSpPr>
          <p:spPr bwMode="auto">
            <a:xfrm>
              <a:off x="816" y="452"/>
              <a:ext cx="1189" cy="225"/>
            </a:xfrm>
            <a:prstGeom prst="rect">
              <a:avLst/>
            </a:prstGeom>
            <a:solidFill>
              <a:srgbClr val="3399FF"/>
            </a:solidFill>
            <a:ln w="9525">
              <a:noFill/>
              <a:miter lim="800000"/>
              <a:headEnd/>
              <a:tailEnd/>
            </a:ln>
            <a:effectLst>
              <a:outerShdw dist="107763" dir="2700000" algn="ctr" rotWithShape="0">
                <a:schemeClr val="bg2"/>
              </a:outerShdw>
            </a:effectLst>
          </p:spPr>
          <p:txBody>
            <a:bodyPr wrap="none">
              <a:spAutoFit/>
            </a:bodyPr>
            <a:lstStyle/>
            <a:p>
              <a:pPr algn="ctr" eaLnBrk="1" hangingPunct="1"/>
              <a:r>
                <a:rPr lang="en-US" sz="1400" b="0">
                  <a:effectLst>
                    <a:outerShdw blurRad="38100" dist="38100" dir="2700000" algn="tl">
                      <a:srgbClr val="000000"/>
                    </a:outerShdw>
                  </a:effectLst>
                </a:rPr>
                <a:t>Protein localisation</a:t>
              </a:r>
            </a:p>
          </p:txBody>
        </p:sp>
        <p:sp>
          <p:nvSpPr>
            <p:cNvPr id="370695" name="Oval 7"/>
            <p:cNvSpPr>
              <a:spLocks noChangeArrowheads="1"/>
            </p:cNvSpPr>
            <p:nvPr/>
          </p:nvSpPr>
          <p:spPr bwMode="auto">
            <a:xfrm>
              <a:off x="2016" y="960"/>
              <a:ext cx="240" cy="240"/>
            </a:xfrm>
            <a:prstGeom prst="ellipse">
              <a:avLst/>
            </a:prstGeom>
            <a:gradFill rotWithShape="0">
              <a:gsLst>
                <a:gs pos="0">
                  <a:srgbClr val="99FF66">
                    <a:gamma/>
                    <a:shade val="79608"/>
                    <a:invGamma/>
                  </a:srgbClr>
                </a:gs>
                <a:gs pos="50000">
                  <a:srgbClr val="99FF66"/>
                </a:gs>
                <a:gs pos="100000">
                  <a:srgbClr val="99FF66">
                    <a:gamma/>
                    <a:shade val="79608"/>
                    <a:invGamma/>
                  </a:srgbClr>
                </a:gs>
              </a:gsLst>
              <a:lin ang="5400000" scaled="1"/>
            </a:gradFill>
            <a:ln w="9525">
              <a:noFill/>
              <a:round/>
              <a:headEnd/>
              <a:tailEnd/>
            </a:ln>
            <a:effectLst/>
          </p:spPr>
          <p:txBody>
            <a:bodyPr wrap="none" anchor="ctr"/>
            <a:lstStyle/>
            <a:p>
              <a:endParaRPr lang="nl-NL"/>
            </a:p>
          </p:txBody>
        </p:sp>
        <p:sp>
          <p:nvSpPr>
            <p:cNvPr id="370696" name="Oval 8"/>
            <p:cNvSpPr>
              <a:spLocks noChangeArrowheads="1"/>
            </p:cNvSpPr>
            <p:nvPr/>
          </p:nvSpPr>
          <p:spPr bwMode="auto">
            <a:xfrm>
              <a:off x="1776" y="1344"/>
              <a:ext cx="240" cy="240"/>
            </a:xfrm>
            <a:prstGeom prst="ellipse">
              <a:avLst/>
            </a:prstGeom>
            <a:gradFill rotWithShape="0">
              <a:gsLst>
                <a:gs pos="0">
                  <a:srgbClr val="99FF66">
                    <a:gamma/>
                    <a:shade val="79608"/>
                    <a:invGamma/>
                  </a:srgbClr>
                </a:gs>
                <a:gs pos="50000">
                  <a:srgbClr val="99FF66"/>
                </a:gs>
                <a:gs pos="100000">
                  <a:srgbClr val="99FF66">
                    <a:gamma/>
                    <a:shade val="79608"/>
                    <a:invGamma/>
                  </a:srgbClr>
                </a:gs>
              </a:gsLst>
              <a:lin ang="5400000" scaled="1"/>
            </a:gradFill>
            <a:ln w="9525">
              <a:noFill/>
              <a:round/>
              <a:headEnd/>
              <a:tailEnd/>
            </a:ln>
            <a:effectLst/>
          </p:spPr>
          <p:txBody>
            <a:bodyPr wrap="none" anchor="ctr"/>
            <a:lstStyle/>
            <a:p>
              <a:endParaRPr lang="nl-NL"/>
            </a:p>
          </p:txBody>
        </p:sp>
        <p:sp>
          <p:nvSpPr>
            <p:cNvPr id="370697" name="Text Box 9"/>
            <p:cNvSpPr txBox="1">
              <a:spLocks noChangeArrowheads="1"/>
            </p:cNvSpPr>
            <p:nvPr/>
          </p:nvSpPr>
          <p:spPr bwMode="auto">
            <a:xfrm>
              <a:off x="2376" y="185"/>
              <a:ext cx="1056" cy="382"/>
            </a:xfrm>
            <a:prstGeom prst="rect">
              <a:avLst/>
            </a:prstGeom>
            <a:solidFill>
              <a:srgbClr val="3399FF"/>
            </a:solidFill>
            <a:ln w="9525">
              <a:noFill/>
              <a:miter lim="800000"/>
              <a:headEnd/>
              <a:tailEnd/>
            </a:ln>
            <a:effectLst>
              <a:outerShdw dist="107763" dir="2700000" algn="ctr" rotWithShape="0">
                <a:schemeClr val="bg2"/>
              </a:outerShdw>
            </a:effectLst>
          </p:spPr>
          <p:txBody>
            <a:bodyPr>
              <a:spAutoFit/>
            </a:bodyPr>
            <a:lstStyle/>
            <a:p>
              <a:pPr algn="ctr" eaLnBrk="1" hangingPunct="1"/>
              <a:r>
                <a:rPr lang="en-US" sz="1400" b="0">
                  <a:effectLst>
                    <a:outerShdw blurRad="38100" dist="38100" dir="2700000" algn="tl">
                      <a:srgbClr val="000000"/>
                    </a:outerShdw>
                  </a:effectLst>
                </a:rPr>
                <a:t>Protein-ligand interactions</a:t>
              </a:r>
            </a:p>
          </p:txBody>
        </p:sp>
        <p:sp>
          <p:nvSpPr>
            <p:cNvPr id="370698" name="Text Box 10"/>
            <p:cNvSpPr txBox="1">
              <a:spLocks noChangeArrowheads="1"/>
            </p:cNvSpPr>
            <p:nvPr/>
          </p:nvSpPr>
          <p:spPr bwMode="auto">
            <a:xfrm>
              <a:off x="4495" y="1824"/>
              <a:ext cx="816" cy="538"/>
            </a:xfrm>
            <a:prstGeom prst="rect">
              <a:avLst/>
            </a:prstGeom>
            <a:solidFill>
              <a:srgbClr val="3399FF"/>
            </a:solidFill>
            <a:ln w="9525">
              <a:noFill/>
              <a:miter lim="800000"/>
              <a:headEnd/>
              <a:tailEnd/>
            </a:ln>
            <a:effectLst>
              <a:outerShdw dist="107763" dir="2700000" algn="ctr" rotWithShape="0">
                <a:schemeClr val="bg2"/>
              </a:outerShdw>
            </a:effectLst>
          </p:spPr>
          <p:txBody>
            <a:bodyPr>
              <a:spAutoFit/>
            </a:bodyPr>
            <a:lstStyle/>
            <a:p>
              <a:pPr algn="ctr" eaLnBrk="1" hangingPunct="1"/>
              <a:r>
                <a:rPr lang="en-US" sz="1400" b="0">
                  <a:effectLst>
                    <a:outerShdw blurRad="38100" dist="38100" dir="2700000" algn="tl">
                      <a:srgbClr val="000000"/>
                    </a:outerShdw>
                  </a:effectLst>
                </a:rPr>
                <a:t>Protein-</a:t>
              </a:r>
            </a:p>
            <a:p>
              <a:pPr algn="ctr" eaLnBrk="1" hangingPunct="1"/>
              <a:r>
                <a:rPr lang="en-US" sz="1400" b="0">
                  <a:effectLst>
                    <a:outerShdw blurRad="38100" dist="38100" dir="2700000" algn="tl">
                      <a:srgbClr val="000000"/>
                    </a:outerShdw>
                  </a:effectLst>
                </a:rPr>
                <a:t>protein interactions </a:t>
              </a:r>
            </a:p>
          </p:txBody>
        </p:sp>
        <p:sp>
          <p:nvSpPr>
            <p:cNvPr id="370699" name="Text Box 11"/>
            <p:cNvSpPr txBox="1">
              <a:spLocks noChangeArrowheads="1"/>
            </p:cNvSpPr>
            <p:nvPr/>
          </p:nvSpPr>
          <p:spPr bwMode="auto">
            <a:xfrm>
              <a:off x="3651" y="3718"/>
              <a:ext cx="1299" cy="381"/>
            </a:xfrm>
            <a:prstGeom prst="rect">
              <a:avLst/>
            </a:prstGeom>
            <a:solidFill>
              <a:srgbClr val="3399FF"/>
            </a:solidFill>
            <a:ln w="9525">
              <a:noFill/>
              <a:miter lim="800000"/>
              <a:headEnd/>
              <a:tailEnd/>
            </a:ln>
            <a:effectLst>
              <a:outerShdw dist="107763" dir="2700000" algn="ctr" rotWithShape="0">
                <a:schemeClr val="bg2"/>
              </a:outerShdw>
            </a:effectLst>
          </p:spPr>
          <p:txBody>
            <a:bodyPr wrap="none">
              <a:spAutoFit/>
            </a:bodyPr>
            <a:lstStyle/>
            <a:p>
              <a:pPr algn="ctr" eaLnBrk="1" hangingPunct="1"/>
              <a:r>
                <a:rPr lang="en-US" sz="1400" b="0">
                  <a:effectLst>
                    <a:outerShdw blurRad="38100" dist="38100" dir="2700000" algn="tl">
                      <a:srgbClr val="000000"/>
                    </a:outerShdw>
                  </a:effectLst>
                </a:rPr>
                <a:t>Protein families</a:t>
              </a:r>
            </a:p>
            <a:p>
              <a:pPr algn="ctr" eaLnBrk="1" hangingPunct="1"/>
              <a:r>
                <a:rPr lang="en-US" sz="1400" b="0">
                  <a:effectLst>
                    <a:outerShdw blurRad="38100" dist="38100" dir="2700000" algn="tl">
                      <a:srgbClr val="000000"/>
                    </a:outerShdw>
                  </a:effectLst>
                </a:rPr>
                <a:t>(activity or structural)</a:t>
              </a:r>
            </a:p>
          </p:txBody>
        </p:sp>
        <p:sp>
          <p:nvSpPr>
            <p:cNvPr id="370700" name="Text Box 12"/>
            <p:cNvSpPr txBox="1">
              <a:spLocks noChangeArrowheads="1"/>
            </p:cNvSpPr>
            <p:nvPr/>
          </p:nvSpPr>
          <p:spPr bwMode="auto">
            <a:xfrm>
              <a:off x="398" y="3644"/>
              <a:ext cx="1104" cy="382"/>
            </a:xfrm>
            <a:prstGeom prst="rect">
              <a:avLst/>
            </a:prstGeom>
            <a:solidFill>
              <a:srgbClr val="3399FF"/>
            </a:solidFill>
            <a:ln w="9525">
              <a:noFill/>
              <a:miter lim="800000"/>
              <a:headEnd/>
              <a:tailEnd/>
            </a:ln>
            <a:effectLst>
              <a:outerShdw dist="107763" dir="2700000" algn="ctr" rotWithShape="0">
                <a:schemeClr val="bg2"/>
              </a:outerShdw>
            </a:effectLst>
          </p:spPr>
          <p:txBody>
            <a:bodyPr>
              <a:spAutoFit/>
            </a:bodyPr>
            <a:lstStyle/>
            <a:p>
              <a:pPr algn="ctr" eaLnBrk="1" hangingPunct="1"/>
              <a:r>
                <a:rPr lang="en-US" sz="1400" b="0">
                  <a:effectLst>
                    <a:outerShdw blurRad="38100" dist="38100" dir="2700000" algn="tl">
                      <a:srgbClr val="000000"/>
                    </a:outerShdw>
                  </a:effectLst>
                </a:rPr>
                <a:t>Post-translational</a:t>
              </a:r>
            </a:p>
            <a:p>
              <a:pPr algn="ctr" eaLnBrk="1" hangingPunct="1"/>
              <a:r>
                <a:rPr lang="en-US" sz="1400" b="0">
                  <a:effectLst>
                    <a:outerShdw blurRad="38100" dist="38100" dir="2700000" algn="tl">
                      <a:srgbClr val="000000"/>
                    </a:outerShdw>
                  </a:effectLst>
                </a:rPr>
                <a:t>modified proteins</a:t>
              </a:r>
            </a:p>
          </p:txBody>
        </p:sp>
        <p:sp>
          <p:nvSpPr>
            <p:cNvPr id="370701" name="Line 13"/>
            <p:cNvSpPr>
              <a:spLocks noChangeShapeType="1"/>
            </p:cNvSpPr>
            <p:nvPr/>
          </p:nvSpPr>
          <p:spPr bwMode="auto">
            <a:xfrm flipV="1">
              <a:off x="1104" y="2304"/>
              <a:ext cx="288" cy="192"/>
            </a:xfrm>
            <a:prstGeom prst="line">
              <a:avLst/>
            </a:prstGeom>
            <a:noFill/>
            <a:ln w="38100">
              <a:solidFill>
                <a:schemeClr val="tx1"/>
              </a:solidFill>
              <a:round/>
              <a:headEnd/>
              <a:tailEnd/>
            </a:ln>
            <a:effectLst/>
          </p:spPr>
          <p:txBody>
            <a:bodyPr/>
            <a:lstStyle/>
            <a:p>
              <a:endParaRPr lang="nl-NL"/>
            </a:p>
          </p:txBody>
        </p:sp>
        <p:sp>
          <p:nvSpPr>
            <p:cNvPr id="370702" name="Line 14"/>
            <p:cNvSpPr>
              <a:spLocks noChangeShapeType="1"/>
            </p:cNvSpPr>
            <p:nvPr/>
          </p:nvSpPr>
          <p:spPr bwMode="auto">
            <a:xfrm flipV="1">
              <a:off x="1056" y="2112"/>
              <a:ext cx="240" cy="384"/>
            </a:xfrm>
            <a:prstGeom prst="line">
              <a:avLst/>
            </a:prstGeom>
            <a:noFill/>
            <a:ln w="38100">
              <a:solidFill>
                <a:schemeClr val="tx1"/>
              </a:solidFill>
              <a:round/>
              <a:headEnd/>
              <a:tailEnd/>
            </a:ln>
            <a:effectLst/>
          </p:spPr>
          <p:txBody>
            <a:bodyPr/>
            <a:lstStyle/>
            <a:p>
              <a:endParaRPr lang="nl-NL"/>
            </a:p>
          </p:txBody>
        </p:sp>
        <p:sp>
          <p:nvSpPr>
            <p:cNvPr id="370703" name="Text Box 15"/>
            <p:cNvSpPr txBox="1">
              <a:spLocks noChangeArrowheads="1"/>
            </p:cNvSpPr>
            <p:nvPr/>
          </p:nvSpPr>
          <p:spPr bwMode="auto">
            <a:xfrm>
              <a:off x="381" y="2371"/>
              <a:ext cx="719" cy="381"/>
            </a:xfrm>
            <a:prstGeom prst="rect">
              <a:avLst/>
            </a:prstGeom>
            <a:solidFill>
              <a:srgbClr val="3399FF"/>
            </a:solidFill>
            <a:ln w="9525">
              <a:noFill/>
              <a:miter lim="800000"/>
              <a:headEnd/>
              <a:tailEnd/>
            </a:ln>
            <a:effectLst>
              <a:outerShdw dist="107763" dir="2700000" algn="ctr" rotWithShape="0">
                <a:schemeClr val="bg2"/>
              </a:outerShdw>
            </a:effectLst>
          </p:spPr>
          <p:txBody>
            <a:bodyPr wrap="none">
              <a:spAutoFit/>
            </a:bodyPr>
            <a:lstStyle/>
            <a:p>
              <a:pPr algn="ctr" eaLnBrk="1" hangingPunct="1"/>
              <a:r>
                <a:rPr lang="en-US" sz="1400" b="0">
                  <a:effectLst>
                    <a:outerShdw blurRad="38100" dist="38100" dir="2700000" algn="tl">
                      <a:srgbClr val="000000"/>
                    </a:outerShdw>
                  </a:effectLst>
                </a:rPr>
                <a:t>Proteolytic</a:t>
              </a:r>
            </a:p>
            <a:p>
              <a:pPr algn="ctr" eaLnBrk="1" hangingPunct="1"/>
              <a:r>
                <a:rPr lang="en-US" sz="1400" b="0">
                  <a:effectLst>
                    <a:outerShdw blurRad="38100" dist="38100" dir="2700000" algn="tl">
                      <a:srgbClr val="000000"/>
                    </a:outerShdw>
                  </a:effectLst>
                </a:rPr>
                <a:t>cleavage</a:t>
              </a:r>
            </a:p>
          </p:txBody>
        </p:sp>
        <p:sp>
          <p:nvSpPr>
            <p:cNvPr id="370704" name="Oval 16"/>
            <p:cNvSpPr>
              <a:spLocks noChangeArrowheads="1"/>
            </p:cNvSpPr>
            <p:nvPr/>
          </p:nvSpPr>
          <p:spPr bwMode="auto">
            <a:xfrm>
              <a:off x="1176" y="1959"/>
              <a:ext cx="240" cy="240"/>
            </a:xfrm>
            <a:prstGeom prst="ellipse">
              <a:avLst/>
            </a:prstGeom>
            <a:gradFill rotWithShape="0">
              <a:gsLst>
                <a:gs pos="0">
                  <a:srgbClr val="009999">
                    <a:gamma/>
                    <a:shade val="65882"/>
                    <a:invGamma/>
                  </a:srgbClr>
                </a:gs>
                <a:gs pos="50000">
                  <a:srgbClr val="009999"/>
                </a:gs>
                <a:gs pos="100000">
                  <a:srgbClr val="009999">
                    <a:gamma/>
                    <a:shade val="65882"/>
                    <a:invGamma/>
                  </a:srgbClr>
                </a:gs>
              </a:gsLst>
              <a:lin ang="5400000" scaled="1"/>
            </a:gradFill>
            <a:ln w="9525">
              <a:noFill/>
              <a:round/>
              <a:headEnd/>
              <a:tailEnd/>
            </a:ln>
            <a:effectLst/>
          </p:spPr>
          <p:txBody>
            <a:bodyPr wrap="none" anchor="ctr"/>
            <a:lstStyle/>
            <a:p>
              <a:endParaRPr lang="nl-NL"/>
            </a:p>
          </p:txBody>
        </p:sp>
        <p:sp>
          <p:nvSpPr>
            <p:cNvPr id="370705" name="AutoShape 17"/>
            <p:cNvSpPr>
              <a:spLocks noChangeArrowheads="1"/>
            </p:cNvSpPr>
            <p:nvPr/>
          </p:nvSpPr>
          <p:spPr bwMode="auto">
            <a:xfrm>
              <a:off x="1296" y="2256"/>
              <a:ext cx="240" cy="192"/>
            </a:xfrm>
            <a:prstGeom prst="plus">
              <a:avLst>
                <a:gd name="adj" fmla="val 25000"/>
              </a:avLst>
            </a:prstGeom>
            <a:gradFill rotWithShape="0">
              <a:gsLst>
                <a:gs pos="0">
                  <a:srgbClr val="009999">
                    <a:gamma/>
                    <a:shade val="65882"/>
                    <a:invGamma/>
                  </a:srgbClr>
                </a:gs>
                <a:gs pos="50000">
                  <a:srgbClr val="009999"/>
                </a:gs>
                <a:gs pos="100000">
                  <a:srgbClr val="009999">
                    <a:gamma/>
                    <a:shade val="65882"/>
                    <a:invGamma/>
                  </a:srgbClr>
                </a:gs>
              </a:gsLst>
              <a:lin ang="5400000" scaled="1"/>
            </a:gradFill>
            <a:ln w="9525">
              <a:noFill/>
              <a:miter lim="800000"/>
              <a:headEnd/>
              <a:tailEnd/>
            </a:ln>
            <a:effectLst/>
          </p:spPr>
          <p:txBody>
            <a:bodyPr wrap="none" anchor="ctr"/>
            <a:lstStyle/>
            <a:p>
              <a:endParaRPr lang="nl-NL"/>
            </a:p>
          </p:txBody>
        </p:sp>
      </p:grpSp>
      <p:sp>
        <p:nvSpPr>
          <p:cNvPr id="370706" name="Rectangle 18"/>
          <p:cNvSpPr>
            <a:spLocks noGrp="1" noChangeArrowheads="1"/>
          </p:cNvSpPr>
          <p:nvPr>
            <p:ph type="title"/>
          </p:nvPr>
        </p:nvSpPr>
        <p:spPr>
          <a:xfrm>
            <a:off x="460375" y="83255"/>
            <a:ext cx="8229600" cy="1143000"/>
          </a:xfrm>
          <a:noFill/>
          <a:ln/>
        </p:spPr>
        <p:txBody>
          <a:bodyPr/>
          <a:lstStyle/>
          <a:p>
            <a:r>
              <a:rPr lang="en-GB" dirty="0" err="1" smtClean="0">
                <a:solidFill>
                  <a:schemeClr val="tx1"/>
                </a:solidFill>
              </a:rPr>
              <a:t>Wanneer</a:t>
            </a:r>
            <a:r>
              <a:rPr lang="en-GB" dirty="0" smtClean="0">
                <a:solidFill>
                  <a:schemeClr val="tx1"/>
                </a:solidFill>
              </a:rPr>
              <a:t> is </a:t>
            </a:r>
            <a:r>
              <a:rPr lang="en-GB" dirty="0" err="1" smtClean="0">
                <a:solidFill>
                  <a:schemeClr val="tx1"/>
                </a:solidFill>
              </a:rPr>
              <a:t>een</a:t>
            </a:r>
            <a:r>
              <a:rPr lang="en-GB" dirty="0" smtClean="0">
                <a:solidFill>
                  <a:schemeClr val="tx1"/>
                </a:solidFill>
              </a:rPr>
              <a:t> </a:t>
            </a:r>
            <a:r>
              <a:rPr lang="en-GB" dirty="0" err="1" smtClean="0">
                <a:solidFill>
                  <a:schemeClr val="tx1"/>
                </a:solidFill>
              </a:rPr>
              <a:t>proteine</a:t>
            </a:r>
            <a:r>
              <a:rPr lang="en-GB" dirty="0" smtClean="0">
                <a:solidFill>
                  <a:schemeClr val="tx1"/>
                </a:solidFill>
              </a:rPr>
              <a:t> </a:t>
            </a:r>
            <a:r>
              <a:rPr lang="en-GB" dirty="0" err="1" smtClean="0">
                <a:solidFill>
                  <a:schemeClr val="tx1"/>
                </a:solidFill>
              </a:rPr>
              <a:t>actief</a:t>
            </a:r>
            <a:r>
              <a:rPr lang="en-GB" dirty="0" smtClean="0">
                <a:solidFill>
                  <a:schemeClr val="tx1"/>
                </a:solidFill>
              </a:rPr>
              <a:t>?</a:t>
            </a:r>
            <a:endParaRPr lang="en-GB" dirty="0">
              <a:solidFill>
                <a:schemeClr val="tx1"/>
              </a:solidFill>
            </a:endParaRPr>
          </a:p>
        </p:txBody>
      </p:sp>
      <p:sp>
        <p:nvSpPr>
          <p:cNvPr id="370707" name="Text Box 19"/>
          <p:cNvSpPr txBox="1">
            <a:spLocks noChangeArrowheads="1"/>
          </p:cNvSpPr>
          <p:nvPr/>
        </p:nvSpPr>
        <p:spPr bwMode="auto">
          <a:xfrm>
            <a:off x="228600" y="5334000"/>
            <a:ext cx="1524000" cy="1155700"/>
          </a:xfrm>
          <a:prstGeom prst="rect">
            <a:avLst/>
          </a:prstGeom>
          <a:noFill/>
          <a:ln w="9525">
            <a:noFill/>
            <a:miter lim="800000"/>
            <a:headEnd/>
            <a:tailEnd/>
          </a:ln>
          <a:effectLst/>
        </p:spPr>
        <p:txBody>
          <a:bodyPr>
            <a:spAutoFit/>
          </a:bodyPr>
          <a:lstStyle/>
          <a:p>
            <a:pPr eaLnBrk="1" hangingPunct="1"/>
            <a:r>
              <a:rPr lang="en-US" sz="1400" b="0"/>
              <a:t>Patterson &amp; Aebersold, Nature Genetics (supp.), 33, 311 (2003)</a:t>
            </a:r>
          </a:p>
        </p:txBody>
      </p:sp>
    </p:spTree>
    <p:extLst>
      <p:ext uri="{BB962C8B-B14F-4D97-AF65-F5344CB8AC3E}">
        <p14:creationId xmlns:p14="http://schemas.microsoft.com/office/powerpoint/2010/main" val="2679608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body" idx="4294967295"/>
          </p:nvPr>
        </p:nvSpPr>
        <p:spPr>
          <a:xfrm>
            <a:off x="304800" y="1219200"/>
            <a:ext cx="8534400" cy="2868613"/>
          </a:xfrm>
        </p:spPr>
        <p:txBody>
          <a:bodyPr/>
          <a:lstStyle/>
          <a:p>
            <a:pPr>
              <a:lnSpc>
                <a:spcPct val="90000"/>
              </a:lnSpc>
            </a:pPr>
            <a:endParaRPr lang="en-US" dirty="0"/>
          </a:p>
          <a:p>
            <a:pPr>
              <a:lnSpc>
                <a:spcPct val="90000"/>
              </a:lnSpc>
            </a:pPr>
            <a:r>
              <a:rPr lang="en-US" dirty="0"/>
              <a:t>Often translation is not sufficient to make a functional protein</a:t>
            </a:r>
          </a:p>
          <a:p>
            <a:pPr>
              <a:lnSpc>
                <a:spcPct val="90000"/>
              </a:lnSpc>
            </a:pPr>
            <a:r>
              <a:rPr lang="en-US" dirty="0"/>
              <a:t>Polypeptide chains are modified after translation</a:t>
            </a:r>
          </a:p>
          <a:p>
            <a:pPr>
              <a:lnSpc>
                <a:spcPct val="90000"/>
              </a:lnSpc>
            </a:pPr>
            <a:r>
              <a:rPr lang="en-US" dirty="0"/>
              <a:t>Completed proteins are targeted to specific sites in the cell</a:t>
            </a:r>
          </a:p>
        </p:txBody>
      </p:sp>
      <p:sp>
        <p:nvSpPr>
          <p:cNvPr id="156675" name="Rectangle 2"/>
          <p:cNvSpPr>
            <a:spLocks noChangeArrowheads="1"/>
          </p:cNvSpPr>
          <p:nvPr/>
        </p:nvSpPr>
        <p:spPr bwMode="auto">
          <a:xfrm>
            <a:off x="539750" y="404813"/>
            <a:ext cx="8229600" cy="1143000"/>
          </a:xfrm>
          <a:prstGeom prst="rect">
            <a:avLst/>
          </a:prstGeom>
          <a:noFill/>
          <a:ln w="9525">
            <a:noFill/>
            <a:miter lim="800000"/>
            <a:headEnd/>
            <a:tailEnd/>
          </a:ln>
        </p:spPr>
        <p:txBody>
          <a:bodyPr anchor="ctr"/>
          <a:lstStyle/>
          <a:p>
            <a:pPr algn="ctr"/>
            <a:r>
              <a:rPr lang="nl-NL" sz="4400" dirty="0" err="1" smtClean="0">
                <a:solidFill>
                  <a:schemeClr val="tx2"/>
                </a:solidFill>
              </a:rPr>
              <a:t>Folding</a:t>
            </a:r>
            <a:r>
              <a:rPr lang="nl-NL" sz="4400" dirty="0" smtClean="0">
                <a:solidFill>
                  <a:schemeClr val="tx2"/>
                </a:solidFill>
              </a:rPr>
              <a:t> </a:t>
            </a:r>
            <a:r>
              <a:rPr lang="nl-NL" sz="4400" dirty="0" err="1">
                <a:solidFill>
                  <a:schemeClr val="tx2"/>
                </a:solidFill>
              </a:rPr>
              <a:t>and</a:t>
            </a:r>
            <a:r>
              <a:rPr lang="nl-NL" sz="4400" dirty="0">
                <a:solidFill>
                  <a:schemeClr val="tx2"/>
                </a:solidFill>
              </a:rPr>
              <a:t> </a:t>
            </a:r>
            <a:r>
              <a:rPr lang="nl-NL" sz="4400" dirty="0" smtClean="0">
                <a:solidFill>
                  <a:schemeClr val="tx2"/>
                </a:solidFill>
              </a:rPr>
              <a:t>post-</a:t>
            </a:r>
            <a:r>
              <a:rPr lang="nl-NL" sz="4400" dirty="0" err="1" smtClean="0">
                <a:solidFill>
                  <a:schemeClr val="tx2"/>
                </a:solidFill>
              </a:rPr>
              <a:t>translational</a:t>
            </a:r>
            <a:r>
              <a:rPr lang="nl-NL" sz="4400" dirty="0" smtClean="0">
                <a:solidFill>
                  <a:schemeClr val="tx2"/>
                </a:solidFill>
              </a:rPr>
              <a:t> </a:t>
            </a:r>
            <a:r>
              <a:rPr lang="nl-NL" sz="4400" dirty="0">
                <a:solidFill>
                  <a:schemeClr val="tx2"/>
                </a:solidFill>
              </a:rPr>
              <a:t>processing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Wat weet je al?</a:t>
            </a:r>
            <a:endParaRPr lang="nl-NL" dirty="0"/>
          </a:p>
        </p:txBody>
      </p:sp>
      <p:sp>
        <p:nvSpPr>
          <p:cNvPr id="3" name="Tijdelijke aanduiding voor inhoud 2"/>
          <p:cNvSpPr>
            <a:spLocks noGrp="1"/>
          </p:cNvSpPr>
          <p:nvPr>
            <p:ph idx="1"/>
          </p:nvPr>
        </p:nvSpPr>
        <p:spPr/>
        <p:txBody>
          <a:bodyPr/>
          <a:lstStyle/>
          <a:p>
            <a:r>
              <a:rPr lang="nl-NL" dirty="0" smtClean="0"/>
              <a:t>Welke tools/databases ken je?</a:t>
            </a:r>
          </a:p>
          <a:p>
            <a:endParaRPr lang="nl-NL" dirty="0" smtClean="0"/>
          </a:p>
          <a:p>
            <a:r>
              <a:rPr lang="nl-NL" dirty="0" smtClean="0"/>
              <a:t>Wat is het doel van deze tool/database?</a:t>
            </a:r>
            <a:endParaRPr lang="nl-NL" dirty="0"/>
          </a:p>
        </p:txBody>
      </p:sp>
    </p:spTree>
    <p:extLst>
      <p:ext uri="{BB962C8B-B14F-4D97-AF65-F5344CB8AC3E}">
        <p14:creationId xmlns:p14="http://schemas.microsoft.com/office/powerpoint/2010/main" val="218201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nl-NL" dirty="0" smtClean="0"/>
              <a:t>Post-</a:t>
            </a:r>
            <a:r>
              <a:rPr lang="nl-NL" dirty="0" err="1" smtClean="0"/>
              <a:t>translational</a:t>
            </a:r>
            <a:r>
              <a:rPr lang="nl-NL" dirty="0" smtClean="0"/>
              <a:t> </a:t>
            </a:r>
            <a:r>
              <a:rPr lang="nl-NL" dirty="0"/>
              <a:t>processing</a:t>
            </a:r>
          </a:p>
        </p:txBody>
      </p:sp>
      <p:sp>
        <p:nvSpPr>
          <p:cNvPr id="99331" name="Rectangle 3"/>
          <p:cNvSpPr>
            <a:spLocks noGrp="1" noChangeArrowheads="1"/>
          </p:cNvSpPr>
          <p:nvPr>
            <p:ph type="body" idx="1"/>
          </p:nvPr>
        </p:nvSpPr>
        <p:spPr>
          <a:xfrm>
            <a:off x="457200" y="1905000"/>
            <a:ext cx="8229600" cy="2768600"/>
          </a:xfrm>
        </p:spPr>
        <p:txBody>
          <a:bodyPr/>
          <a:lstStyle/>
          <a:p>
            <a:pPr>
              <a:lnSpc>
                <a:spcPct val="90000"/>
              </a:lnSpc>
            </a:pPr>
            <a:r>
              <a:rPr lang="nl-NL" sz="2400" dirty="0"/>
              <a:t>vouwing </a:t>
            </a:r>
            <a:r>
              <a:rPr lang="nl-NL" sz="2400" dirty="0" err="1"/>
              <a:t>mbv</a:t>
            </a:r>
            <a:r>
              <a:rPr lang="nl-NL" sz="2400" dirty="0"/>
              <a:t> </a:t>
            </a:r>
            <a:r>
              <a:rPr lang="nl-NL" sz="2400" dirty="0" err="1"/>
              <a:t>chaperones</a:t>
            </a:r>
            <a:r>
              <a:rPr lang="nl-NL" sz="2400" dirty="0"/>
              <a:t> (HSP70)</a:t>
            </a:r>
          </a:p>
          <a:p>
            <a:pPr>
              <a:lnSpc>
                <a:spcPct val="90000"/>
              </a:lnSpc>
            </a:pPr>
            <a:r>
              <a:rPr lang="nl-NL" sz="2400" dirty="0"/>
              <a:t>modificaties aminozuren (</a:t>
            </a:r>
            <a:r>
              <a:rPr lang="nl-NL" sz="2400" dirty="0" err="1"/>
              <a:t>fosforylatie</a:t>
            </a:r>
            <a:r>
              <a:rPr lang="nl-NL" sz="2400" dirty="0"/>
              <a:t>, </a:t>
            </a:r>
            <a:r>
              <a:rPr lang="nl-NL" sz="2400" dirty="0" err="1"/>
              <a:t>glycosylatie</a:t>
            </a:r>
            <a:r>
              <a:rPr lang="nl-NL" sz="2400" dirty="0"/>
              <a:t>, </a:t>
            </a:r>
            <a:r>
              <a:rPr lang="nl-NL" sz="2400" dirty="0" err="1"/>
              <a:t>methylatie</a:t>
            </a:r>
            <a:r>
              <a:rPr lang="nl-NL" sz="2400" dirty="0"/>
              <a:t>, </a:t>
            </a:r>
            <a:r>
              <a:rPr lang="nl-NL" sz="2400" dirty="0" err="1"/>
              <a:t>isoprenylatie</a:t>
            </a:r>
            <a:r>
              <a:rPr lang="nl-NL" sz="2400" dirty="0"/>
              <a:t>, binding </a:t>
            </a:r>
            <a:r>
              <a:rPr lang="nl-NL" sz="2400" dirty="0" err="1"/>
              <a:t>biotine</a:t>
            </a:r>
            <a:r>
              <a:rPr lang="nl-NL" sz="2400" dirty="0"/>
              <a:t>, binding </a:t>
            </a:r>
            <a:r>
              <a:rPr lang="nl-NL" sz="2400" dirty="0" err="1"/>
              <a:t>heme</a:t>
            </a:r>
            <a:r>
              <a:rPr lang="nl-NL" sz="2400" dirty="0"/>
              <a:t> groep) </a:t>
            </a:r>
          </a:p>
          <a:p>
            <a:pPr>
              <a:lnSpc>
                <a:spcPct val="90000"/>
              </a:lnSpc>
            </a:pPr>
            <a:r>
              <a:rPr lang="nl-NL" sz="2400" dirty="0" err="1"/>
              <a:t>proteolytic</a:t>
            </a:r>
            <a:r>
              <a:rPr lang="nl-NL" sz="2400" dirty="0"/>
              <a:t> processing (o.a. verwijderen </a:t>
            </a:r>
            <a:r>
              <a:rPr lang="nl-NL" sz="2400" dirty="0" err="1"/>
              <a:t>N-terminaal</a:t>
            </a:r>
            <a:r>
              <a:rPr lang="nl-NL" sz="2400" dirty="0"/>
              <a:t> signaal peptide)</a:t>
            </a:r>
          </a:p>
          <a:p>
            <a:pPr>
              <a:lnSpc>
                <a:spcPct val="90000"/>
              </a:lnSpc>
            </a:pPr>
            <a:r>
              <a:rPr lang="nl-NL" sz="2400" dirty="0"/>
              <a:t>vorming van </a:t>
            </a:r>
            <a:r>
              <a:rPr lang="nl-NL" sz="2400" dirty="0" err="1"/>
              <a:t>disulfide</a:t>
            </a:r>
            <a:r>
              <a:rPr lang="nl-NL" sz="2400" dirty="0"/>
              <a:t> bruggen</a:t>
            </a:r>
          </a:p>
          <a:p>
            <a:pPr>
              <a:lnSpc>
                <a:spcPct val="90000"/>
              </a:lnSpc>
            </a:pPr>
            <a:r>
              <a:rPr lang="nl-NL" sz="2400" dirty="0"/>
              <a:t>translocatie</a:t>
            </a:r>
          </a:p>
          <a:p>
            <a:pPr>
              <a:lnSpc>
                <a:spcPct val="90000"/>
              </a:lnSpc>
            </a:pPr>
            <a:r>
              <a:rPr lang="nl-NL" sz="2400" dirty="0" err="1"/>
              <a:t>eiwit-eiwit</a:t>
            </a:r>
            <a:r>
              <a:rPr lang="nl-NL" sz="2400" dirty="0"/>
              <a:t> interacties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755650" y="115888"/>
            <a:ext cx="7643813" cy="519112"/>
          </a:xfrm>
          <a:prstGeom prst="rect">
            <a:avLst/>
          </a:prstGeom>
          <a:noFill/>
          <a:ln w="9525">
            <a:noFill/>
            <a:miter lim="800000"/>
            <a:headEnd/>
            <a:tailEnd/>
          </a:ln>
          <a:effectLst/>
        </p:spPr>
        <p:txBody>
          <a:bodyPr>
            <a:spAutoFit/>
          </a:bodyPr>
          <a:lstStyle/>
          <a:p>
            <a:pPr eaLnBrk="0" hangingPunct="0">
              <a:spcBef>
                <a:spcPct val="50000"/>
              </a:spcBef>
            </a:pPr>
            <a:r>
              <a:rPr lang="de-DE" sz="2800">
                <a:solidFill>
                  <a:schemeClr val="accent2"/>
                </a:solidFill>
              </a:rPr>
              <a:t>Intracellulair eiwit transport en detectie</a:t>
            </a:r>
          </a:p>
        </p:txBody>
      </p:sp>
      <p:sp>
        <p:nvSpPr>
          <p:cNvPr id="104451" name="Text Box 3"/>
          <p:cNvSpPr txBox="1">
            <a:spLocks noChangeArrowheads="1"/>
          </p:cNvSpPr>
          <p:nvPr/>
        </p:nvSpPr>
        <p:spPr bwMode="auto">
          <a:xfrm>
            <a:off x="419100" y="2057400"/>
            <a:ext cx="8305800" cy="954107"/>
          </a:xfrm>
          <a:prstGeom prst="rect">
            <a:avLst/>
          </a:prstGeom>
          <a:noFill/>
          <a:ln w="9525">
            <a:noFill/>
            <a:miter lim="800000"/>
            <a:headEnd/>
            <a:tailEnd/>
          </a:ln>
          <a:effectLst/>
        </p:spPr>
        <p:txBody>
          <a:bodyPr>
            <a:spAutoFit/>
          </a:bodyPr>
          <a:lstStyle/>
          <a:p>
            <a:pPr marL="177800" indent="-177800" eaLnBrk="0" hangingPunct="0">
              <a:spcBef>
                <a:spcPct val="50000"/>
              </a:spcBef>
              <a:buFontTx/>
              <a:buChar char="-"/>
            </a:pPr>
            <a:r>
              <a:rPr lang="de-DE" sz="2800" b="0" dirty="0"/>
              <a:t>Hoe </a:t>
            </a:r>
            <a:r>
              <a:rPr lang="de-DE" sz="2800" b="0" dirty="0" err="1"/>
              <a:t>komen</a:t>
            </a:r>
            <a:r>
              <a:rPr lang="de-DE" sz="2800" b="0" dirty="0"/>
              <a:t> </a:t>
            </a:r>
            <a:r>
              <a:rPr lang="de-DE" sz="2800" b="0" dirty="0" err="1" smtClean="0"/>
              <a:t>eiwitten</a:t>
            </a:r>
            <a:r>
              <a:rPr lang="de-DE" sz="2800" b="0" dirty="0" smtClean="0"/>
              <a:t> </a:t>
            </a:r>
            <a:r>
              <a:rPr lang="de-DE" sz="2800" b="0" dirty="0" err="1"/>
              <a:t>naar</a:t>
            </a:r>
            <a:r>
              <a:rPr lang="de-DE" sz="2800" b="0" dirty="0"/>
              <a:t> </a:t>
            </a:r>
            <a:r>
              <a:rPr lang="de-DE" sz="2800" b="0" dirty="0" err="1"/>
              <a:t>hun</a:t>
            </a:r>
            <a:r>
              <a:rPr lang="de-DE" sz="2800" b="0" dirty="0"/>
              <a:t> intra- </a:t>
            </a:r>
            <a:r>
              <a:rPr lang="de-DE" sz="2800" b="0" dirty="0" err="1"/>
              <a:t>of</a:t>
            </a:r>
            <a:r>
              <a:rPr lang="de-DE" sz="2800" b="0" dirty="0"/>
              <a:t> </a:t>
            </a:r>
            <a:r>
              <a:rPr lang="de-DE" sz="2800" b="0" dirty="0" err="1"/>
              <a:t>extracellulaire</a:t>
            </a:r>
            <a:r>
              <a:rPr lang="de-DE" sz="2800" b="0" dirty="0"/>
              <a:t> </a:t>
            </a:r>
            <a:r>
              <a:rPr lang="de-DE" sz="2800" b="0" dirty="0" err="1"/>
              <a:t>bestemming</a:t>
            </a:r>
            <a:r>
              <a:rPr lang="de-DE" sz="2800" b="0" dirty="0" smtClean="0"/>
              <a:t>?</a:t>
            </a:r>
            <a:endParaRPr lang="de-DE" sz="2800" b="0" dirty="0"/>
          </a:p>
        </p:txBody>
      </p:sp>
      <p:sp>
        <p:nvSpPr>
          <p:cNvPr id="104453" name="Line 5"/>
          <p:cNvSpPr>
            <a:spLocks noChangeShapeType="1"/>
          </p:cNvSpPr>
          <p:nvPr/>
        </p:nvSpPr>
        <p:spPr bwMode="auto">
          <a:xfrm>
            <a:off x="533400" y="685800"/>
            <a:ext cx="8077200" cy="0"/>
          </a:xfrm>
          <a:prstGeom prst="line">
            <a:avLst/>
          </a:prstGeom>
          <a:noFill/>
          <a:ln w="9525">
            <a:solidFill>
              <a:schemeClr val="tx1"/>
            </a:solidFill>
            <a:round/>
            <a:headEnd/>
            <a:tailEnd/>
          </a:ln>
          <a:effectLst/>
        </p:spPr>
        <p:txBody>
          <a:bodyPr wrap="none" anchor="ctr"/>
          <a:lstStyle/>
          <a:p>
            <a:endParaRPr lang="nl-NL"/>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ch12f1"/>
          <p:cNvPicPr>
            <a:picLocks noChangeAspect="1" noChangeArrowheads="1"/>
          </p:cNvPicPr>
          <p:nvPr/>
        </p:nvPicPr>
        <p:blipFill>
          <a:blip r:embed="rId2" cstate="print"/>
          <a:srcRect/>
          <a:stretch>
            <a:fillRect/>
          </a:stretch>
        </p:blipFill>
        <p:spPr bwMode="auto">
          <a:xfrm>
            <a:off x="1143000" y="1257300"/>
            <a:ext cx="6624638" cy="4991100"/>
          </a:xfrm>
          <a:prstGeom prst="rect">
            <a:avLst/>
          </a:prstGeom>
          <a:noFill/>
        </p:spPr>
      </p:pic>
      <p:sp>
        <p:nvSpPr>
          <p:cNvPr id="106499" name="Rectangle 3"/>
          <p:cNvSpPr>
            <a:spLocks noChangeArrowheads="1"/>
          </p:cNvSpPr>
          <p:nvPr/>
        </p:nvSpPr>
        <p:spPr bwMode="auto">
          <a:xfrm>
            <a:off x="0" y="76200"/>
            <a:ext cx="9144000" cy="579438"/>
          </a:xfrm>
          <a:prstGeom prst="rect">
            <a:avLst/>
          </a:prstGeom>
          <a:noFill/>
          <a:ln w="9525">
            <a:noFill/>
            <a:miter lim="800000"/>
            <a:headEnd/>
            <a:tailEnd/>
          </a:ln>
          <a:effectLst/>
        </p:spPr>
        <p:txBody>
          <a:bodyPr anchor="ctr">
            <a:spAutoFit/>
          </a:bodyPr>
          <a:lstStyle/>
          <a:p>
            <a:pPr algn="ctr" eaLnBrk="0" hangingPunct="0"/>
            <a:r>
              <a:rPr lang="nl-NL" sz="3200" b="0">
                <a:solidFill>
                  <a:schemeClr val="accent2"/>
                </a:solidFill>
                <a:latin typeface="Times New Roman" pitchFamily="18" charset="0"/>
              </a:rPr>
              <a:t>In welke compartimenten vindt eiwitsynthese plaats? </a:t>
            </a:r>
          </a:p>
        </p:txBody>
      </p:sp>
      <p:sp>
        <p:nvSpPr>
          <p:cNvPr id="106501" name="Line 5"/>
          <p:cNvSpPr>
            <a:spLocks noChangeShapeType="1"/>
          </p:cNvSpPr>
          <p:nvPr/>
        </p:nvSpPr>
        <p:spPr bwMode="auto">
          <a:xfrm>
            <a:off x="304800" y="762000"/>
            <a:ext cx="8534400" cy="0"/>
          </a:xfrm>
          <a:prstGeom prst="line">
            <a:avLst/>
          </a:prstGeom>
          <a:noFill/>
          <a:ln w="38100">
            <a:solidFill>
              <a:schemeClr val="accent2"/>
            </a:solidFill>
            <a:round/>
            <a:headEnd/>
            <a:tailEnd/>
          </a:ln>
          <a:effectLst/>
        </p:spPr>
        <p:txBody>
          <a:bodyPr wrap="none" anchor="ctr"/>
          <a:lstStyle/>
          <a:p>
            <a:endParaRPr lang="nl-NL"/>
          </a:p>
        </p:txBody>
      </p:sp>
      <p:sp>
        <p:nvSpPr>
          <p:cNvPr id="106502" name="Rectangle 6"/>
          <p:cNvSpPr>
            <a:spLocks noChangeArrowheads="1"/>
          </p:cNvSpPr>
          <p:nvPr/>
        </p:nvSpPr>
        <p:spPr bwMode="auto">
          <a:xfrm>
            <a:off x="1066800" y="4724400"/>
            <a:ext cx="1524000" cy="685800"/>
          </a:xfrm>
          <a:prstGeom prst="rect">
            <a:avLst/>
          </a:prstGeom>
          <a:noFill/>
          <a:ln w="38100">
            <a:solidFill>
              <a:srgbClr val="FF0000"/>
            </a:solidFill>
            <a:miter lim="800000"/>
            <a:headEnd/>
            <a:tailEnd/>
          </a:ln>
          <a:effectLst/>
        </p:spPr>
        <p:txBody>
          <a:bodyPr wrap="none" anchor="ctr"/>
          <a:lstStyle/>
          <a:p>
            <a:endParaRPr lang="nl-NL"/>
          </a:p>
        </p:txBody>
      </p:sp>
      <p:sp>
        <p:nvSpPr>
          <p:cNvPr id="106503" name="Rectangle 7"/>
          <p:cNvSpPr>
            <a:spLocks noChangeArrowheads="1"/>
          </p:cNvSpPr>
          <p:nvPr/>
        </p:nvSpPr>
        <p:spPr bwMode="auto">
          <a:xfrm>
            <a:off x="5715000" y="4114800"/>
            <a:ext cx="2209800" cy="685800"/>
          </a:xfrm>
          <a:prstGeom prst="rect">
            <a:avLst/>
          </a:prstGeom>
          <a:noFill/>
          <a:ln w="38100">
            <a:solidFill>
              <a:srgbClr val="FF0000"/>
            </a:solidFill>
            <a:miter lim="800000"/>
            <a:headEnd/>
            <a:tailEnd/>
          </a:ln>
          <a:effectLst/>
        </p:spPr>
        <p:txBody>
          <a:bodyPr wrap="none" anchor="ctr"/>
          <a:lstStyle/>
          <a:p>
            <a:endParaRPr lang="nl-NL"/>
          </a:p>
        </p:txBody>
      </p:sp>
      <p:sp>
        <p:nvSpPr>
          <p:cNvPr id="2" name="Rechthoek 1"/>
          <p:cNvSpPr/>
          <p:nvPr/>
        </p:nvSpPr>
        <p:spPr>
          <a:xfrm>
            <a:off x="4455319" y="6211669"/>
            <a:ext cx="4572000" cy="646331"/>
          </a:xfrm>
          <a:prstGeom prst="rect">
            <a:avLst/>
          </a:prstGeom>
        </p:spPr>
        <p:txBody>
          <a:bodyPr>
            <a:spAutoFit/>
          </a:bodyPr>
          <a:lstStyle/>
          <a:p>
            <a:r>
              <a:rPr lang="en-GB" dirty="0"/>
              <a:t>http://www.unitus.it/scienze/corsonew/lezione11.html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animBg="1"/>
      <p:bldP spid="10650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idx="4294967295"/>
          </p:nvPr>
        </p:nvSpPr>
        <p:spPr/>
        <p:txBody>
          <a:bodyPr/>
          <a:lstStyle/>
          <a:p>
            <a:r>
              <a:rPr lang="en-US" sz="3600" i="1" dirty="0"/>
              <a:t>Targeting Polypeptides to Specific Locations</a:t>
            </a:r>
          </a:p>
        </p:txBody>
      </p:sp>
      <p:sp>
        <p:nvSpPr>
          <p:cNvPr id="168963" name="Rectangle 3"/>
          <p:cNvSpPr>
            <a:spLocks noGrp="1" noChangeArrowheads="1"/>
          </p:cNvSpPr>
          <p:nvPr>
            <p:ph type="body" idx="4294967295"/>
          </p:nvPr>
        </p:nvSpPr>
        <p:spPr>
          <a:xfrm>
            <a:off x="304800" y="1576387"/>
            <a:ext cx="8534400" cy="3529013"/>
          </a:xfrm>
        </p:spPr>
        <p:txBody>
          <a:bodyPr/>
          <a:lstStyle/>
          <a:p>
            <a:r>
              <a:rPr lang="en-US" sz="2400" dirty="0"/>
              <a:t>Two populations of </a:t>
            </a:r>
            <a:r>
              <a:rPr lang="en-US" sz="2400" dirty="0" err="1"/>
              <a:t>ribosomes</a:t>
            </a:r>
            <a:r>
              <a:rPr lang="en-US" sz="2400" dirty="0"/>
              <a:t> are evident in cells: free </a:t>
            </a:r>
            <a:r>
              <a:rPr lang="en-US" sz="2400" dirty="0" err="1"/>
              <a:t>ribsomes</a:t>
            </a:r>
            <a:r>
              <a:rPr lang="en-US" sz="2400" dirty="0"/>
              <a:t> (in the </a:t>
            </a:r>
            <a:r>
              <a:rPr lang="en-US" sz="2400" dirty="0" err="1"/>
              <a:t>cytosol</a:t>
            </a:r>
            <a:r>
              <a:rPr lang="en-US" sz="2400" dirty="0"/>
              <a:t>) and bound </a:t>
            </a:r>
            <a:r>
              <a:rPr lang="en-US" sz="2400" dirty="0" err="1"/>
              <a:t>ribosomes</a:t>
            </a:r>
            <a:r>
              <a:rPr lang="en-US" sz="2400" dirty="0"/>
              <a:t> (attached to the ER)</a:t>
            </a:r>
          </a:p>
          <a:p>
            <a:r>
              <a:rPr lang="en-US" sz="2400" dirty="0"/>
              <a:t>Free </a:t>
            </a:r>
            <a:r>
              <a:rPr lang="en-US" sz="2400" dirty="0" err="1"/>
              <a:t>ribosomes</a:t>
            </a:r>
            <a:r>
              <a:rPr lang="en-US" sz="2400" dirty="0"/>
              <a:t> mostly synthesize proteins that function in the </a:t>
            </a:r>
            <a:r>
              <a:rPr lang="en-US" sz="2400" dirty="0" err="1"/>
              <a:t>cytosol</a:t>
            </a:r>
            <a:r>
              <a:rPr lang="en-US" sz="2400" dirty="0"/>
              <a:t> </a:t>
            </a:r>
          </a:p>
          <a:p>
            <a:r>
              <a:rPr lang="en-US" sz="2400" dirty="0"/>
              <a:t>Bound </a:t>
            </a:r>
            <a:r>
              <a:rPr lang="en-US" sz="2400" dirty="0" err="1"/>
              <a:t>ribosomes</a:t>
            </a:r>
            <a:r>
              <a:rPr lang="en-US" sz="2400" dirty="0"/>
              <a:t> make proteins of the </a:t>
            </a:r>
            <a:r>
              <a:rPr lang="en-US" sz="2400" dirty="0" err="1"/>
              <a:t>endomembrane</a:t>
            </a:r>
            <a:r>
              <a:rPr lang="en-US" sz="2400" dirty="0"/>
              <a:t> system and proteins that are secreted from the cell</a:t>
            </a:r>
          </a:p>
          <a:p>
            <a:r>
              <a:rPr lang="en-US" sz="2400" dirty="0" err="1"/>
              <a:t>Ribosomes</a:t>
            </a:r>
            <a:r>
              <a:rPr lang="en-US" sz="2400" dirty="0"/>
              <a:t> are identical and can switch from free to bound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273050" y="152400"/>
            <a:ext cx="8763000" cy="946150"/>
          </a:xfrm>
          <a:prstGeom prst="rect">
            <a:avLst/>
          </a:prstGeom>
          <a:noFill/>
          <a:ln w="9525">
            <a:noFill/>
            <a:miter lim="800000"/>
            <a:headEnd/>
            <a:tailEnd/>
          </a:ln>
          <a:effectLst/>
        </p:spPr>
        <p:txBody>
          <a:bodyPr>
            <a:spAutoFit/>
          </a:bodyPr>
          <a:lstStyle/>
          <a:p>
            <a:pPr algn="ctr" eaLnBrk="0" hangingPunct="0">
              <a:spcBef>
                <a:spcPct val="50000"/>
              </a:spcBef>
            </a:pPr>
            <a:r>
              <a:rPr lang="de-DE" sz="2800" b="0">
                <a:solidFill>
                  <a:schemeClr val="accent2"/>
                </a:solidFill>
              </a:rPr>
              <a:t>Hoe komt een net gemaakt eiwit op de plaats van zijn bestemming?</a:t>
            </a:r>
          </a:p>
        </p:txBody>
      </p:sp>
      <p:sp>
        <p:nvSpPr>
          <p:cNvPr id="107523" name="Text Box 3"/>
          <p:cNvSpPr txBox="1">
            <a:spLocks noChangeArrowheads="1"/>
          </p:cNvSpPr>
          <p:nvPr/>
        </p:nvSpPr>
        <p:spPr bwMode="auto">
          <a:xfrm>
            <a:off x="323850" y="1412875"/>
            <a:ext cx="8131175" cy="822325"/>
          </a:xfrm>
          <a:prstGeom prst="rect">
            <a:avLst/>
          </a:prstGeom>
          <a:noFill/>
          <a:ln w="9525">
            <a:noFill/>
            <a:miter lim="800000"/>
            <a:headEnd/>
            <a:tailEnd/>
          </a:ln>
          <a:effectLst/>
        </p:spPr>
        <p:txBody>
          <a:bodyPr>
            <a:spAutoFit/>
          </a:bodyPr>
          <a:lstStyle/>
          <a:p>
            <a:pPr marL="266700" indent="-266700" eaLnBrk="0" hangingPunct="0">
              <a:spcBef>
                <a:spcPct val="50000"/>
              </a:spcBef>
              <a:buFontTx/>
              <a:buChar char="•"/>
            </a:pPr>
            <a:r>
              <a:rPr lang="de-DE" sz="2400" b="0"/>
              <a:t>Transportmechanismen zorgen voor transport van eiwit naar doelbestemming:</a:t>
            </a:r>
          </a:p>
        </p:txBody>
      </p:sp>
      <p:sp>
        <p:nvSpPr>
          <p:cNvPr id="107524" name="Line 4"/>
          <p:cNvSpPr>
            <a:spLocks noChangeShapeType="1"/>
          </p:cNvSpPr>
          <p:nvPr/>
        </p:nvSpPr>
        <p:spPr bwMode="auto">
          <a:xfrm>
            <a:off x="152400" y="1119188"/>
            <a:ext cx="8812213" cy="6350"/>
          </a:xfrm>
          <a:prstGeom prst="line">
            <a:avLst/>
          </a:prstGeom>
          <a:noFill/>
          <a:ln w="28575">
            <a:solidFill>
              <a:schemeClr val="accent2"/>
            </a:solidFill>
            <a:round/>
            <a:headEnd/>
            <a:tailEnd/>
          </a:ln>
          <a:effectLst/>
        </p:spPr>
        <p:txBody>
          <a:bodyPr/>
          <a:lstStyle/>
          <a:p>
            <a:endParaRPr lang="nl-NL"/>
          </a:p>
        </p:txBody>
      </p:sp>
      <p:sp>
        <p:nvSpPr>
          <p:cNvPr id="107525" name="Text Box 5"/>
          <p:cNvSpPr txBox="1">
            <a:spLocks noChangeArrowheads="1"/>
          </p:cNvSpPr>
          <p:nvPr/>
        </p:nvSpPr>
        <p:spPr bwMode="auto">
          <a:xfrm>
            <a:off x="323850" y="2924175"/>
            <a:ext cx="8569325" cy="2100263"/>
          </a:xfrm>
          <a:prstGeom prst="rect">
            <a:avLst/>
          </a:prstGeom>
          <a:noFill/>
          <a:ln w="9525">
            <a:noFill/>
            <a:miter lim="800000"/>
            <a:headEnd/>
            <a:tailEnd/>
          </a:ln>
          <a:effectLst/>
        </p:spPr>
        <p:txBody>
          <a:bodyPr>
            <a:spAutoFit/>
          </a:bodyPr>
          <a:lstStyle/>
          <a:p>
            <a:pPr eaLnBrk="0" hangingPunct="0">
              <a:spcBef>
                <a:spcPct val="50000"/>
              </a:spcBef>
            </a:pPr>
            <a:r>
              <a:rPr lang="de-DE" sz="2400" b="0"/>
              <a:t>- hulpeiwitten transporteren eiwit naar plaats van bestemming</a:t>
            </a:r>
          </a:p>
          <a:p>
            <a:pPr eaLnBrk="0" hangingPunct="0">
              <a:spcBef>
                <a:spcPct val="50000"/>
              </a:spcBef>
            </a:pPr>
            <a:r>
              <a:rPr lang="de-DE" sz="2400" b="0"/>
              <a:t>- energie nodig</a:t>
            </a:r>
          </a:p>
          <a:p>
            <a:pPr eaLnBrk="0" hangingPunct="0">
              <a:spcBef>
                <a:spcPct val="50000"/>
              </a:spcBef>
            </a:pPr>
            <a:r>
              <a:rPr lang="de-DE" sz="2400" b="0"/>
              <a:t>- eiwit moet herkenbaar zijn: </a:t>
            </a:r>
            <a:r>
              <a:rPr lang="de-DE" sz="2400" b="0" u="sng"/>
              <a:t>signaal sequentie dragen</a:t>
            </a:r>
          </a:p>
          <a:p>
            <a:pPr eaLnBrk="0" hangingPunct="0">
              <a:spcBef>
                <a:spcPct val="50000"/>
              </a:spcBef>
            </a:pPr>
            <a:endParaRPr lang="nl-NL" sz="24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75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p:bldP spid="107523" grpId="1"/>
      <p:bldP spid="1075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ch12f8"/>
          <p:cNvPicPr>
            <a:picLocks noChangeAspect="1" noChangeArrowheads="1"/>
          </p:cNvPicPr>
          <p:nvPr/>
        </p:nvPicPr>
        <p:blipFill>
          <a:blip r:embed="rId2" cstate="print"/>
          <a:srcRect/>
          <a:stretch>
            <a:fillRect/>
          </a:stretch>
        </p:blipFill>
        <p:spPr bwMode="auto">
          <a:xfrm>
            <a:off x="971550" y="1763713"/>
            <a:ext cx="6913563" cy="2884487"/>
          </a:xfrm>
          <a:prstGeom prst="rect">
            <a:avLst/>
          </a:prstGeom>
          <a:noFill/>
        </p:spPr>
      </p:pic>
      <p:sp>
        <p:nvSpPr>
          <p:cNvPr id="108547" name="Rectangle 3"/>
          <p:cNvSpPr>
            <a:spLocks noChangeArrowheads="1"/>
          </p:cNvSpPr>
          <p:nvPr/>
        </p:nvSpPr>
        <p:spPr bwMode="auto">
          <a:xfrm>
            <a:off x="395288" y="4868863"/>
            <a:ext cx="8353425" cy="1616075"/>
          </a:xfrm>
          <a:prstGeom prst="rect">
            <a:avLst/>
          </a:prstGeom>
          <a:noFill/>
          <a:ln w="9525">
            <a:noFill/>
            <a:miter lim="800000"/>
            <a:headEnd/>
            <a:tailEnd/>
          </a:ln>
          <a:effectLst/>
        </p:spPr>
        <p:txBody>
          <a:bodyPr>
            <a:spAutoFit/>
          </a:bodyPr>
          <a:lstStyle/>
          <a:p>
            <a:pPr algn="just" eaLnBrk="0" hangingPunct="0"/>
            <a:r>
              <a:rPr lang="en-US" b="0"/>
              <a:t>(A) </a:t>
            </a:r>
            <a:r>
              <a:rPr lang="en-US"/>
              <a:t>The signal sequence</a:t>
            </a:r>
            <a:r>
              <a:rPr lang="en-US" b="0"/>
              <a:t>: single discrete stretch of amino acid sequence, exposed in folded protein</a:t>
            </a:r>
          </a:p>
          <a:p>
            <a:pPr algn="just" eaLnBrk="0" hangingPunct="0"/>
            <a:r>
              <a:rPr lang="en-US" b="0"/>
              <a:t> </a:t>
            </a:r>
          </a:p>
          <a:p>
            <a:pPr algn="just" eaLnBrk="0" hangingPunct="0"/>
            <a:r>
              <a:rPr lang="en-US" b="0"/>
              <a:t>(B) </a:t>
            </a:r>
            <a:r>
              <a:rPr lang="en-US"/>
              <a:t>A signal patch</a:t>
            </a:r>
            <a:r>
              <a:rPr lang="en-US" b="0"/>
              <a:t>: formed by the juxtaposition of amino acids from regions that are physically separated before the protein folds </a:t>
            </a:r>
          </a:p>
        </p:txBody>
      </p:sp>
      <p:sp>
        <p:nvSpPr>
          <p:cNvPr id="108549" name="Rectangle 5"/>
          <p:cNvSpPr>
            <a:spLocks noChangeArrowheads="1"/>
          </p:cNvSpPr>
          <p:nvPr/>
        </p:nvSpPr>
        <p:spPr bwMode="auto">
          <a:xfrm>
            <a:off x="611188" y="981075"/>
            <a:ext cx="7542212" cy="457200"/>
          </a:xfrm>
          <a:prstGeom prst="rect">
            <a:avLst/>
          </a:prstGeom>
          <a:noFill/>
          <a:ln w="9525">
            <a:noFill/>
            <a:miter lim="800000"/>
            <a:headEnd/>
            <a:tailEnd/>
          </a:ln>
          <a:effectLst/>
        </p:spPr>
        <p:txBody>
          <a:bodyPr wrap="none">
            <a:spAutoFit/>
          </a:bodyPr>
          <a:lstStyle/>
          <a:p>
            <a:pPr eaLnBrk="0" hangingPunct="0">
              <a:spcBef>
                <a:spcPct val="50000"/>
              </a:spcBef>
            </a:pPr>
            <a:r>
              <a:rPr lang="de-DE" sz="2400" b="0"/>
              <a:t>- Eiwit draagt markering (vergelijkbaar met een adres):</a:t>
            </a:r>
          </a:p>
        </p:txBody>
      </p:sp>
      <p:sp>
        <p:nvSpPr>
          <p:cNvPr id="108550" name="Text Box 6"/>
          <p:cNvSpPr txBox="1">
            <a:spLocks noChangeArrowheads="1"/>
          </p:cNvSpPr>
          <p:nvPr/>
        </p:nvSpPr>
        <p:spPr bwMode="auto">
          <a:xfrm>
            <a:off x="838200" y="76200"/>
            <a:ext cx="7239000" cy="579438"/>
          </a:xfrm>
          <a:prstGeom prst="rect">
            <a:avLst/>
          </a:prstGeom>
          <a:noFill/>
          <a:ln w="9525">
            <a:noFill/>
            <a:miter lim="800000"/>
            <a:headEnd/>
            <a:tailEnd/>
          </a:ln>
          <a:effectLst/>
        </p:spPr>
        <p:txBody>
          <a:bodyPr>
            <a:spAutoFit/>
          </a:bodyPr>
          <a:lstStyle/>
          <a:p>
            <a:pPr algn="ctr" eaLnBrk="0" hangingPunct="0">
              <a:spcBef>
                <a:spcPct val="50000"/>
              </a:spcBef>
            </a:pPr>
            <a:r>
              <a:rPr lang="de-DE" sz="3200">
                <a:solidFill>
                  <a:schemeClr val="accent2"/>
                </a:solidFill>
              </a:rPr>
              <a:t>Signal sequence en signal patch</a:t>
            </a:r>
          </a:p>
        </p:txBody>
      </p:sp>
      <p:sp>
        <p:nvSpPr>
          <p:cNvPr id="108551" name="Line 7"/>
          <p:cNvSpPr>
            <a:spLocks noChangeShapeType="1"/>
          </p:cNvSpPr>
          <p:nvPr/>
        </p:nvSpPr>
        <p:spPr bwMode="auto">
          <a:xfrm>
            <a:off x="304800" y="685800"/>
            <a:ext cx="8610600" cy="0"/>
          </a:xfrm>
          <a:prstGeom prst="line">
            <a:avLst/>
          </a:prstGeom>
          <a:noFill/>
          <a:ln w="28575">
            <a:solidFill>
              <a:schemeClr val="accent2"/>
            </a:solidFill>
            <a:round/>
            <a:headEnd/>
            <a:tailEnd/>
          </a:ln>
          <a:effectLst/>
        </p:spPr>
        <p:txBody>
          <a:bodyPr wrap="none" anchor="ctr"/>
          <a:lstStyle/>
          <a:p>
            <a:endParaRPr lang="nl-NL"/>
          </a:p>
        </p:txBody>
      </p:sp>
      <p:sp>
        <p:nvSpPr>
          <p:cNvPr id="2" name="Rechthoek 1"/>
          <p:cNvSpPr/>
          <p:nvPr/>
        </p:nvSpPr>
        <p:spPr>
          <a:xfrm>
            <a:off x="4572000" y="6273225"/>
            <a:ext cx="4572000" cy="584775"/>
          </a:xfrm>
          <a:prstGeom prst="rect">
            <a:avLst/>
          </a:prstGeom>
        </p:spPr>
        <p:txBody>
          <a:bodyPr>
            <a:spAutoFit/>
          </a:bodyPr>
          <a:lstStyle/>
          <a:p>
            <a:r>
              <a:rPr lang="en-GB" sz="1600" dirty="0"/>
              <a:t>http://greatcourse.cnu.edu.cn/xbfzswx/wlkc/kcxx/7English(31234048Bytes).htm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468313" y="1268413"/>
            <a:ext cx="8229600" cy="3168650"/>
          </a:xfrm>
        </p:spPr>
        <p:txBody>
          <a:bodyPr/>
          <a:lstStyle/>
          <a:p>
            <a:r>
              <a:rPr lang="nl-NL"/>
              <a:t>Signaal sequentie ~13-36 aminozuren</a:t>
            </a:r>
          </a:p>
          <a:p>
            <a:pPr lvl="1"/>
            <a:r>
              <a:rPr lang="nl-NL"/>
              <a:t>10-15 hydrofobe aminozuren</a:t>
            </a:r>
          </a:p>
          <a:p>
            <a:pPr lvl="1"/>
            <a:r>
              <a:rPr lang="nl-NL"/>
              <a:t>1 of meer positief geladen aminozuren vlak bij N-terminus voorafgaand aan de hydrofobe aa.</a:t>
            </a:r>
          </a:p>
          <a:p>
            <a:pPr lvl="1"/>
            <a:r>
              <a:rPr lang="nl-NL"/>
              <a:t>Een korte polaire sequentie na de hydrofoba aa. Vlak bij de knipsite veelal aa. met een korte zijketen (Ala)</a:t>
            </a:r>
          </a:p>
        </p:txBody>
      </p:sp>
      <p:pic>
        <p:nvPicPr>
          <p:cNvPr id="125956" name="Picture 4" descr="figure-27-32"/>
          <p:cNvPicPr>
            <a:picLocks noChangeAspect="1" noChangeArrowheads="1"/>
          </p:cNvPicPr>
          <p:nvPr/>
        </p:nvPicPr>
        <p:blipFill>
          <a:blip r:embed="rId2" cstate="print"/>
          <a:srcRect/>
          <a:stretch>
            <a:fillRect/>
          </a:stretch>
        </p:blipFill>
        <p:spPr bwMode="auto">
          <a:xfrm>
            <a:off x="107950" y="3716338"/>
            <a:ext cx="8839200" cy="2247900"/>
          </a:xfrm>
          <a:prstGeom prst="rect">
            <a:avLst/>
          </a:prstGeom>
          <a:noFill/>
        </p:spPr>
      </p:pic>
      <p:sp>
        <p:nvSpPr>
          <p:cNvPr id="125957" name="Text Box 5"/>
          <p:cNvSpPr txBox="1">
            <a:spLocks noChangeArrowheads="1"/>
          </p:cNvSpPr>
          <p:nvPr/>
        </p:nvSpPr>
        <p:spPr bwMode="auto">
          <a:xfrm>
            <a:off x="0" y="76200"/>
            <a:ext cx="9144000" cy="1066800"/>
          </a:xfrm>
          <a:prstGeom prst="rect">
            <a:avLst/>
          </a:prstGeom>
          <a:noFill/>
          <a:ln w="9525">
            <a:noFill/>
            <a:miter lim="800000"/>
            <a:headEnd/>
            <a:tailEnd/>
          </a:ln>
          <a:effectLst/>
        </p:spPr>
        <p:txBody>
          <a:bodyPr>
            <a:spAutoFit/>
          </a:bodyPr>
          <a:lstStyle/>
          <a:p>
            <a:pPr algn="ctr" eaLnBrk="0" hangingPunct="0">
              <a:spcBef>
                <a:spcPct val="50000"/>
              </a:spcBef>
            </a:pPr>
            <a:r>
              <a:rPr lang="de-DE" sz="3200">
                <a:solidFill>
                  <a:schemeClr val="accent2"/>
                </a:solidFill>
              </a:rPr>
              <a:t>Signaal sequentie voor transmembraan transport</a:t>
            </a:r>
          </a:p>
        </p:txBody>
      </p:sp>
      <p:sp>
        <p:nvSpPr>
          <p:cNvPr id="125958" name="Line 6"/>
          <p:cNvSpPr>
            <a:spLocks noChangeShapeType="1"/>
          </p:cNvSpPr>
          <p:nvPr/>
        </p:nvSpPr>
        <p:spPr bwMode="auto">
          <a:xfrm>
            <a:off x="250825" y="1196975"/>
            <a:ext cx="8610600" cy="0"/>
          </a:xfrm>
          <a:prstGeom prst="line">
            <a:avLst/>
          </a:prstGeom>
          <a:noFill/>
          <a:ln w="28575">
            <a:solidFill>
              <a:schemeClr val="accent2"/>
            </a:solidFill>
            <a:round/>
            <a:headEnd/>
            <a:tailEnd/>
          </a:ln>
          <a:effectLst/>
        </p:spPr>
        <p:txBody>
          <a:bodyPr wrap="none" anchor="ctr"/>
          <a:lstStyle/>
          <a:p>
            <a:endParaRPr lang="nl-NL"/>
          </a:p>
        </p:txBody>
      </p:sp>
      <p:sp>
        <p:nvSpPr>
          <p:cNvPr id="2" name="Rechthoek 1"/>
          <p:cNvSpPr/>
          <p:nvPr/>
        </p:nvSpPr>
        <p:spPr>
          <a:xfrm>
            <a:off x="4527550" y="6096000"/>
            <a:ext cx="4572000" cy="646331"/>
          </a:xfrm>
          <a:prstGeom prst="rect">
            <a:avLst/>
          </a:prstGeom>
        </p:spPr>
        <p:txBody>
          <a:bodyPr>
            <a:spAutoFit/>
          </a:bodyPr>
          <a:lstStyle/>
          <a:p>
            <a:r>
              <a:rPr lang="en-GB" dirty="0"/>
              <a:t>http://greatcourse.cnu.edu.cn/xbfzswx/wlkc/kcxx/7English(31234048Bytes).htm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descr="ch12f6"/>
          <p:cNvPicPr>
            <a:picLocks noChangeAspect="1" noChangeArrowheads="1"/>
          </p:cNvPicPr>
          <p:nvPr/>
        </p:nvPicPr>
        <p:blipFill>
          <a:blip r:embed="rId2" cstate="print"/>
          <a:srcRect/>
          <a:stretch>
            <a:fillRect/>
          </a:stretch>
        </p:blipFill>
        <p:spPr bwMode="auto">
          <a:xfrm>
            <a:off x="4648200" y="914400"/>
            <a:ext cx="4287838" cy="5870575"/>
          </a:xfrm>
          <a:prstGeom prst="rect">
            <a:avLst/>
          </a:prstGeom>
          <a:noFill/>
        </p:spPr>
      </p:pic>
      <p:sp>
        <p:nvSpPr>
          <p:cNvPr id="132099" name="Text Box 3"/>
          <p:cNvSpPr txBox="1">
            <a:spLocks noChangeArrowheads="1"/>
          </p:cNvSpPr>
          <p:nvPr/>
        </p:nvSpPr>
        <p:spPr bwMode="auto">
          <a:xfrm>
            <a:off x="304800" y="76200"/>
            <a:ext cx="8610600" cy="579438"/>
          </a:xfrm>
          <a:prstGeom prst="rect">
            <a:avLst/>
          </a:prstGeom>
          <a:noFill/>
          <a:ln w="9525">
            <a:noFill/>
            <a:miter lim="800000"/>
            <a:headEnd/>
            <a:tailEnd/>
          </a:ln>
          <a:effectLst/>
        </p:spPr>
        <p:txBody>
          <a:bodyPr>
            <a:spAutoFit/>
          </a:bodyPr>
          <a:lstStyle/>
          <a:p>
            <a:pPr algn="ctr" eaLnBrk="0" hangingPunct="0">
              <a:spcBef>
                <a:spcPct val="50000"/>
              </a:spcBef>
            </a:pPr>
            <a:r>
              <a:rPr lang="de-DE" sz="3200">
                <a:solidFill>
                  <a:schemeClr val="accent2"/>
                </a:solidFill>
              </a:rPr>
              <a:t>Drie intracellulaire transportmechanismen</a:t>
            </a:r>
          </a:p>
        </p:txBody>
      </p:sp>
      <p:sp>
        <p:nvSpPr>
          <p:cNvPr id="132100" name="Text Box 4"/>
          <p:cNvSpPr txBox="1">
            <a:spLocks noChangeArrowheads="1"/>
          </p:cNvSpPr>
          <p:nvPr/>
        </p:nvSpPr>
        <p:spPr bwMode="auto">
          <a:xfrm>
            <a:off x="304800" y="914400"/>
            <a:ext cx="4554538" cy="1801813"/>
          </a:xfrm>
          <a:prstGeom prst="rect">
            <a:avLst/>
          </a:prstGeom>
          <a:noFill/>
          <a:ln w="9525">
            <a:noFill/>
            <a:miter lim="800000"/>
            <a:headEnd/>
            <a:tailEnd/>
          </a:ln>
          <a:effectLst/>
        </p:spPr>
        <p:txBody>
          <a:bodyPr>
            <a:spAutoFit/>
          </a:bodyPr>
          <a:lstStyle/>
          <a:p>
            <a:pPr eaLnBrk="0" hangingPunct="0">
              <a:spcBef>
                <a:spcPct val="50000"/>
              </a:spcBef>
            </a:pPr>
            <a:r>
              <a:rPr lang="de-DE" sz="2800" b="0">
                <a:solidFill>
                  <a:srgbClr val="FF0000"/>
                </a:solidFill>
              </a:rPr>
              <a:t>- Gated transport</a:t>
            </a:r>
            <a:r>
              <a:rPr lang="de-DE" sz="2800" b="0">
                <a:solidFill>
                  <a:schemeClr val="accent2"/>
                </a:solidFill>
              </a:rPr>
              <a:t> </a:t>
            </a:r>
          </a:p>
          <a:p>
            <a:pPr eaLnBrk="0" hangingPunct="0">
              <a:spcBef>
                <a:spcPct val="50000"/>
              </a:spcBef>
            </a:pPr>
            <a:r>
              <a:rPr lang="de-DE" sz="2800" b="0">
                <a:solidFill>
                  <a:srgbClr val="0099CC"/>
                </a:solidFill>
              </a:rPr>
              <a:t>- </a:t>
            </a:r>
            <a:r>
              <a:rPr lang="de-DE" sz="2800" b="0">
                <a:solidFill>
                  <a:srgbClr val="669900"/>
                </a:solidFill>
              </a:rPr>
              <a:t>Vesiculair transport</a:t>
            </a:r>
          </a:p>
          <a:p>
            <a:pPr eaLnBrk="0" hangingPunct="0">
              <a:spcBef>
                <a:spcPct val="50000"/>
              </a:spcBef>
            </a:pPr>
            <a:r>
              <a:rPr lang="de-DE" sz="2800" b="0">
                <a:solidFill>
                  <a:srgbClr val="669900"/>
                </a:solidFill>
              </a:rPr>
              <a:t>- </a:t>
            </a:r>
            <a:r>
              <a:rPr lang="de-DE" sz="2800" b="0">
                <a:solidFill>
                  <a:srgbClr val="0099CC"/>
                </a:solidFill>
              </a:rPr>
              <a:t>Transmembrane transport</a:t>
            </a:r>
          </a:p>
        </p:txBody>
      </p:sp>
      <p:sp>
        <p:nvSpPr>
          <p:cNvPr id="132101" name="Line 5"/>
          <p:cNvSpPr>
            <a:spLocks noChangeShapeType="1"/>
          </p:cNvSpPr>
          <p:nvPr/>
        </p:nvSpPr>
        <p:spPr bwMode="auto">
          <a:xfrm>
            <a:off x="304800" y="685800"/>
            <a:ext cx="8610600" cy="0"/>
          </a:xfrm>
          <a:prstGeom prst="line">
            <a:avLst/>
          </a:prstGeom>
          <a:noFill/>
          <a:ln w="38100">
            <a:solidFill>
              <a:schemeClr val="accent2"/>
            </a:solidFill>
            <a:round/>
            <a:headEnd/>
            <a:tailEnd/>
          </a:ln>
          <a:effectLst/>
        </p:spPr>
        <p:txBody>
          <a:bodyPr wrap="none" anchor="ctr"/>
          <a:lstStyle/>
          <a:p>
            <a:endParaRPr lang="nl-NL"/>
          </a:p>
        </p:txBody>
      </p:sp>
      <p:sp>
        <p:nvSpPr>
          <p:cNvPr id="2" name="Rechthoek 1"/>
          <p:cNvSpPr/>
          <p:nvPr/>
        </p:nvSpPr>
        <p:spPr>
          <a:xfrm>
            <a:off x="76200" y="6151344"/>
            <a:ext cx="4572000" cy="646331"/>
          </a:xfrm>
          <a:prstGeom prst="rect">
            <a:avLst/>
          </a:prstGeom>
        </p:spPr>
        <p:txBody>
          <a:bodyPr>
            <a:spAutoFit/>
          </a:bodyPr>
          <a:lstStyle/>
          <a:p>
            <a:r>
              <a:rPr lang="en-GB"/>
              <a:t>http://www.unitus.it/scienze/corsonew/lezione11.html</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endParaRPr lang="nl-NL"/>
          </a:p>
        </p:txBody>
      </p:sp>
      <p:sp>
        <p:nvSpPr>
          <p:cNvPr id="140291" name="Rectangle 3"/>
          <p:cNvSpPr>
            <a:spLocks noGrp="1" noChangeArrowheads="1"/>
          </p:cNvSpPr>
          <p:nvPr>
            <p:ph type="body" idx="1"/>
          </p:nvPr>
        </p:nvSpPr>
        <p:spPr/>
        <p:txBody>
          <a:bodyPr/>
          <a:lstStyle/>
          <a:p>
            <a:endParaRPr lang="nl-NL"/>
          </a:p>
        </p:txBody>
      </p:sp>
      <p:pic>
        <p:nvPicPr>
          <p:cNvPr id="5" name="Tijdelijke aanduiding voor inhoud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5827" y="-863"/>
            <a:ext cx="8329187" cy="6858000"/>
          </a:xfrm>
          <a:prstGeom prst="rect">
            <a:avLst/>
          </a:prstGeom>
          <a:noFill/>
          <a:ln w="9525">
            <a:noFill/>
            <a:miter lim="800000"/>
            <a:headEnd/>
            <a:tailEnd/>
          </a:ln>
          <a:effectLst/>
        </p:spPr>
      </p:pic>
      <p:sp>
        <p:nvSpPr>
          <p:cNvPr id="6" name="Rechthoek 5"/>
          <p:cNvSpPr/>
          <p:nvPr/>
        </p:nvSpPr>
        <p:spPr>
          <a:xfrm>
            <a:off x="425827" y="73968"/>
            <a:ext cx="4529871" cy="230832"/>
          </a:xfrm>
          <a:prstGeom prst="rect">
            <a:avLst/>
          </a:prstGeom>
        </p:spPr>
        <p:txBody>
          <a:bodyPr wrap="square">
            <a:spAutoFit/>
          </a:bodyPr>
          <a:lstStyle/>
          <a:p>
            <a:r>
              <a:rPr lang="nl-NL" sz="900" dirty="0"/>
              <a:t>http://www.unitus.it/scienze/corsonew/lezione11_files/sorting_detailed.gif</a:t>
            </a:r>
          </a:p>
        </p:txBody>
      </p:sp>
      <p:sp>
        <p:nvSpPr>
          <p:cNvPr id="7" name="Tekstvak 6"/>
          <p:cNvSpPr txBox="1"/>
          <p:nvPr/>
        </p:nvSpPr>
        <p:spPr>
          <a:xfrm>
            <a:off x="2906815" y="2567717"/>
            <a:ext cx="2444900" cy="461665"/>
          </a:xfrm>
          <a:prstGeom prst="rect">
            <a:avLst/>
          </a:prstGeom>
          <a:noFill/>
        </p:spPr>
        <p:txBody>
          <a:bodyPr wrap="none" rtlCol="0">
            <a:spAutoFit/>
          </a:bodyPr>
          <a:lstStyle/>
          <a:p>
            <a:r>
              <a:rPr lang="nl-NL" dirty="0" err="1" smtClean="0">
                <a:solidFill>
                  <a:srgbClr val="FF0000"/>
                </a:solidFill>
              </a:rPr>
              <a:t>Protein</a:t>
            </a:r>
            <a:r>
              <a:rPr lang="nl-NL" dirty="0" smtClean="0">
                <a:solidFill>
                  <a:srgbClr val="FF0000"/>
                </a:solidFill>
              </a:rPr>
              <a:t> </a:t>
            </a:r>
            <a:r>
              <a:rPr lang="nl-NL" dirty="0" err="1" smtClean="0">
                <a:solidFill>
                  <a:srgbClr val="FF0000"/>
                </a:solidFill>
              </a:rPr>
              <a:t>targeting</a:t>
            </a:r>
            <a:endParaRPr lang="nl-NL" dirty="0">
              <a:solidFill>
                <a:srgbClr val="FF0000"/>
              </a:solidFill>
            </a:endParaRPr>
          </a:p>
        </p:txBody>
      </p:sp>
    </p:spTree>
    <p:extLst>
      <p:ext uri="{BB962C8B-B14F-4D97-AF65-F5344CB8AC3E}">
        <p14:creationId xmlns:p14="http://schemas.microsoft.com/office/powerpoint/2010/main" val="1290980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2" cstate="print"/>
          <a:srcRect/>
          <a:stretch>
            <a:fillRect/>
          </a:stretch>
        </p:blipFill>
        <p:spPr bwMode="auto">
          <a:xfrm>
            <a:off x="2124075" y="549275"/>
            <a:ext cx="5992813" cy="4929188"/>
          </a:xfrm>
          <a:prstGeom prst="rect">
            <a:avLst/>
          </a:prstGeom>
          <a:noFill/>
        </p:spPr>
      </p:pic>
      <p:sp>
        <p:nvSpPr>
          <p:cNvPr id="110596" name="Text Box 4"/>
          <p:cNvSpPr txBox="1">
            <a:spLocks noChangeArrowheads="1"/>
          </p:cNvSpPr>
          <p:nvPr/>
        </p:nvSpPr>
        <p:spPr bwMode="auto">
          <a:xfrm>
            <a:off x="152400" y="0"/>
            <a:ext cx="5283200" cy="579438"/>
          </a:xfrm>
          <a:prstGeom prst="rect">
            <a:avLst/>
          </a:prstGeom>
          <a:noFill/>
          <a:ln w="9525">
            <a:noFill/>
            <a:miter lim="800000"/>
            <a:headEnd/>
            <a:tailEnd/>
          </a:ln>
          <a:effectLst/>
        </p:spPr>
        <p:txBody>
          <a:bodyPr>
            <a:spAutoFit/>
          </a:bodyPr>
          <a:lstStyle/>
          <a:p>
            <a:pPr eaLnBrk="0" hangingPunct="0">
              <a:spcBef>
                <a:spcPct val="50000"/>
              </a:spcBef>
            </a:pPr>
            <a:r>
              <a:rPr lang="de-DE" sz="3200">
                <a:solidFill>
                  <a:schemeClr val="accent2"/>
                </a:solidFill>
              </a:rPr>
              <a:t>Vesiculair transport</a:t>
            </a:r>
          </a:p>
        </p:txBody>
      </p:sp>
      <p:sp>
        <p:nvSpPr>
          <p:cNvPr id="110597" name="Line 5"/>
          <p:cNvSpPr>
            <a:spLocks noChangeShapeType="1"/>
          </p:cNvSpPr>
          <p:nvPr/>
        </p:nvSpPr>
        <p:spPr bwMode="auto">
          <a:xfrm>
            <a:off x="76200" y="533400"/>
            <a:ext cx="4135438" cy="15875"/>
          </a:xfrm>
          <a:prstGeom prst="line">
            <a:avLst/>
          </a:prstGeom>
          <a:noFill/>
          <a:ln w="28575">
            <a:solidFill>
              <a:schemeClr val="accent2"/>
            </a:solidFill>
            <a:round/>
            <a:headEnd/>
            <a:tailEnd/>
          </a:ln>
          <a:effectLst/>
        </p:spPr>
        <p:txBody>
          <a:bodyPr wrap="none" anchor="ctr"/>
          <a:lstStyle/>
          <a:p>
            <a:endParaRPr lang="nl-NL"/>
          </a:p>
        </p:txBody>
      </p:sp>
      <p:sp>
        <p:nvSpPr>
          <p:cNvPr id="110598" name="Text Box 6"/>
          <p:cNvSpPr txBox="1">
            <a:spLocks noChangeArrowheads="1"/>
          </p:cNvSpPr>
          <p:nvPr/>
        </p:nvSpPr>
        <p:spPr bwMode="auto">
          <a:xfrm>
            <a:off x="468313" y="5373688"/>
            <a:ext cx="8351837" cy="1052512"/>
          </a:xfrm>
          <a:prstGeom prst="rect">
            <a:avLst/>
          </a:prstGeom>
          <a:noFill/>
          <a:ln w="9525">
            <a:noFill/>
            <a:miter lim="800000"/>
            <a:headEnd/>
            <a:tailEnd/>
          </a:ln>
          <a:effectLst/>
        </p:spPr>
        <p:txBody>
          <a:bodyPr>
            <a:spAutoFit/>
          </a:bodyPr>
          <a:lstStyle/>
          <a:p>
            <a:pPr marL="177800" indent="-177800" eaLnBrk="0" hangingPunct="0">
              <a:spcBef>
                <a:spcPct val="15000"/>
              </a:spcBef>
            </a:pPr>
            <a:r>
              <a:rPr lang="de-DE" b="0"/>
              <a:t>- Eiwitten die aan ER-gebonden ribosomen gesynthetiseerd worden, worden  getransporteerd naar het membraan of worden gesecreteerd.</a:t>
            </a:r>
          </a:p>
          <a:p>
            <a:pPr marL="177800" indent="-177800" eaLnBrk="0" hangingPunct="0">
              <a:spcBef>
                <a:spcPct val="15000"/>
              </a:spcBef>
            </a:pPr>
            <a:r>
              <a:rPr lang="de-DE" b="0"/>
              <a:t>- Signaal sequentie wordt afgeknipt na transport</a:t>
            </a:r>
          </a:p>
        </p:txBody>
      </p:sp>
      <p:sp>
        <p:nvSpPr>
          <p:cNvPr id="2" name="Rechthoek 1"/>
          <p:cNvSpPr/>
          <p:nvPr/>
        </p:nvSpPr>
        <p:spPr>
          <a:xfrm>
            <a:off x="4572000" y="6273225"/>
            <a:ext cx="4572000" cy="584775"/>
          </a:xfrm>
          <a:prstGeom prst="rect">
            <a:avLst/>
          </a:prstGeom>
        </p:spPr>
        <p:txBody>
          <a:bodyPr>
            <a:spAutoFit/>
          </a:bodyPr>
          <a:lstStyle/>
          <a:p>
            <a:r>
              <a:rPr lang="en-GB" sz="1600" dirty="0"/>
              <a:t>http://greatcourse.cnu.edu.cn/xbfzswx/wlkc/kcxx/7English(31234048Bytes).htm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 belangrijkste voor eiwitten	</a:t>
            </a:r>
            <a:endParaRPr lang="nl-NL" dirty="0"/>
          </a:p>
        </p:txBody>
      </p:sp>
      <p:sp>
        <p:nvSpPr>
          <p:cNvPr id="3" name="Tijdelijke aanduiding voor inhoud 2"/>
          <p:cNvSpPr>
            <a:spLocks noGrp="1"/>
          </p:cNvSpPr>
          <p:nvPr>
            <p:ph idx="1"/>
          </p:nvPr>
        </p:nvSpPr>
        <p:spPr/>
        <p:txBody>
          <a:bodyPr/>
          <a:lstStyle/>
          <a:p>
            <a:r>
              <a:rPr lang="nl-NL" dirty="0" err="1"/>
              <a:t>Uniprot</a:t>
            </a:r>
            <a:r>
              <a:rPr lang="nl-NL" dirty="0"/>
              <a:t> (</a:t>
            </a:r>
            <a:r>
              <a:rPr lang="nl-NL" dirty="0" err="1"/>
              <a:t>Swiss-prot+TrEMBL</a:t>
            </a:r>
            <a:r>
              <a:rPr lang="nl-NL" dirty="0"/>
              <a:t>) </a:t>
            </a:r>
          </a:p>
          <a:p>
            <a:r>
              <a:rPr lang="nl-NL" dirty="0"/>
              <a:t>NCBI </a:t>
            </a:r>
            <a:r>
              <a:rPr lang="nl-NL" dirty="0" err="1"/>
              <a:t>Protein</a:t>
            </a:r>
            <a:r>
              <a:rPr lang="nl-NL" dirty="0"/>
              <a:t> (</a:t>
            </a:r>
            <a:r>
              <a:rPr lang="nl-NL" dirty="0" err="1"/>
              <a:t>Refseq+Genbank</a:t>
            </a:r>
            <a:r>
              <a:rPr lang="nl-NL" dirty="0"/>
              <a:t>)</a:t>
            </a:r>
          </a:p>
          <a:p>
            <a:r>
              <a:rPr lang="nl-NL" dirty="0"/>
              <a:t>PDB</a:t>
            </a:r>
          </a:p>
          <a:p>
            <a:pPr marL="0" indent="0">
              <a:buNone/>
            </a:pPr>
            <a:endParaRPr lang="nl-NL" dirty="0"/>
          </a:p>
          <a:p>
            <a:r>
              <a:rPr lang="nl-NL" dirty="0"/>
              <a:t>Blast</a:t>
            </a:r>
          </a:p>
          <a:p>
            <a:r>
              <a:rPr lang="nl-NL" dirty="0" err="1"/>
              <a:t>ClustalO</a:t>
            </a:r>
            <a:endParaRPr lang="nl-NL" dirty="0"/>
          </a:p>
          <a:p>
            <a:r>
              <a:rPr lang="nl-NL" dirty="0" err="1"/>
              <a:t>Expasy</a:t>
            </a:r>
            <a:r>
              <a:rPr lang="nl-NL" dirty="0"/>
              <a:t> </a:t>
            </a:r>
            <a:r>
              <a:rPr lang="nl-NL" dirty="0" smtClean="0"/>
              <a:t>tools</a:t>
            </a:r>
            <a:endParaRPr lang="nl-NL" dirty="0"/>
          </a:p>
        </p:txBody>
      </p:sp>
    </p:spTree>
    <p:extLst>
      <p:ext uri="{BB962C8B-B14F-4D97-AF65-F5344CB8AC3E}">
        <p14:creationId xmlns:p14="http://schemas.microsoft.com/office/powerpoint/2010/main" val="1137116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body" idx="4294967295"/>
          </p:nvPr>
        </p:nvSpPr>
        <p:spPr>
          <a:xfrm>
            <a:off x="304800" y="1066800"/>
            <a:ext cx="8534400" cy="5559425"/>
          </a:xfrm>
        </p:spPr>
        <p:txBody>
          <a:bodyPr/>
          <a:lstStyle/>
          <a:p>
            <a:r>
              <a:rPr lang="en-US" dirty="0" err="1" smtClean="0"/>
              <a:t>Eiwit</a:t>
            </a:r>
            <a:r>
              <a:rPr lang="en-US" dirty="0" smtClean="0"/>
              <a:t> </a:t>
            </a:r>
            <a:r>
              <a:rPr lang="en-US" dirty="0" err="1" smtClean="0"/>
              <a:t>synthese</a:t>
            </a:r>
            <a:r>
              <a:rPr lang="en-US" dirty="0" smtClean="0"/>
              <a:t> </a:t>
            </a:r>
            <a:r>
              <a:rPr lang="en-US" dirty="0" err="1" smtClean="0"/>
              <a:t>begint</a:t>
            </a:r>
            <a:r>
              <a:rPr lang="en-US" dirty="0" smtClean="0"/>
              <a:t> </a:t>
            </a:r>
            <a:r>
              <a:rPr lang="en-US" dirty="0" err="1" smtClean="0"/>
              <a:t>altijd</a:t>
            </a:r>
            <a:r>
              <a:rPr lang="en-US" dirty="0" smtClean="0"/>
              <a:t> in het cytosol</a:t>
            </a:r>
            <a:endParaRPr lang="en-US" dirty="0"/>
          </a:p>
          <a:p>
            <a:r>
              <a:rPr lang="en-US" dirty="0" err="1" smtClean="0"/>
              <a:t>Synthese</a:t>
            </a:r>
            <a:r>
              <a:rPr lang="en-US" dirty="0" smtClean="0"/>
              <a:t> </a:t>
            </a:r>
            <a:r>
              <a:rPr lang="en-US" dirty="0" err="1" smtClean="0"/>
              <a:t>eindigt</a:t>
            </a:r>
            <a:r>
              <a:rPr lang="en-US" dirty="0" smtClean="0"/>
              <a:t> in het </a:t>
            </a:r>
            <a:r>
              <a:rPr lang="en-US" dirty="0" err="1" smtClean="0"/>
              <a:t>cytosol</a:t>
            </a:r>
            <a:r>
              <a:rPr lang="en-US" dirty="0" smtClean="0"/>
              <a:t>, </a:t>
            </a:r>
            <a:r>
              <a:rPr lang="en-US" dirty="0" err="1" smtClean="0"/>
              <a:t>behalve</a:t>
            </a:r>
            <a:r>
              <a:rPr lang="en-US" dirty="0" smtClean="0"/>
              <a:t> </a:t>
            </a:r>
            <a:r>
              <a:rPr lang="en-US" dirty="0" err="1" smtClean="0"/>
              <a:t>als</a:t>
            </a:r>
            <a:r>
              <a:rPr lang="en-US" dirty="0" smtClean="0"/>
              <a:t> </a:t>
            </a:r>
            <a:r>
              <a:rPr lang="en-US" dirty="0" err="1" smtClean="0"/>
              <a:t>een</a:t>
            </a:r>
            <a:r>
              <a:rPr lang="en-US" dirty="0" smtClean="0"/>
              <a:t> </a:t>
            </a:r>
            <a:r>
              <a:rPr lang="en-US" dirty="0" err="1" smtClean="0"/>
              <a:t>signaal</a:t>
            </a:r>
            <a:r>
              <a:rPr lang="en-US" dirty="0" smtClean="0"/>
              <a:t> peptide het </a:t>
            </a:r>
            <a:r>
              <a:rPr lang="en-US" dirty="0" err="1" smtClean="0"/>
              <a:t>ribosoom</a:t>
            </a:r>
            <a:r>
              <a:rPr lang="en-US" dirty="0" smtClean="0"/>
              <a:t> </a:t>
            </a:r>
            <a:r>
              <a:rPr lang="en-US" dirty="0" err="1" smtClean="0"/>
              <a:t>signaleert</a:t>
            </a:r>
            <a:r>
              <a:rPr lang="en-US" dirty="0" smtClean="0"/>
              <a:t> </a:t>
            </a:r>
            <a:r>
              <a:rPr lang="en-US" dirty="0" err="1" smtClean="0"/>
              <a:t>om</a:t>
            </a:r>
            <a:r>
              <a:rPr lang="en-US" dirty="0" smtClean="0"/>
              <a:t> aan het ER </a:t>
            </a:r>
            <a:r>
              <a:rPr lang="en-US" dirty="0" err="1" smtClean="0"/>
              <a:t>te</a:t>
            </a:r>
            <a:r>
              <a:rPr lang="en-US" dirty="0" smtClean="0"/>
              <a:t> </a:t>
            </a:r>
            <a:r>
              <a:rPr lang="en-US" dirty="0" err="1" smtClean="0"/>
              <a:t>binden</a:t>
            </a:r>
            <a:endParaRPr lang="en-US" dirty="0" smtClean="0"/>
          </a:p>
          <a:p>
            <a:r>
              <a:rPr lang="en-US" dirty="0" err="1" smtClean="0"/>
              <a:t>Een</a:t>
            </a:r>
            <a:r>
              <a:rPr lang="en-US" dirty="0" smtClean="0"/>
              <a:t> signal-recognition </a:t>
            </a:r>
            <a:r>
              <a:rPr lang="en-US" dirty="0"/>
              <a:t>particle (SRP) </a:t>
            </a:r>
            <a:r>
              <a:rPr lang="en-US" dirty="0" smtClean="0"/>
              <a:t>bind aan het </a:t>
            </a:r>
            <a:r>
              <a:rPr lang="en-US" dirty="0" err="1" smtClean="0"/>
              <a:t>signaal</a:t>
            </a:r>
            <a:r>
              <a:rPr lang="en-US" dirty="0" smtClean="0"/>
              <a:t> </a:t>
            </a:r>
            <a:r>
              <a:rPr lang="en-US" dirty="0"/>
              <a:t>peptide</a:t>
            </a:r>
          </a:p>
          <a:p>
            <a:r>
              <a:rPr lang="en-US" dirty="0" smtClean="0"/>
              <a:t>Het SRP </a:t>
            </a:r>
            <a:r>
              <a:rPr lang="en-US" dirty="0" err="1" smtClean="0"/>
              <a:t>brengt</a:t>
            </a:r>
            <a:r>
              <a:rPr lang="en-US" dirty="0" smtClean="0"/>
              <a:t> het </a:t>
            </a:r>
            <a:r>
              <a:rPr lang="en-US" dirty="0"/>
              <a:t>signal peptide </a:t>
            </a:r>
            <a:r>
              <a:rPr lang="en-US" dirty="0" smtClean="0"/>
              <a:t>+ ribosome </a:t>
            </a:r>
            <a:r>
              <a:rPr lang="en-US" dirty="0" err="1" smtClean="0"/>
              <a:t>naar</a:t>
            </a:r>
            <a:r>
              <a:rPr lang="en-US" dirty="0" smtClean="0"/>
              <a:t> het </a:t>
            </a:r>
            <a:r>
              <a:rPr lang="en-US" dirty="0"/>
              <a:t>ER</a:t>
            </a:r>
          </a:p>
        </p:txBody>
      </p:sp>
      <p:sp>
        <p:nvSpPr>
          <p:cNvPr id="2" name="Tekstvak 1"/>
          <p:cNvSpPr txBox="1"/>
          <p:nvPr/>
        </p:nvSpPr>
        <p:spPr>
          <a:xfrm>
            <a:off x="2362200" y="228600"/>
            <a:ext cx="3700052" cy="769441"/>
          </a:xfrm>
          <a:prstGeom prst="rect">
            <a:avLst/>
          </a:prstGeom>
          <a:noFill/>
        </p:spPr>
        <p:txBody>
          <a:bodyPr wrap="none" rtlCol="0">
            <a:spAutoFit/>
          </a:bodyPr>
          <a:lstStyle/>
          <a:p>
            <a:r>
              <a:rPr lang="nl-NL" sz="4400" dirty="0" smtClean="0">
                <a:latin typeface="+mj-lt"/>
              </a:rPr>
              <a:t>Secretie route</a:t>
            </a:r>
            <a:endParaRPr lang="nl-NL" sz="4400" dirty="0">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p:txBody>
          <a:bodyPr/>
          <a:lstStyle/>
          <a:p>
            <a:endParaRPr lang="nl-NL"/>
          </a:p>
        </p:txBody>
      </p:sp>
      <p:sp>
        <p:nvSpPr>
          <p:cNvPr id="124932" name="Text Box 4"/>
          <p:cNvSpPr txBox="1">
            <a:spLocks noChangeArrowheads="1"/>
          </p:cNvSpPr>
          <p:nvPr/>
        </p:nvSpPr>
        <p:spPr bwMode="auto">
          <a:xfrm>
            <a:off x="838200" y="76200"/>
            <a:ext cx="7239000" cy="579438"/>
          </a:xfrm>
          <a:prstGeom prst="rect">
            <a:avLst/>
          </a:prstGeom>
          <a:noFill/>
          <a:ln w="9525">
            <a:noFill/>
            <a:miter lim="800000"/>
            <a:headEnd/>
            <a:tailEnd/>
          </a:ln>
          <a:effectLst/>
        </p:spPr>
        <p:txBody>
          <a:bodyPr>
            <a:spAutoFit/>
          </a:bodyPr>
          <a:lstStyle/>
          <a:p>
            <a:pPr algn="ctr" eaLnBrk="0" hangingPunct="0">
              <a:spcBef>
                <a:spcPct val="50000"/>
              </a:spcBef>
            </a:pPr>
            <a:r>
              <a:rPr lang="de-DE" sz="3200">
                <a:solidFill>
                  <a:schemeClr val="accent2"/>
                </a:solidFill>
              </a:rPr>
              <a:t>Translocatie naar het ER</a:t>
            </a:r>
          </a:p>
        </p:txBody>
      </p:sp>
      <p:sp>
        <p:nvSpPr>
          <p:cNvPr id="124933" name="Line 5"/>
          <p:cNvSpPr>
            <a:spLocks noChangeShapeType="1"/>
          </p:cNvSpPr>
          <p:nvPr/>
        </p:nvSpPr>
        <p:spPr bwMode="auto">
          <a:xfrm>
            <a:off x="304800" y="685800"/>
            <a:ext cx="8610600" cy="0"/>
          </a:xfrm>
          <a:prstGeom prst="line">
            <a:avLst/>
          </a:prstGeom>
          <a:noFill/>
          <a:ln w="28575">
            <a:solidFill>
              <a:schemeClr val="accent2"/>
            </a:solidFill>
            <a:round/>
            <a:headEnd/>
            <a:tailEnd/>
          </a:ln>
          <a:effectLst/>
        </p:spPr>
        <p:txBody>
          <a:bodyPr wrap="none" anchor="ctr"/>
          <a:lstStyle/>
          <a:p>
            <a:endParaRPr lang="nl-NL"/>
          </a:p>
        </p:txBody>
      </p:sp>
      <p:pic>
        <p:nvPicPr>
          <p:cNvPr id="124934" name="Picture 6" descr="figure-27-33"/>
          <p:cNvPicPr>
            <a:picLocks noChangeAspect="1" noChangeArrowheads="1"/>
          </p:cNvPicPr>
          <p:nvPr/>
        </p:nvPicPr>
        <p:blipFill>
          <a:blip r:embed="rId3" cstate="print"/>
          <a:srcRect/>
          <a:stretch>
            <a:fillRect/>
          </a:stretch>
        </p:blipFill>
        <p:spPr bwMode="auto">
          <a:xfrm>
            <a:off x="304800" y="835025"/>
            <a:ext cx="8534400" cy="5187950"/>
          </a:xfrm>
          <a:prstGeom prst="rect">
            <a:avLst/>
          </a:prstGeom>
          <a:noFill/>
        </p:spPr>
      </p:pic>
      <p:sp>
        <p:nvSpPr>
          <p:cNvPr id="124936" name="Text Box 8"/>
          <p:cNvSpPr txBox="1">
            <a:spLocks noChangeArrowheads="1"/>
          </p:cNvSpPr>
          <p:nvPr/>
        </p:nvSpPr>
        <p:spPr bwMode="auto">
          <a:xfrm>
            <a:off x="2987675" y="5084763"/>
            <a:ext cx="630238" cy="274637"/>
          </a:xfrm>
          <a:prstGeom prst="rect">
            <a:avLst/>
          </a:prstGeom>
          <a:noFill/>
          <a:ln w="9525">
            <a:noFill/>
            <a:miter lim="800000"/>
            <a:headEnd/>
            <a:tailEnd/>
          </a:ln>
          <a:effectLst/>
        </p:spPr>
        <p:txBody>
          <a:bodyPr wrap="none">
            <a:spAutoFit/>
          </a:bodyPr>
          <a:lstStyle/>
          <a:p>
            <a:r>
              <a:rPr lang="nl-NL" sz="1200"/>
              <a:t>+ GTP</a:t>
            </a:r>
          </a:p>
        </p:txBody>
      </p:sp>
      <p:sp>
        <p:nvSpPr>
          <p:cNvPr id="124937" name="Text Box 9"/>
          <p:cNvSpPr txBox="1">
            <a:spLocks noChangeArrowheads="1"/>
          </p:cNvSpPr>
          <p:nvPr/>
        </p:nvSpPr>
        <p:spPr bwMode="auto">
          <a:xfrm>
            <a:off x="1227138" y="3038475"/>
            <a:ext cx="549275" cy="274638"/>
          </a:xfrm>
          <a:prstGeom prst="rect">
            <a:avLst/>
          </a:prstGeom>
          <a:noFill/>
          <a:ln w="9525">
            <a:noFill/>
            <a:miter lim="800000"/>
            <a:headEnd/>
            <a:tailEnd/>
          </a:ln>
          <a:effectLst/>
        </p:spPr>
        <p:txBody>
          <a:bodyPr wrap="none">
            <a:spAutoFit/>
          </a:bodyPr>
          <a:lstStyle/>
          <a:p>
            <a:r>
              <a:rPr lang="nl-NL" sz="1200"/>
              <a:t>GTP-</a:t>
            </a:r>
          </a:p>
        </p:txBody>
      </p:sp>
      <p:sp>
        <p:nvSpPr>
          <p:cNvPr id="124938" name="Text Box 10"/>
          <p:cNvSpPr txBox="1">
            <a:spLocks noChangeArrowheads="1"/>
          </p:cNvSpPr>
          <p:nvPr/>
        </p:nvSpPr>
        <p:spPr bwMode="auto">
          <a:xfrm>
            <a:off x="5651500" y="5373688"/>
            <a:ext cx="630238" cy="274637"/>
          </a:xfrm>
          <a:prstGeom prst="rect">
            <a:avLst/>
          </a:prstGeom>
          <a:noFill/>
          <a:ln w="9525">
            <a:noFill/>
            <a:miter lim="800000"/>
            <a:headEnd/>
            <a:tailEnd/>
          </a:ln>
          <a:effectLst/>
        </p:spPr>
        <p:txBody>
          <a:bodyPr wrap="none">
            <a:spAutoFit/>
          </a:bodyPr>
          <a:lstStyle/>
          <a:p>
            <a:r>
              <a:rPr lang="nl-NL" sz="1200"/>
              <a:t>+ GTP</a:t>
            </a:r>
          </a:p>
        </p:txBody>
      </p:sp>
      <p:sp>
        <p:nvSpPr>
          <p:cNvPr id="9" name="Rectangle 3"/>
          <p:cNvSpPr txBox="1">
            <a:spLocks noChangeArrowheads="1"/>
          </p:cNvSpPr>
          <p:nvPr/>
        </p:nvSpPr>
        <p:spPr bwMode="auto">
          <a:xfrm>
            <a:off x="0" y="6453336"/>
            <a:ext cx="3275856" cy="260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FFFF00"/>
              </a:buClr>
              <a:buSzTx/>
              <a:buFont typeface="Wingdings" pitchFamily="2" charset="2"/>
              <a:buChar char="Ø"/>
              <a:tabLst/>
              <a:defRPr/>
            </a:pPr>
            <a:r>
              <a:rPr kumimoji="0" lang="nl-NL" sz="1800" b="1" i="0" u="none" strike="noStrike" kern="0" cap="none" spc="0" normalizeH="0" baseline="0" noProof="0" dirty="0" err="1" smtClean="0">
                <a:ln>
                  <a:noFill/>
                </a:ln>
                <a:effectLst/>
                <a:uLnTx/>
                <a:uFillTx/>
                <a:latin typeface="+mn-lt"/>
                <a:ea typeface="+mn-ea"/>
                <a:cs typeface="+mn-cs"/>
              </a:rPr>
              <a:t>Lehninger</a:t>
            </a:r>
            <a:r>
              <a:rPr kumimoji="0" lang="nl-NL" sz="1800" b="1" i="0" u="none" strike="noStrike" kern="0" cap="none" spc="0" normalizeH="0" baseline="0" noProof="0" dirty="0" smtClean="0">
                <a:ln>
                  <a:noFill/>
                </a:ln>
                <a:effectLst/>
                <a:uLnTx/>
                <a:uFillTx/>
                <a:latin typeface="+mn-lt"/>
                <a:ea typeface="+mn-ea"/>
                <a:cs typeface="+mn-cs"/>
              </a:rPr>
              <a:t> </a:t>
            </a:r>
            <a:r>
              <a:rPr kumimoji="0" lang="nl-NL" sz="1800" b="1" i="0" u="none" strike="noStrike" kern="0" cap="none" spc="0" normalizeH="0" baseline="0" noProof="0" dirty="0" err="1" smtClean="0">
                <a:ln>
                  <a:noFill/>
                </a:ln>
                <a:effectLst/>
                <a:uLnTx/>
                <a:uFillTx/>
                <a:latin typeface="+mn-lt"/>
                <a:ea typeface="+mn-ea"/>
                <a:cs typeface="+mn-cs"/>
              </a:rPr>
              <a:t>fig</a:t>
            </a:r>
            <a:r>
              <a:rPr kumimoji="0" lang="nl-NL" sz="1800" b="1" i="0" u="none" strike="noStrike" kern="0" cap="none" spc="0" normalizeH="0" baseline="0" noProof="0" dirty="0" smtClean="0">
                <a:ln>
                  <a:noFill/>
                </a:ln>
                <a:effectLst/>
                <a:uLnTx/>
                <a:uFillTx/>
                <a:latin typeface="+mn-lt"/>
                <a:ea typeface="+mn-ea"/>
                <a:cs typeface="+mn-cs"/>
              </a:rPr>
              <a:t> 27.38</a:t>
            </a:r>
            <a:endParaRPr kumimoji="0" lang="nl-NL" sz="1800" b="1" i="0" u="none" strike="noStrike" kern="0" cap="none" spc="0" normalizeH="0" baseline="0" noProof="0" dirty="0">
              <a:ln>
                <a:noFill/>
              </a:ln>
              <a:effectLst/>
              <a:uLnTx/>
              <a:uFillTx/>
              <a:latin typeface="+mn-lt"/>
              <a:ea typeface="+mn-ea"/>
              <a:cs typeface="+mn-cs"/>
            </a:endParaRPr>
          </a:p>
        </p:txBody>
      </p:sp>
    </p:spTree>
    <p:extLst>
      <p:ext uri="{BB962C8B-B14F-4D97-AF65-F5344CB8AC3E}">
        <p14:creationId xmlns:p14="http://schemas.microsoft.com/office/powerpoint/2010/main" val="472237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endParaRPr lang="nl-NL"/>
          </a:p>
        </p:txBody>
      </p:sp>
      <p:sp>
        <p:nvSpPr>
          <p:cNvPr id="142339" name="Rectangle 3"/>
          <p:cNvSpPr>
            <a:spLocks noGrp="1" noChangeArrowheads="1"/>
          </p:cNvSpPr>
          <p:nvPr>
            <p:ph type="body" idx="1"/>
          </p:nvPr>
        </p:nvSpPr>
        <p:spPr/>
        <p:txBody>
          <a:bodyPr/>
          <a:lstStyle/>
          <a:p>
            <a:endParaRPr lang="nl-NL"/>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48" y="228600"/>
            <a:ext cx="8528304" cy="6400800"/>
          </a:xfrm>
          <a:prstGeom prst="rect">
            <a:avLst/>
          </a:prstGeom>
        </p:spPr>
      </p:pic>
      <p:sp>
        <p:nvSpPr>
          <p:cNvPr id="6" name="Rechthoek 5"/>
          <p:cNvSpPr/>
          <p:nvPr/>
        </p:nvSpPr>
        <p:spPr>
          <a:xfrm>
            <a:off x="1736685" y="6375484"/>
            <a:ext cx="4572000" cy="253916"/>
          </a:xfrm>
          <a:prstGeom prst="rect">
            <a:avLst/>
          </a:prstGeom>
          <a:solidFill>
            <a:schemeClr val="bg1"/>
          </a:solidFill>
        </p:spPr>
        <p:txBody>
          <a:bodyPr>
            <a:spAutoFit/>
          </a:bodyPr>
          <a:lstStyle/>
          <a:p>
            <a:r>
              <a:rPr lang="nl-NL" sz="1050" dirty="0"/>
              <a:t>http://www.mun.ca/biology/desmid/brian/BIOL2060/BIOL2060-22/2217.jpg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0" name="Picture 4" descr="figure-11-08"/>
          <p:cNvPicPr>
            <a:picLocks noChangeAspect="1" noChangeArrowheads="1"/>
          </p:cNvPicPr>
          <p:nvPr/>
        </p:nvPicPr>
        <p:blipFill>
          <a:blip r:embed="rId2" cstate="print"/>
          <a:srcRect/>
          <a:stretch>
            <a:fillRect/>
          </a:stretch>
        </p:blipFill>
        <p:spPr bwMode="auto">
          <a:xfrm>
            <a:off x="2517775" y="0"/>
            <a:ext cx="4108450" cy="6858000"/>
          </a:xfrm>
          <a:prstGeom prst="rect">
            <a:avLst/>
          </a:prstGeom>
          <a:noFill/>
        </p:spPr>
      </p:pic>
      <p:sp>
        <p:nvSpPr>
          <p:cNvPr id="5" name="Rectangle 2"/>
          <p:cNvSpPr txBox="1">
            <a:spLocks noChangeArrowheads="1"/>
          </p:cNvSpPr>
          <p:nvPr/>
        </p:nvSpPr>
        <p:spPr bwMode="auto">
          <a:xfrm>
            <a:off x="251520" y="1268760"/>
            <a:ext cx="2590056" cy="7124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nl-NL" sz="3600" kern="0" dirty="0" err="1" smtClean="0"/>
              <a:t>Integral</a:t>
            </a:r>
            <a:r>
              <a:rPr lang="nl-NL" sz="3600" kern="0" dirty="0" smtClean="0"/>
              <a:t> </a:t>
            </a:r>
            <a:r>
              <a:rPr lang="nl-NL" sz="3600" kern="0" dirty="0" err="1" smtClean="0"/>
              <a:t>membrane</a:t>
            </a:r>
            <a:r>
              <a:rPr lang="nl-NL" sz="3600" kern="0" dirty="0" smtClean="0"/>
              <a:t> proteins</a:t>
            </a:r>
            <a:endParaRPr lang="nl-NL" sz="3600" kern="0" dirty="0"/>
          </a:p>
        </p:txBody>
      </p:sp>
      <p:sp>
        <p:nvSpPr>
          <p:cNvPr id="6" name="Rectangle 3"/>
          <p:cNvSpPr txBox="1">
            <a:spLocks noChangeArrowheads="1"/>
          </p:cNvSpPr>
          <p:nvPr/>
        </p:nvSpPr>
        <p:spPr bwMode="auto">
          <a:xfrm>
            <a:off x="685800" y="2852936"/>
            <a:ext cx="1653952" cy="32120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nl-NL" sz="1800" kern="0" smtClean="0"/>
              <a:t>Lehninger fig 11.8</a:t>
            </a:r>
            <a:endParaRPr lang="nl-NL" sz="1800" kern="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68313" y="0"/>
            <a:ext cx="8229600" cy="765175"/>
          </a:xfrm>
        </p:spPr>
        <p:txBody>
          <a:bodyPr/>
          <a:lstStyle/>
          <a:p>
            <a:r>
              <a:rPr lang="nl-NL" sz="3200" b="1" dirty="0" err="1">
                <a:solidFill>
                  <a:schemeClr val="accent2"/>
                </a:solidFill>
              </a:rPr>
              <a:t>Posttranslation</a:t>
            </a:r>
            <a:r>
              <a:rPr lang="nl-NL" sz="3200" b="1" dirty="0">
                <a:solidFill>
                  <a:schemeClr val="accent2"/>
                </a:solidFill>
              </a:rPr>
              <a:t> </a:t>
            </a:r>
            <a:r>
              <a:rPr lang="nl-NL" sz="3200" b="1" dirty="0" err="1">
                <a:solidFill>
                  <a:schemeClr val="accent2"/>
                </a:solidFill>
              </a:rPr>
              <a:t>modifications</a:t>
            </a:r>
            <a:r>
              <a:rPr lang="nl-NL" sz="3200" b="1" dirty="0">
                <a:solidFill>
                  <a:schemeClr val="accent2"/>
                </a:solidFill>
              </a:rPr>
              <a:t> in the ER</a:t>
            </a:r>
          </a:p>
        </p:txBody>
      </p:sp>
      <p:sp>
        <p:nvSpPr>
          <p:cNvPr id="128003" name="Rectangle 3"/>
          <p:cNvSpPr>
            <a:spLocks noGrp="1" noChangeArrowheads="1"/>
          </p:cNvSpPr>
          <p:nvPr>
            <p:ph type="body" idx="1"/>
          </p:nvPr>
        </p:nvSpPr>
        <p:spPr>
          <a:xfrm>
            <a:off x="179388" y="692150"/>
            <a:ext cx="8785225" cy="4525963"/>
          </a:xfrm>
        </p:spPr>
        <p:txBody>
          <a:bodyPr/>
          <a:lstStyle/>
          <a:p>
            <a:r>
              <a:rPr lang="nl-NL" sz="2400"/>
              <a:t>Disulfide bridges - Folding (HSP70) - N-linked Glycosylation </a:t>
            </a:r>
          </a:p>
        </p:txBody>
      </p:sp>
      <p:pic>
        <p:nvPicPr>
          <p:cNvPr id="128004" name="Picture 4" descr="figure-27-34"/>
          <p:cNvPicPr>
            <a:picLocks noChangeAspect="1" noChangeArrowheads="1"/>
          </p:cNvPicPr>
          <p:nvPr/>
        </p:nvPicPr>
        <p:blipFill>
          <a:blip r:embed="rId2" cstate="print"/>
          <a:srcRect/>
          <a:stretch>
            <a:fillRect/>
          </a:stretch>
        </p:blipFill>
        <p:spPr bwMode="auto">
          <a:xfrm>
            <a:off x="1563688" y="1628775"/>
            <a:ext cx="7580312" cy="4835525"/>
          </a:xfrm>
          <a:prstGeom prst="rect">
            <a:avLst/>
          </a:prstGeom>
          <a:noFill/>
        </p:spPr>
      </p:pic>
      <p:sp>
        <p:nvSpPr>
          <p:cNvPr id="128005" name="Line 5"/>
          <p:cNvSpPr>
            <a:spLocks noChangeShapeType="1"/>
          </p:cNvSpPr>
          <p:nvPr/>
        </p:nvSpPr>
        <p:spPr bwMode="auto">
          <a:xfrm flipH="1">
            <a:off x="6659563" y="1125538"/>
            <a:ext cx="647700" cy="792162"/>
          </a:xfrm>
          <a:prstGeom prst="line">
            <a:avLst/>
          </a:prstGeom>
          <a:noFill/>
          <a:ln w="57150">
            <a:solidFill>
              <a:schemeClr val="tx1"/>
            </a:solidFill>
            <a:round/>
            <a:headEnd/>
            <a:tailEnd type="triangle" w="med" len="med"/>
          </a:ln>
          <a:effectLst/>
        </p:spPr>
        <p:txBody>
          <a:bodyPr/>
          <a:lstStyle/>
          <a:p>
            <a:endParaRPr lang="nl-NL"/>
          </a:p>
        </p:txBody>
      </p:sp>
      <p:sp>
        <p:nvSpPr>
          <p:cNvPr id="128006" name="Text Box 6"/>
          <p:cNvSpPr txBox="1">
            <a:spLocks noChangeArrowheads="1"/>
          </p:cNvSpPr>
          <p:nvPr/>
        </p:nvSpPr>
        <p:spPr bwMode="auto">
          <a:xfrm>
            <a:off x="179388" y="3644900"/>
            <a:ext cx="1543050" cy="517525"/>
          </a:xfrm>
          <a:prstGeom prst="rect">
            <a:avLst/>
          </a:prstGeom>
          <a:noFill/>
          <a:ln w="9525">
            <a:noFill/>
            <a:miter lim="800000"/>
            <a:headEnd/>
            <a:tailEnd/>
          </a:ln>
          <a:effectLst/>
        </p:spPr>
        <p:txBody>
          <a:bodyPr wrap="none">
            <a:spAutoFit/>
          </a:bodyPr>
          <a:lstStyle/>
          <a:p>
            <a:r>
              <a:rPr lang="nl-NL" sz="1400"/>
              <a:t>14-residue core </a:t>
            </a:r>
          </a:p>
          <a:p>
            <a:r>
              <a:rPr lang="nl-NL" sz="1400"/>
              <a:t>oligosaccharide</a:t>
            </a:r>
          </a:p>
        </p:txBody>
      </p:sp>
      <p:sp>
        <p:nvSpPr>
          <p:cNvPr id="128008" name="Line 8"/>
          <p:cNvSpPr>
            <a:spLocks noChangeShapeType="1"/>
          </p:cNvSpPr>
          <p:nvPr/>
        </p:nvSpPr>
        <p:spPr bwMode="auto">
          <a:xfrm flipV="1">
            <a:off x="1331913" y="3644900"/>
            <a:ext cx="360362" cy="71438"/>
          </a:xfrm>
          <a:prstGeom prst="line">
            <a:avLst/>
          </a:prstGeom>
          <a:noFill/>
          <a:ln w="9525">
            <a:solidFill>
              <a:schemeClr val="tx1"/>
            </a:solidFill>
            <a:round/>
            <a:headEnd/>
            <a:tailEnd type="triangle" w="med" len="med"/>
          </a:ln>
          <a:effectLst/>
        </p:spPr>
        <p:txBody>
          <a:bodyPr/>
          <a:lstStyle/>
          <a:p>
            <a:endParaRPr lang="nl-NL"/>
          </a:p>
        </p:txBody>
      </p:sp>
      <p:sp>
        <p:nvSpPr>
          <p:cNvPr id="128009" name="Text Box 9"/>
          <p:cNvSpPr txBox="1">
            <a:spLocks noChangeArrowheads="1"/>
          </p:cNvSpPr>
          <p:nvPr/>
        </p:nvSpPr>
        <p:spPr bwMode="auto">
          <a:xfrm>
            <a:off x="3924300" y="4508500"/>
            <a:ext cx="1189038" cy="304800"/>
          </a:xfrm>
          <a:prstGeom prst="rect">
            <a:avLst/>
          </a:prstGeom>
          <a:noFill/>
          <a:ln w="9525">
            <a:noFill/>
            <a:miter lim="800000"/>
            <a:headEnd/>
            <a:tailEnd/>
          </a:ln>
          <a:effectLst/>
        </p:spPr>
        <p:txBody>
          <a:bodyPr wrap="none">
            <a:spAutoFit/>
          </a:bodyPr>
          <a:lstStyle/>
          <a:p>
            <a:r>
              <a:rPr lang="nl-NL" sz="1400"/>
              <a:t>Transferase</a:t>
            </a:r>
          </a:p>
        </p:txBody>
      </p:sp>
      <p:sp>
        <p:nvSpPr>
          <p:cNvPr id="128011" name="Text Box 11"/>
          <p:cNvSpPr txBox="1">
            <a:spLocks noChangeArrowheads="1"/>
          </p:cNvSpPr>
          <p:nvPr/>
        </p:nvSpPr>
        <p:spPr bwMode="auto">
          <a:xfrm>
            <a:off x="179388" y="6308725"/>
            <a:ext cx="5005387" cy="396875"/>
          </a:xfrm>
          <a:prstGeom prst="rect">
            <a:avLst/>
          </a:prstGeom>
          <a:noFill/>
          <a:ln w="9525">
            <a:noFill/>
            <a:miter lim="800000"/>
            <a:headEnd/>
            <a:tailEnd/>
          </a:ln>
          <a:effectLst/>
        </p:spPr>
        <p:txBody>
          <a:bodyPr wrap="none">
            <a:spAutoFit/>
          </a:bodyPr>
          <a:lstStyle/>
          <a:p>
            <a:r>
              <a:rPr lang="nl-NL"/>
              <a:t>No glycosylation of cytosolic proteins !!</a:t>
            </a:r>
          </a:p>
        </p:txBody>
      </p:sp>
      <p:sp>
        <p:nvSpPr>
          <p:cNvPr id="10" name="Rectangle 3"/>
          <p:cNvSpPr txBox="1">
            <a:spLocks noChangeArrowheads="1"/>
          </p:cNvSpPr>
          <p:nvPr/>
        </p:nvSpPr>
        <p:spPr bwMode="auto">
          <a:xfrm>
            <a:off x="5868144" y="6477000"/>
            <a:ext cx="3275856" cy="260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FFFF00"/>
              </a:buClr>
              <a:buSzTx/>
              <a:buFont typeface="Wingdings" pitchFamily="2" charset="2"/>
              <a:buChar char="Ø"/>
              <a:tabLst/>
              <a:defRPr/>
            </a:pPr>
            <a:r>
              <a:rPr kumimoji="0" lang="nl-NL" sz="1800" b="1" i="0" u="none" strike="noStrike" kern="0" cap="none" spc="0" normalizeH="0" baseline="0" noProof="0" dirty="0" err="1" smtClean="0">
                <a:ln>
                  <a:noFill/>
                </a:ln>
                <a:effectLst/>
                <a:uLnTx/>
                <a:uFillTx/>
                <a:latin typeface="+mn-lt"/>
                <a:ea typeface="+mn-ea"/>
                <a:cs typeface="+mn-cs"/>
              </a:rPr>
              <a:t>Lehninger</a:t>
            </a:r>
            <a:r>
              <a:rPr kumimoji="0" lang="nl-NL" sz="1800" b="1" i="0" u="none" strike="noStrike" kern="0" cap="none" spc="0" normalizeH="0" baseline="0" noProof="0" dirty="0" smtClean="0">
                <a:ln>
                  <a:noFill/>
                </a:ln>
                <a:effectLst/>
                <a:uLnTx/>
                <a:uFillTx/>
                <a:latin typeface="+mn-lt"/>
                <a:ea typeface="+mn-ea"/>
                <a:cs typeface="+mn-cs"/>
              </a:rPr>
              <a:t> </a:t>
            </a:r>
            <a:r>
              <a:rPr kumimoji="0" lang="nl-NL" sz="1800" b="1" i="0" u="none" strike="noStrike" kern="0" cap="none" spc="0" normalizeH="0" baseline="0" noProof="0" dirty="0" err="1" smtClean="0">
                <a:ln>
                  <a:noFill/>
                </a:ln>
                <a:effectLst/>
                <a:uLnTx/>
                <a:uFillTx/>
                <a:latin typeface="+mn-lt"/>
                <a:ea typeface="+mn-ea"/>
                <a:cs typeface="+mn-cs"/>
              </a:rPr>
              <a:t>fig</a:t>
            </a:r>
            <a:r>
              <a:rPr kumimoji="0" lang="nl-NL" sz="1800" b="1" i="0" u="none" strike="noStrike" kern="0" cap="none" spc="0" normalizeH="0" baseline="0" noProof="0" dirty="0" smtClean="0">
                <a:ln>
                  <a:noFill/>
                </a:ln>
                <a:effectLst/>
                <a:uLnTx/>
                <a:uFillTx/>
                <a:latin typeface="+mn-lt"/>
                <a:ea typeface="+mn-ea"/>
                <a:cs typeface="+mn-cs"/>
              </a:rPr>
              <a:t> 27.39</a:t>
            </a:r>
            <a:endParaRPr kumimoji="0" lang="nl-NL" sz="1800" b="1" i="0" u="none" strike="noStrike" kern="0" cap="none" spc="0" normalizeH="0" baseline="0" noProof="0" dirty="0">
              <a:ln>
                <a:noFill/>
              </a:ln>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250825" y="274638"/>
            <a:ext cx="1873250" cy="4883150"/>
          </a:xfrm>
        </p:spPr>
        <p:txBody>
          <a:bodyPr/>
          <a:lstStyle/>
          <a:p>
            <a:r>
              <a:rPr lang="nl-NL" sz="2000" b="1"/>
              <a:t>Post-translationele modificaties in het Golgi</a:t>
            </a:r>
          </a:p>
        </p:txBody>
      </p:sp>
      <p:pic>
        <p:nvPicPr>
          <p:cNvPr id="139268" name="Picture 4" descr="ech7-18"/>
          <p:cNvPicPr>
            <a:picLocks noChangeAspect="1" noChangeArrowheads="1"/>
          </p:cNvPicPr>
          <p:nvPr/>
        </p:nvPicPr>
        <p:blipFill>
          <a:blip r:embed="rId2" cstate="print"/>
          <a:srcRect/>
          <a:stretch>
            <a:fillRect/>
          </a:stretch>
        </p:blipFill>
        <p:spPr bwMode="auto">
          <a:xfrm>
            <a:off x="2159000" y="0"/>
            <a:ext cx="6985000" cy="6789738"/>
          </a:xfrm>
          <a:prstGeom prst="rect">
            <a:avLst/>
          </a:prstGeom>
          <a:noFill/>
        </p:spPr>
      </p:pic>
      <p:sp>
        <p:nvSpPr>
          <p:cNvPr id="139269" name="Rectangle 5"/>
          <p:cNvSpPr>
            <a:spLocks noChangeArrowheads="1"/>
          </p:cNvSpPr>
          <p:nvPr/>
        </p:nvSpPr>
        <p:spPr bwMode="auto">
          <a:xfrm>
            <a:off x="107950" y="6297613"/>
            <a:ext cx="2578100" cy="274637"/>
          </a:xfrm>
          <a:prstGeom prst="rect">
            <a:avLst/>
          </a:prstGeom>
          <a:noFill/>
          <a:ln w="9525">
            <a:noFill/>
            <a:miter lim="800000"/>
            <a:headEnd/>
            <a:tailEnd/>
          </a:ln>
          <a:effectLst/>
        </p:spPr>
        <p:txBody>
          <a:bodyPr wrap="none" anchor="ctr">
            <a:spAutoFit/>
          </a:bodyPr>
          <a:lstStyle/>
          <a:p>
            <a:r>
              <a:rPr lang="nl-NL" sz="1200"/>
              <a:t>NANA: N-Acetyl neuraminic acid </a:t>
            </a:r>
          </a:p>
        </p:txBody>
      </p:sp>
      <p:sp>
        <p:nvSpPr>
          <p:cNvPr id="5" name="Rechthoek 4"/>
          <p:cNvSpPr/>
          <p:nvPr/>
        </p:nvSpPr>
        <p:spPr>
          <a:xfrm>
            <a:off x="0" y="6519446"/>
            <a:ext cx="5958408" cy="307777"/>
          </a:xfrm>
          <a:prstGeom prst="rect">
            <a:avLst/>
          </a:prstGeom>
        </p:spPr>
        <p:txBody>
          <a:bodyPr wrap="square">
            <a:spAutoFit/>
          </a:bodyPr>
          <a:lstStyle/>
          <a:p>
            <a:r>
              <a:rPr lang="nl-NL" sz="1400" dirty="0" smtClean="0"/>
              <a:t>http://www.cytochemistry.net/cell-biology/golgi.htm</a:t>
            </a:r>
            <a:endParaRPr lang="nl-NL"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nl-NL"/>
              <a:t>Golgi</a:t>
            </a:r>
          </a:p>
        </p:txBody>
      </p:sp>
      <p:sp>
        <p:nvSpPr>
          <p:cNvPr id="138243" name="Rectangle 3"/>
          <p:cNvSpPr>
            <a:spLocks noGrp="1" noChangeArrowheads="1"/>
          </p:cNvSpPr>
          <p:nvPr>
            <p:ph type="body" idx="1"/>
          </p:nvPr>
        </p:nvSpPr>
        <p:spPr/>
        <p:txBody>
          <a:bodyPr/>
          <a:lstStyle/>
          <a:p>
            <a:endParaRPr lang="nl-NL"/>
          </a:p>
        </p:txBody>
      </p:sp>
      <p:pic>
        <p:nvPicPr>
          <p:cNvPr id="138244" name="Picture 4" descr="ech7-13"/>
          <p:cNvPicPr>
            <a:picLocks noChangeAspect="1" noChangeArrowheads="1"/>
          </p:cNvPicPr>
          <p:nvPr/>
        </p:nvPicPr>
        <p:blipFill>
          <a:blip r:embed="rId2" cstate="print"/>
          <a:srcRect/>
          <a:stretch>
            <a:fillRect/>
          </a:stretch>
        </p:blipFill>
        <p:spPr bwMode="auto">
          <a:xfrm>
            <a:off x="0" y="1557338"/>
            <a:ext cx="9144000" cy="4999037"/>
          </a:xfrm>
          <a:prstGeom prst="rect">
            <a:avLst/>
          </a:prstGeom>
          <a:noFill/>
        </p:spPr>
      </p:pic>
      <p:sp>
        <p:nvSpPr>
          <p:cNvPr id="2" name="Rechthoek 1"/>
          <p:cNvSpPr/>
          <p:nvPr/>
        </p:nvSpPr>
        <p:spPr>
          <a:xfrm>
            <a:off x="25400" y="6324600"/>
            <a:ext cx="4572000" cy="584775"/>
          </a:xfrm>
          <a:prstGeom prst="rect">
            <a:avLst/>
          </a:prstGeom>
        </p:spPr>
        <p:txBody>
          <a:bodyPr>
            <a:spAutoFit/>
          </a:bodyPr>
          <a:lstStyle/>
          <a:p>
            <a:r>
              <a:rPr lang="en-GB" sz="1600" dirty="0"/>
              <a:t>http://greatcourse.cnu.edu.cn/xbfzswx/wlkc/kcxx/7English(31234048Bytes).htm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nl-NL"/>
              <a:t>Vraag</a:t>
            </a:r>
          </a:p>
        </p:txBody>
      </p:sp>
      <p:sp>
        <p:nvSpPr>
          <p:cNvPr id="149507" name="Rectangle 3"/>
          <p:cNvSpPr>
            <a:spLocks noGrp="1" noChangeArrowheads="1"/>
          </p:cNvSpPr>
          <p:nvPr>
            <p:ph type="body" idx="1"/>
          </p:nvPr>
        </p:nvSpPr>
        <p:spPr/>
        <p:txBody>
          <a:bodyPr/>
          <a:lstStyle/>
          <a:p>
            <a:r>
              <a:rPr lang="nl-NL"/>
              <a:t>Hoeveel transmembraan domeinen heb je nodig om de N-terminus binnen te krijgen en de C-terminus buiten?</a:t>
            </a:r>
          </a:p>
          <a:p>
            <a:r>
              <a:rPr lang="nl-NL"/>
              <a:t>En allebei aan de buitenkant?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endParaRPr lang="nl-NL"/>
          </a:p>
        </p:txBody>
      </p:sp>
      <p:sp>
        <p:nvSpPr>
          <p:cNvPr id="143363" name="Rectangle 3"/>
          <p:cNvSpPr>
            <a:spLocks noGrp="1" noChangeArrowheads="1"/>
          </p:cNvSpPr>
          <p:nvPr>
            <p:ph type="body" idx="1"/>
          </p:nvPr>
        </p:nvSpPr>
        <p:spPr/>
        <p:txBody>
          <a:bodyPr/>
          <a:lstStyle/>
          <a:p>
            <a:endParaRPr lang="nl-NL"/>
          </a:p>
        </p:txBody>
      </p:sp>
      <p:pic>
        <p:nvPicPr>
          <p:cNvPr id="143365" name="Picture 5" descr="ech7-37"/>
          <p:cNvPicPr>
            <a:picLocks noChangeAspect="1" noChangeArrowheads="1"/>
          </p:cNvPicPr>
          <p:nvPr/>
        </p:nvPicPr>
        <p:blipFill>
          <a:blip r:embed="rId2" cstate="print"/>
          <a:srcRect/>
          <a:stretch>
            <a:fillRect/>
          </a:stretch>
        </p:blipFill>
        <p:spPr bwMode="auto">
          <a:xfrm>
            <a:off x="0" y="1447800"/>
            <a:ext cx="9144000" cy="3467100"/>
          </a:xfrm>
          <a:prstGeom prst="rect">
            <a:avLst/>
          </a:prstGeom>
          <a:noFill/>
        </p:spPr>
      </p:pic>
      <p:sp>
        <p:nvSpPr>
          <p:cNvPr id="2" name="Rechthoek 1"/>
          <p:cNvSpPr/>
          <p:nvPr/>
        </p:nvSpPr>
        <p:spPr>
          <a:xfrm>
            <a:off x="12700" y="6273225"/>
            <a:ext cx="4572000" cy="584775"/>
          </a:xfrm>
          <a:prstGeom prst="rect">
            <a:avLst/>
          </a:prstGeom>
        </p:spPr>
        <p:txBody>
          <a:bodyPr>
            <a:spAutoFit/>
          </a:bodyPr>
          <a:lstStyle/>
          <a:p>
            <a:r>
              <a:rPr lang="en-GB" sz="1600" dirty="0"/>
              <a:t>http://greatcourse.cnu.edu.cn/xbfzswx/wlkc/kcxx/kcxx-7.htm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endParaRPr lang="nl-NL"/>
          </a:p>
        </p:txBody>
      </p:sp>
      <p:sp>
        <p:nvSpPr>
          <p:cNvPr id="145411" name="Rectangle 3"/>
          <p:cNvSpPr>
            <a:spLocks noGrp="1" noChangeArrowheads="1"/>
          </p:cNvSpPr>
          <p:nvPr>
            <p:ph type="body" idx="1"/>
          </p:nvPr>
        </p:nvSpPr>
        <p:spPr/>
        <p:txBody>
          <a:bodyPr/>
          <a:lstStyle/>
          <a:p>
            <a:endParaRPr lang="nl-NL"/>
          </a:p>
        </p:txBody>
      </p:sp>
      <p:pic>
        <p:nvPicPr>
          <p:cNvPr id="145412" name="Picture 4" descr="ech7-53"/>
          <p:cNvPicPr>
            <a:picLocks noChangeAspect="1" noChangeArrowheads="1"/>
          </p:cNvPicPr>
          <p:nvPr/>
        </p:nvPicPr>
        <p:blipFill>
          <a:blip r:embed="rId2" cstate="print"/>
          <a:srcRect/>
          <a:stretch>
            <a:fillRect/>
          </a:stretch>
        </p:blipFill>
        <p:spPr bwMode="auto">
          <a:xfrm>
            <a:off x="0" y="717550"/>
            <a:ext cx="9144000" cy="5759450"/>
          </a:xfrm>
          <a:prstGeom prst="rect">
            <a:avLst/>
          </a:prstGeom>
          <a:noFill/>
        </p:spPr>
      </p:pic>
      <p:sp>
        <p:nvSpPr>
          <p:cNvPr id="5" name="Rechthoek 4"/>
          <p:cNvSpPr/>
          <p:nvPr/>
        </p:nvSpPr>
        <p:spPr>
          <a:xfrm>
            <a:off x="0" y="6581001"/>
            <a:ext cx="4572000" cy="276999"/>
          </a:xfrm>
          <a:prstGeom prst="rect">
            <a:avLst/>
          </a:prstGeom>
        </p:spPr>
        <p:txBody>
          <a:bodyPr>
            <a:spAutoFit/>
          </a:bodyPr>
          <a:lstStyle/>
          <a:p>
            <a:r>
              <a:rPr lang="nl-NL" sz="1200" dirty="0" smtClean="0"/>
              <a:t>http://www.lookfordiagnosis.com/mesh_info.php?term=Exocitosis</a:t>
            </a:r>
            <a:endParaRPr lang="nl-NL"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 types</a:t>
            </a:r>
            <a:endParaRPr lang="nl-NL" dirty="0"/>
          </a:p>
        </p:txBody>
      </p:sp>
      <p:sp>
        <p:nvSpPr>
          <p:cNvPr id="3" name="Tijdelijke aanduiding voor inhoud 2"/>
          <p:cNvSpPr>
            <a:spLocks noGrp="1"/>
          </p:cNvSpPr>
          <p:nvPr>
            <p:ph idx="1"/>
          </p:nvPr>
        </p:nvSpPr>
        <p:spPr/>
        <p:txBody>
          <a:bodyPr/>
          <a:lstStyle/>
          <a:p>
            <a:r>
              <a:rPr lang="nl-NL" dirty="0" smtClean="0"/>
              <a:t>Primaire data</a:t>
            </a:r>
          </a:p>
          <a:p>
            <a:r>
              <a:rPr lang="nl-NL" dirty="0" smtClean="0"/>
              <a:t>Secundaire data</a:t>
            </a:r>
            <a:endParaRPr lang="nl-NL" dirty="0"/>
          </a:p>
        </p:txBody>
      </p:sp>
    </p:spTree>
    <p:extLst>
      <p:ext uri="{BB962C8B-B14F-4D97-AF65-F5344CB8AC3E}">
        <p14:creationId xmlns:p14="http://schemas.microsoft.com/office/powerpoint/2010/main" val="1053093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endParaRPr lang="nl-NL"/>
          </a:p>
        </p:txBody>
      </p:sp>
      <p:sp>
        <p:nvSpPr>
          <p:cNvPr id="140291" name="Rectangle 3"/>
          <p:cNvSpPr>
            <a:spLocks noGrp="1" noChangeArrowheads="1"/>
          </p:cNvSpPr>
          <p:nvPr>
            <p:ph type="body" idx="1"/>
          </p:nvPr>
        </p:nvSpPr>
        <p:spPr/>
        <p:txBody>
          <a:bodyPr/>
          <a:lstStyle/>
          <a:p>
            <a:endParaRPr lang="nl-NL"/>
          </a:p>
        </p:txBody>
      </p:sp>
      <p:pic>
        <p:nvPicPr>
          <p:cNvPr id="5" name="Tijdelijke aanduiding voor inhoud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5827" y="-863"/>
            <a:ext cx="8329187" cy="6858000"/>
          </a:xfrm>
          <a:prstGeom prst="rect">
            <a:avLst/>
          </a:prstGeom>
          <a:noFill/>
          <a:ln w="9525">
            <a:noFill/>
            <a:miter lim="800000"/>
            <a:headEnd/>
            <a:tailEnd/>
          </a:ln>
          <a:effectLst/>
        </p:spPr>
      </p:pic>
      <p:sp>
        <p:nvSpPr>
          <p:cNvPr id="6" name="Rechthoek 5"/>
          <p:cNvSpPr/>
          <p:nvPr/>
        </p:nvSpPr>
        <p:spPr>
          <a:xfrm>
            <a:off x="425827" y="73968"/>
            <a:ext cx="4529871" cy="230832"/>
          </a:xfrm>
          <a:prstGeom prst="rect">
            <a:avLst/>
          </a:prstGeom>
        </p:spPr>
        <p:txBody>
          <a:bodyPr wrap="square">
            <a:spAutoFit/>
          </a:bodyPr>
          <a:lstStyle/>
          <a:p>
            <a:r>
              <a:rPr lang="nl-NL" sz="900" dirty="0"/>
              <a:t>http://www.unitus.it/scienze/corsonew/lezione11_files/sorting_detailed.gif</a:t>
            </a:r>
          </a:p>
        </p:txBody>
      </p:sp>
      <p:sp>
        <p:nvSpPr>
          <p:cNvPr id="7" name="Tekstvak 6"/>
          <p:cNvSpPr txBox="1"/>
          <p:nvPr/>
        </p:nvSpPr>
        <p:spPr>
          <a:xfrm>
            <a:off x="2906815" y="2567717"/>
            <a:ext cx="2444900" cy="461665"/>
          </a:xfrm>
          <a:prstGeom prst="rect">
            <a:avLst/>
          </a:prstGeom>
          <a:noFill/>
        </p:spPr>
        <p:txBody>
          <a:bodyPr wrap="none" rtlCol="0">
            <a:spAutoFit/>
          </a:bodyPr>
          <a:lstStyle/>
          <a:p>
            <a:r>
              <a:rPr lang="nl-NL" dirty="0" err="1" smtClean="0">
                <a:solidFill>
                  <a:srgbClr val="FF0000"/>
                </a:solidFill>
              </a:rPr>
              <a:t>Protein</a:t>
            </a:r>
            <a:r>
              <a:rPr lang="nl-NL" dirty="0" smtClean="0">
                <a:solidFill>
                  <a:srgbClr val="FF0000"/>
                </a:solidFill>
              </a:rPr>
              <a:t> </a:t>
            </a:r>
            <a:r>
              <a:rPr lang="nl-NL" dirty="0" err="1" smtClean="0">
                <a:solidFill>
                  <a:srgbClr val="FF0000"/>
                </a:solidFill>
              </a:rPr>
              <a:t>targeting</a:t>
            </a:r>
            <a:endParaRPr lang="nl-NL"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nl-NL" b="1"/>
              <a:t>Protein sorting</a:t>
            </a:r>
          </a:p>
        </p:txBody>
      </p:sp>
      <p:sp>
        <p:nvSpPr>
          <p:cNvPr id="155655" name="Rectangle 7"/>
          <p:cNvSpPr>
            <a:spLocks noChangeArrowheads="1"/>
          </p:cNvSpPr>
          <p:nvPr/>
        </p:nvSpPr>
        <p:spPr bwMode="auto">
          <a:xfrm>
            <a:off x="539750" y="1557338"/>
            <a:ext cx="7777163" cy="4054475"/>
          </a:xfrm>
          <a:prstGeom prst="rect">
            <a:avLst/>
          </a:prstGeom>
          <a:noFill/>
          <a:ln w="9525">
            <a:noFill/>
            <a:miter lim="800000"/>
            <a:headEnd/>
            <a:tailEnd/>
          </a:ln>
          <a:effectLst/>
        </p:spPr>
        <p:txBody>
          <a:bodyPr anchor="ctr">
            <a:spAutoFit/>
          </a:bodyPr>
          <a:lstStyle/>
          <a:p>
            <a:pPr marL="342900" indent="-342900"/>
            <a:r>
              <a:rPr lang="nl-NL"/>
              <a:t>Some typical signal sequences:</a:t>
            </a:r>
            <a:endParaRPr lang="nl-NL" b="0"/>
          </a:p>
          <a:p>
            <a:pPr marL="342900" indent="-342900">
              <a:buFontTx/>
              <a:buChar char="•"/>
            </a:pPr>
            <a:r>
              <a:rPr lang="nl-NL"/>
              <a:t>Import into nucleus: -Pro-Pro-</a:t>
            </a:r>
            <a:r>
              <a:rPr lang="nl-NL">
                <a:solidFill>
                  <a:schemeClr val="hlink"/>
                </a:solidFill>
              </a:rPr>
              <a:t>Lys-Lys-Lys-Arg-Lys</a:t>
            </a:r>
            <a:r>
              <a:rPr lang="nl-NL"/>
              <a:t>-Val-</a:t>
            </a:r>
            <a:endParaRPr lang="nl-NL" b="0"/>
          </a:p>
          <a:p>
            <a:pPr marL="342900" indent="-342900">
              <a:buFontTx/>
              <a:buChar char="•"/>
            </a:pPr>
            <a:r>
              <a:rPr lang="nl-NL"/>
              <a:t>Export from nucleus: -</a:t>
            </a:r>
            <a:r>
              <a:rPr lang="nl-NL">
                <a:solidFill>
                  <a:schemeClr val="accent2"/>
                </a:solidFill>
              </a:rPr>
              <a:t>Leu</a:t>
            </a:r>
            <a:r>
              <a:rPr lang="nl-NL"/>
              <a:t>-Ala-</a:t>
            </a:r>
            <a:r>
              <a:rPr lang="nl-NL">
                <a:solidFill>
                  <a:schemeClr val="accent2"/>
                </a:solidFill>
              </a:rPr>
              <a:t>Leu</a:t>
            </a:r>
            <a:r>
              <a:rPr lang="nl-NL"/>
              <a:t>-Lys-</a:t>
            </a:r>
            <a:r>
              <a:rPr lang="nl-NL">
                <a:solidFill>
                  <a:schemeClr val="accent2"/>
                </a:solidFill>
              </a:rPr>
              <a:t>Leu</a:t>
            </a:r>
            <a:r>
              <a:rPr lang="nl-NL"/>
              <a:t>-Ala-Gly-</a:t>
            </a:r>
            <a:r>
              <a:rPr lang="nl-NL">
                <a:solidFill>
                  <a:schemeClr val="accent2"/>
                </a:solidFill>
              </a:rPr>
              <a:t>Leu</a:t>
            </a:r>
            <a:r>
              <a:rPr lang="nl-NL"/>
              <a:t>-Asp</a:t>
            </a:r>
            <a:r>
              <a:rPr lang="nl-NL">
                <a:solidFill>
                  <a:schemeClr val="accent2"/>
                </a:solidFill>
              </a:rPr>
              <a:t>-Ile</a:t>
            </a:r>
            <a:r>
              <a:rPr lang="nl-NL"/>
              <a:t>-</a:t>
            </a:r>
            <a:endParaRPr lang="nl-NL" b="0"/>
          </a:p>
          <a:p>
            <a:pPr marL="342900" indent="-342900">
              <a:buFontTx/>
              <a:buChar char="•"/>
            </a:pPr>
            <a:r>
              <a:rPr lang="nl-NL"/>
              <a:t>Import into mitochondris: +H3N-Met-Leu-Ser-Leu-</a:t>
            </a:r>
            <a:r>
              <a:rPr lang="nl-NL">
                <a:solidFill>
                  <a:schemeClr val="hlink"/>
                </a:solidFill>
              </a:rPr>
              <a:t>Arg</a:t>
            </a:r>
            <a:r>
              <a:rPr lang="nl-NL"/>
              <a:t>-Gln-Ser-Ile-</a:t>
            </a:r>
            <a:r>
              <a:rPr lang="nl-NL">
                <a:solidFill>
                  <a:schemeClr val="hlink"/>
                </a:solidFill>
              </a:rPr>
              <a:t>Arg</a:t>
            </a:r>
            <a:r>
              <a:rPr lang="nl-NL"/>
              <a:t>-Phe-Phe-</a:t>
            </a:r>
            <a:r>
              <a:rPr lang="nl-NL">
                <a:solidFill>
                  <a:schemeClr val="hlink"/>
                </a:solidFill>
              </a:rPr>
              <a:t>Lys</a:t>
            </a:r>
            <a:r>
              <a:rPr lang="nl-NL"/>
              <a:t>-Pro-Ala-Thr-</a:t>
            </a:r>
            <a:r>
              <a:rPr lang="nl-NL">
                <a:solidFill>
                  <a:schemeClr val="hlink"/>
                </a:solidFill>
              </a:rPr>
              <a:t>Arg</a:t>
            </a:r>
            <a:r>
              <a:rPr lang="nl-NL"/>
              <a:t>-Thr-Leu-Cys-Ser-Ser-</a:t>
            </a:r>
            <a:r>
              <a:rPr lang="nl-NL">
                <a:solidFill>
                  <a:schemeClr val="hlink"/>
                </a:solidFill>
              </a:rPr>
              <a:t>Arg</a:t>
            </a:r>
            <a:r>
              <a:rPr lang="nl-NL"/>
              <a:t>-Tyr-Leu-Leu-</a:t>
            </a:r>
            <a:endParaRPr lang="nl-NL" b="0"/>
          </a:p>
          <a:p>
            <a:pPr marL="342900" indent="-342900">
              <a:buFontTx/>
              <a:buChar char="•"/>
            </a:pPr>
            <a:r>
              <a:rPr lang="nl-NL"/>
              <a:t>Import into peroxisomes: -Ser-Lys-</a:t>
            </a:r>
            <a:r>
              <a:rPr lang="nl-NL">
                <a:solidFill>
                  <a:schemeClr val="accent2"/>
                </a:solidFill>
              </a:rPr>
              <a:t>Leu</a:t>
            </a:r>
            <a:r>
              <a:rPr lang="nl-NL"/>
              <a:t>-COO-</a:t>
            </a:r>
            <a:endParaRPr lang="nl-NL" b="0"/>
          </a:p>
          <a:p>
            <a:pPr marL="342900" indent="-342900">
              <a:buFontTx/>
              <a:buChar char="•"/>
            </a:pPr>
            <a:r>
              <a:rPr lang="nl-NL"/>
              <a:t>Import into ER: +H3N-Met -Met-Ser-Phe-Val-Ser-</a:t>
            </a:r>
            <a:r>
              <a:rPr lang="nl-NL">
                <a:solidFill>
                  <a:schemeClr val="accent2"/>
                </a:solidFill>
              </a:rPr>
              <a:t>Leu-Leu-Leu-Val-Gly-Ile-Leu-Phe-Try-Ala-</a:t>
            </a:r>
            <a:r>
              <a:rPr lang="nl-NL"/>
              <a:t>Thr-Glu-Ala-Glu-Gln-Leu-Thr-</a:t>
            </a:r>
            <a:r>
              <a:rPr lang="nl-NL">
                <a:solidFill>
                  <a:schemeClr val="hlink"/>
                </a:solidFill>
              </a:rPr>
              <a:t>Lys</a:t>
            </a:r>
            <a:r>
              <a:rPr lang="nl-NL"/>
              <a:t>-Cys-Glu-Val-Phe-Gln-</a:t>
            </a:r>
            <a:endParaRPr lang="nl-NL" b="0"/>
          </a:p>
          <a:p>
            <a:pPr marL="342900" indent="-342900">
              <a:buFontTx/>
              <a:buChar char="•"/>
            </a:pPr>
            <a:r>
              <a:rPr lang="nl-NL"/>
              <a:t>Return to ER: -</a:t>
            </a:r>
            <a:r>
              <a:rPr lang="nl-NL">
                <a:solidFill>
                  <a:schemeClr val="hlink"/>
                </a:solidFill>
              </a:rPr>
              <a:t>Lys</a:t>
            </a:r>
            <a:r>
              <a:rPr lang="nl-NL"/>
              <a:t>-Asp-Glu-</a:t>
            </a:r>
            <a:r>
              <a:rPr lang="nl-NL">
                <a:solidFill>
                  <a:schemeClr val="accent2"/>
                </a:solidFill>
              </a:rPr>
              <a:t>Leu</a:t>
            </a:r>
            <a:r>
              <a:rPr lang="nl-NL"/>
              <a:t>--COO-</a:t>
            </a:r>
            <a:br>
              <a:rPr lang="nl-NL"/>
            </a:br>
            <a:endParaRPr lang="nl-NL"/>
          </a:p>
        </p:txBody>
      </p:sp>
      <p:sp>
        <p:nvSpPr>
          <p:cNvPr id="155656" name="Rectangle 8"/>
          <p:cNvSpPr>
            <a:spLocks noChangeArrowheads="1"/>
          </p:cNvSpPr>
          <p:nvPr/>
        </p:nvSpPr>
        <p:spPr bwMode="auto">
          <a:xfrm>
            <a:off x="0" y="5495925"/>
            <a:ext cx="9144000" cy="1069975"/>
          </a:xfrm>
          <a:prstGeom prst="rect">
            <a:avLst/>
          </a:prstGeom>
          <a:noFill/>
          <a:ln w="9525">
            <a:noFill/>
            <a:miter lim="800000"/>
            <a:headEnd/>
            <a:tailEnd/>
          </a:ln>
          <a:effectLst/>
        </p:spPr>
        <p:txBody>
          <a:bodyPr anchor="ctr">
            <a:spAutoFit/>
          </a:bodyPr>
          <a:lstStyle/>
          <a:p>
            <a:r>
              <a:rPr lang="nl-NL" sz="1600" b="0"/>
              <a:t>Some characteristic features of the differences of the different classes of signal sequences are highlighted in color. Where they are known to be important for the function of the signal sequence, positively charged amino acids are shown in </a:t>
            </a:r>
            <a:r>
              <a:rPr lang="nl-NL" sz="1600" b="0">
                <a:solidFill>
                  <a:schemeClr val="hlink"/>
                </a:solidFill>
              </a:rPr>
              <a:t>blue</a:t>
            </a:r>
            <a:r>
              <a:rPr lang="nl-NL" sz="1600" b="0"/>
              <a:t>. Similarly, important hydrophobic amino acids are shown in </a:t>
            </a:r>
            <a:r>
              <a:rPr lang="nl-NL" sz="1600" b="0">
                <a:solidFill>
                  <a:schemeClr val="accent2"/>
                </a:solidFill>
              </a:rPr>
              <a:t>blue </a:t>
            </a:r>
            <a:r>
              <a:rPr lang="nl-NL" sz="1600" b="0"/>
              <a:t>. +H3N indicates the N-terminus of a protein; COO- indicates the C-terminus.</a:t>
            </a:r>
            <a:r>
              <a:rPr lang="nl-NL" sz="160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nl-NL"/>
              <a:t>Vraag</a:t>
            </a:r>
          </a:p>
        </p:txBody>
      </p:sp>
      <p:sp>
        <p:nvSpPr>
          <p:cNvPr id="147459" name="Rectangle 3"/>
          <p:cNvSpPr>
            <a:spLocks noGrp="1" noChangeArrowheads="1"/>
          </p:cNvSpPr>
          <p:nvPr>
            <p:ph type="body" idx="1"/>
          </p:nvPr>
        </p:nvSpPr>
        <p:spPr/>
        <p:txBody>
          <a:bodyPr/>
          <a:lstStyle/>
          <a:p>
            <a:r>
              <a:rPr lang="nl-NL"/>
              <a:t>Aan het gen voor een eukaryoot polypeptide van 300 a.a. met een intern nucleair lokalisatie signaal (NLS, pos. 150), wordt via genetische modificatie een N-terminale signaal sequentie toegevoegd die wordt herkend door het SRP.</a:t>
            </a:r>
          </a:p>
          <a:p>
            <a:endParaRPr lang="nl-NL"/>
          </a:p>
          <a:p>
            <a:r>
              <a:rPr lang="nl-NL"/>
              <a:t>Waar bevindt dit eiwit zich?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Overzicht</a:t>
            </a:r>
            <a:endParaRPr lang="nl-NL" dirty="0"/>
          </a:p>
        </p:txBody>
      </p:sp>
      <p:sp>
        <p:nvSpPr>
          <p:cNvPr id="3" name="Tijdelijke aanduiding voor inhoud 2"/>
          <p:cNvSpPr>
            <a:spLocks noGrp="1"/>
          </p:cNvSpPr>
          <p:nvPr>
            <p:ph idx="1"/>
          </p:nvPr>
        </p:nvSpPr>
        <p:spPr/>
        <p:txBody>
          <a:bodyPr/>
          <a:lstStyle/>
          <a:p>
            <a:r>
              <a:rPr lang="nl-NL" dirty="0" smtClean="0"/>
              <a:t>Tools en databases</a:t>
            </a:r>
          </a:p>
          <a:p>
            <a:r>
              <a:rPr lang="nl-NL" dirty="0" smtClean="0"/>
              <a:t>Annotatie en data kwaliteit</a:t>
            </a:r>
          </a:p>
          <a:p>
            <a:r>
              <a:rPr lang="nl-NL" dirty="0" smtClean="0"/>
              <a:t>Eiwit translocatie</a:t>
            </a:r>
          </a:p>
          <a:p>
            <a:r>
              <a:rPr lang="nl-NL" dirty="0"/>
              <a:t>Predictie</a:t>
            </a:r>
          </a:p>
          <a:p>
            <a:pPr marL="0" indent="0">
              <a:buNone/>
            </a:pPr>
            <a:endParaRPr lang="nl-NL" dirty="0" smtClean="0"/>
          </a:p>
          <a:p>
            <a:endParaRPr lang="nl-NL" dirty="0" smtClean="0"/>
          </a:p>
        </p:txBody>
      </p:sp>
    </p:spTree>
    <p:extLst>
      <p:ext uri="{BB962C8B-B14F-4D97-AF65-F5344CB8AC3E}">
        <p14:creationId xmlns:p14="http://schemas.microsoft.com/office/powerpoint/2010/main" val="2651137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Transmembraan domeinen</a:t>
            </a:r>
            <a:endParaRPr lang="nl-NL" dirty="0"/>
          </a:p>
        </p:txBody>
      </p:sp>
      <p:sp>
        <p:nvSpPr>
          <p:cNvPr id="3" name="Tijdelijke aanduiding voor inhoud 2"/>
          <p:cNvSpPr>
            <a:spLocks noGrp="1"/>
          </p:cNvSpPr>
          <p:nvPr>
            <p:ph idx="1"/>
          </p:nvPr>
        </p:nvSpPr>
        <p:spPr/>
        <p:txBody>
          <a:bodyPr/>
          <a:lstStyle/>
          <a:p>
            <a:r>
              <a:rPr lang="nl-NL" dirty="0" smtClean="0"/>
              <a:t>Eigenschappen</a:t>
            </a:r>
          </a:p>
          <a:p>
            <a:pPr>
              <a:buNone/>
            </a:pPr>
            <a:endParaRPr lang="nl-NL" dirty="0" smtClean="0"/>
          </a:p>
          <a:p>
            <a:r>
              <a:rPr lang="nl-NL" dirty="0" smtClean="0"/>
              <a:t>Voorspellen</a:t>
            </a:r>
          </a:p>
          <a:p>
            <a:pPr>
              <a:buNone/>
            </a:pPr>
            <a:r>
              <a:rPr lang="nl-NL" dirty="0" smtClean="0"/>
              <a:t>- op basis van homologie</a:t>
            </a:r>
          </a:p>
          <a:p>
            <a:pPr>
              <a:buNone/>
            </a:pPr>
            <a:r>
              <a:rPr lang="nl-NL" dirty="0" smtClean="0"/>
              <a:t>- </a:t>
            </a:r>
            <a:r>
              <a:rPr lang="nl-NL" dirty="0" err="1" smtClean="0"/>
              <a:t>ab</a:t>
            </a:r>
            <a:r>
              <a:rPr lang="nl-NL" dirty="0" smtClean="0"/>
              <a:t> </a:t>
            </a:r>
            <a:r>
              <a:rPr lang="nl-NL" dirty="0" err="1" smtClean="0"/>
              <a:t>initio</a:t>
            </a:r>
            <a:endParaRPr lang="nl-NL"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nl-NL"/>
              <a:t>Voorspelling membraan topologie	</a:t>
            </a:r>
          </a:p>
        </p:txBody>
      </p:sp>
      <p:sp>
        <p:nvSpPr>
          <p:cNvPr id="216067" name="Rectangle 3"/>
          <p:cNvSpPr>
            <a:spLocks noGrp="1" noChangeArrowheads="1"/>
          </p:cNvSpPr>
          <p:nvPr>
            <p:ph type="body" idx="1"/>
          </p:nvPr>
        </p:nvSpPr>
        <p:spPr/>
        <p:txBody>
          <a:bodyPr/>
          <a:lstStyle/>
          <a:p>
            <a:r>
              <a:rPr lang="nl-NL"/>
              <a:t>20-25 a.a. alpha helix = ongeveer 3 nm (30 </a:t>
            </a:r>
            <a:r>
              <a:rPr lang="en-US">
                <a:cs typeface="Arial" charset="0"/>
              </a:rPr>
              <a:t>Å)</a:t>
            </a:r>
          </a:p>
          <a:p>
            <a:r>
              <a:rPr lang="en-US">
                <a:cs typeface="Arial" charset="0"/>
              </a:rPr>
              <a:t>Hydrophathy index = overall hydrophobicity of a sequence of a.a. </a:t>
            </a:r>
          </a:p>
          <a:p>
            <a:pPr lvl="1"/>
            <a:r>
              <a:rPr lang="en-US">
                <a:cs typeface="Arial" charset="0"/>
              </a:rPr>
              <a:t>calculated per window of 7-20 a.a.</a:t>
            </a:r>
          </a:p>
          <a:p>
            <a:pPr lvl="1"/>
            <a:endParaRPr lang="en-US">
              <a:cs typeface="Arial" charset="0"/>
            </a:endParaRPr>
          </a:p>
        </p:txBody>
      </p:sp>
      <p:pic>
        <p:nvPicPr>
          <p:cNvPr id="216068" name="Picture 4" descr="figure-11-11b"/>
          <p:cNvPicPr>
            <a:picLocks noChangeAspect="1" noChangeArrowheads="1"/>
          </p:cNvPicPr>
          <p:nvPr/>
        </p:nvPicPr>
        <p:blipFill>
          <a:blip r:embed="rId2" cstate="print"/>
          <a:srcRect/>
          <a:stretch>
            <a:fillRect/>
          </a:stretch>
        </p:blipFill>
        <p:spPr bwMode="auto">
          <a:xfrm>
            <a:off x="4583113" y="4343400"/>
            <a:ext cx="4103687" cy="2316162"/>
          </a:xfrm>
          <a:prstGeom prst="rect">
            <a:avLst/>
          </a:prstGeom>
          <a:noFill/>
        </p:spPr>
      </p:pic>
      <p:pic>
        <p:nvPicPr>
          <p:cNvPr id="216069" name="Picture 5" descr="figure-11-11a"/>
          <p:cNvPicPr>
            <a:picLocks noChangeAspect="1" noChangeArrowheads="1"/>
          </p:cNvPicPr>
          <p:nvPr/>
        </p:nvPicPr>
        <p:blipFill>
          <a:blip r:embed="rId3" cstate="print"/>
          <a:srcRect/>
          <a:stretch>
            <a:fillRect/>
          </a:stretch>
        </p:blipFill>
        <p:spPr bwMode="auto">
          <a:xfrm>
            <a:off x="34344" y="4329448"/>
            <a:ext cx="3889375" cy="2311400"/>
          </a:xfrm>
          <a:prstGeom prst="rect">
            <a:avLst/>
          </a:prstGeom>
          <a:noFill/>
        </p:spPr>
      </p:pic>
      <p:sp>
        <p:nvSpPr>
          <p:cNvPr id="6" name="Rectangle 3"/>
          <p:cNvSpPr txBox="1">
            <a:spLocks noChangeArrowheads="1"/>
          </p:cNvSpPr>
          <p:nvPr/>
        </p:nvSpPr>
        <p:spPr bwMode="auto">
          <a:xfrm>
            <a:off x="0" y="6521152"/>
            <a:ext cx="3275856" cy="260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FFFF00"/>
              </a:buClr>
              <a:buSzTx/>
              <a:buFont typeface="Wingdings" pitchFamily="2" charset="2"/>
              <a:buChar char="Ø"/>
              <a:tabLst/>
              <a:defRPr/>
            </a:pPr>
            <a:r>
              <a:rPr kumimoji="0" lang="nl-NL" sz="1800" b="1" i="0" u="none" strike="noStrike" kern="0" cap="none" spc="0" normalizeH="0" baseline="0" noProof="0" dirty="0" err="1" smtClean="0">
                <a:ln>
                  <a:noFill/>
                </a:ln>
                <a:effectLst/>
                <a:uLnTx/>
                <a:uFillTx/>
                <a:latin typeface="+mn-lt"/>
                <a:ea typeface="+mn-ea"/>
                <a:cs typeface="+mn-cs"/>
              </a:rPr>
              <a:t>Lehninger</a:t>
            </a:r>
            <a:r>
              <a:rPr kumimoji="0" lang="nl-NL" sz="1800" b="1" i="0" u="none" strike="noStrike" kern="0" cap="none" spc="0" normalizeH="0" baseline="0" noProof="0" dirty="0" smtClean="0">
                <a:ln>
                  <a:noFill/>
                </a:ln>
                <a:effectLst/>
                <a:uLnTx/>
                <a:uFillTx/>
                <a:latin typeface="+mn-lt"/>
                <a:ea typeface="+mn-ea"/>
                <a:cs typeface="+mn-cs"/>
              </a:rPr>
              <a:t> </a:t>
            </a:r>
            <a:r>
              <a:rPr kumimoji="0" lang="nl-NL" sz="1800" b="1" i="0" u="none" strike="noStrike" kern="0" cap="none" spc="0" normalizeH="0" baseline="0" noProof="0" dirty="0" err="1" smtClean="0">
                <a:ln>
                  <a:noFill/>
                </a:ln>
                <a:effectLst/>
                <a:uLnTx/>
                <a:uFillTx/>
                <a:latin typeface="+mn-lt"/>
                <a:ea typeface="+mn-ea"/>
                <a:cs typeface="+mn-cs"/>
              </a:rPr>
              <a:t>fig</a:t>
            </a:r>
            <a:r>
              <a:rPr kumimoji="0" lang="nl-NL" sz="1800" b="1" i="0" u="none" strike="noStrike" kern="0" cap="none" spc="0" normalizeH="0" baseline="0" noProof="0" dirty="0" smtClean="0">
                <a:ln>
                  <a:noFill/>
                </a:ln>
                <a:effectLst/>
                <a:uLnTx/>
                <a:uFillTx/>
                <a:latin typeface="+mn-lt"/>
                <a:ea typeface="+mn-ea"/>
                <a:cs typeface="+mn-cs"/>
              </a:rPr>
              <a:t> 11.11</a:t>
            </a:r>
            <a:endParaRPr kumimoji="0" lang="nl-NL" sz="1800" b="1" i="0" u="none" strike="noStrike" kern="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verifieer je een predictie</a:t>
            </a:r>
            <a:r>
              <a:rPr lang="nl-NL" dirty="0" smtClean="0"/>
              <a:t>?</a:t>
            </a:r>
            <a:endParaRPr lang="nl-NL" dirty="0"/>
          </a:p>
        </p:txBody>
      </p:sp>
    </p:spTree>
    <p:extLst>
      <p:ext uri="{BB962C8B-B14F-4D97-AF65-F5344CB8AC3E}">
        <p14:creationId xmlns:p14="http://schemas.microsoft.com/office/powerpoint/2010/main" val="39538484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Bronnen</a:t>
            </a:r>
            <a:endParaRPr lang="nl-NL" dirty="0"/>
          </a:p>
        </p:txBody>
      </p:sp>
      <p:sp>
        <p:nvSpPr>
          <p:cNvPr id="3" name="Tekstvak 2"/>
          <p:cNvSpPr txBox="1"/>
          <p:nvPr/>
        </p:nvSpPr>
        <p:spPr>
          <a:xfrm>
            <a:off x="685800" y="1676400"/>
            <a:ext cx="6883038" cy="923330"/>
          </a:xfrm>
          <a:prstGeom prst="rect">
            <a:avLst/>
          </a:prstGeom>
          <a:noFill/>
        </p:spPr>
        <p:txBody>
          <a:bodyPr wrap="none" rtlCol="0">
            <a:spAutoFit/>
          </a:bodyPr>
          <a:lstStyle/>
          <a:p>
            <a:r>
              <a:rPr lang="nl-NL" dirty="0" err="1" smtClean="0"/>
              <a:t>Lehninger</a:t>
            </a:r>
            <a:r>
              <a:rPr lang="nl-NL" dirty="0" smtClean="0"/>
              <a:t>, </a:t>
            </a:r>
            <a:r>
              <a:rPr lang="nl-NL" dirty="0" err="1" smtClean="0"/>
              <a:t>Biochemistry</a:t>
            </a:r>
            <a:r>
              <a:rPr lang="nl-NL" dirty="0" smtClean="0"/>
              <a:t>, 5th </a:t>
            </a:r>
            <a:r>
              <a:rPr lang="nl-NL" dirty="0" err="1" smtClean="0"/>
              <a:t>edition</a:t>
            </a:r>
            <a:r>
              <a:rPr lang="nl-NL" dirty="0" smtClean="0"/>
              <a:t>. ISBN 9780716743392</a:t>
            </a:r>
          </a:p>
          <a:p>
            <a:r>
              <a:rPr lang="nl-NL" dirty="0" smtClean="0"/>
              <a:t>Figuren </a:t>
            </a:r>
            <a:r>
              <a:rPr lang="nl-NL" dirty="0"/>
              <a:t>van internet geraadpleegd op 16-11-2013 en 12-11-2014</a:t>
            </a:r>
          </a:p>
          <a:p>
            <a:endParaRPr lang="nl-NL" dirty="0" smtClean="0"/>
          </a:p>
        </p:txBody>
      </p:sp>
      <p:sp>
        <p:nvSpPr>
          <p:cNvPr id="4" name="Tekstvak 3"/>
          <p:cNvSpPr txBox="1"/>
          <p:nvPr/>
        </p:nvSpPr>
        <p:spPr>
          <a:xfrm>
            <a:off x="0" y="6488668"/>
            <a:ext cx="2706831" cy="369332"/>
          </a:xfrm>
          <a:prstGeom prst="rect">
            <a:avLst/>
          </a:prstGeom>
          <a:noFill/>
        </p:spPr>
        <p:txBody>
          <a:bodyPr wrap="none" rtlCol="0">
            <a:spAutoFit/>
          </a:bodyPr>
          <a:lstStyle/>
          <a:p>
            <a:r>
              <a:rPr lang="nl-NL" dirty="0" smtClean="0"/>
              <a:t>Copyright I. Paffen, HAN</a:t>
            </a:r>
            <a:endParaRPr lang="nl-N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274638"/>
            <a:ext cx="3810000" cy="1143000"/>
          </a:xfrm>
        </p:spPr>
        <p:txBody>
          <a:bodyPr/>
          <a:lstStyle/>
          <a:p>
            <a:r>
              <a:rPr lang="en-US" dirty="0"/>
              <a:t>Primary data</a:t>
            </a:r>
          </a:p>
        </p:txBody>
      </p:sp>
      <p:sp>
        <p:nvSpPr>
          <p:cNvPr id="168963" name="Rectangle 3"/>
          <p:cNvSpPr>
            <a:spLocks noGrp="1" noChangeArrowheads="1"/>
          </p:cNvSpPr>
          <p:nvPr>
            <p:ph type="body" sz="half" idx="1"/>
          </p:nvPr>
        </p:nvSpPr>
        <p:spPr/>
        <p:txBody>
          <a:bodyPr/>
          <a:lstStyle/>
          <a:p>
            <a:pPr>
              <a:lnSpc>
                <a:spcPct val="80000"/>
              </a:lnSpc>
            </a:pPr>
            <a:r>
              <a:rPr lang="en-US" sz="2400"/>
              <a:t>raw experimental results, e.g. nucleotide sequence, scans of gene expression array</a:t>
            </a:r>
          </a:p>
          <a:p>
            <a:pPr>
              <a:lnSpc>
                <a:spcPct val="80000"/>
              </a:lnSpc>
            </a:pPr>
            <a:r>
              <a:rPr lang="en-US" sz="2400"/>
              <a:t>except for experimental errors, data is regarded as very reliable</a:t>
            </a:r>
          </a:p>
          <a:p>
            <a:pPr>
              <a:lnSpc>
                <a:spcPct val="80000"/>
              </a:lnSpc>
            </a:pPr>
            <a:r>
              <a:rPr lang="en-US" sz="2400"/>
              <a:t>nucleotide sequences:</a:t>
            </a:r>
          </a:p>
          <a:p>
            <a:pPr lvl="1">
              <a:lnSpc>
                <a:spcPct val="80000"/>
              </a:lnSpc>
            </a:pPr>
            <a:r>
              <a:rPr lang="en-US" sz="2000"/>
              <a:t>reliability known, error rate documented</a:t>
            </a:r>
          </a:p>
          <a:p>
            <a:pPr lvl="1">
              <a:lnSpc>
                <a:spcPct val="80000"/>
              </a:lnSpc>
            </a:pPr>
            <a:r>
              <a:rPr lang="en-US" sz="2000"/>
              <a:t>1 nucleotide error in 10,000 bases is standard</a:t>
            </a:r>
          </a:p>
          <a:p>
            <a:pPr>
              <a:lnSpc>
                <a:spcPct val="80000"/>
              </a:lnSpc>
            </a:pPr>
            <a:endParaRPr lang="en-US" sz="2400"/>
          </a:p>
        </p:txBody>
      </p:sp>
      <p:sp>
        <p:nvSpPr>
          <p:cNvPr id="168964" name="Rectangle 4"/>
          <p:cNvSpPr>
            <a:spLocks noGrp="1" noChangeArrowheads="1"/>
          </p:cNvSpPr>
          <p:nvPr>
            <p:ph type="body" sz="half" idx="2"/>
          </p:nvPr>
        </p:nvSpPr>
        <p:spPr/>
        <p:txBody>
          <a:bodyPr/>
          <a:lstStyle/>
          <a:p>
            <a:pPr>
              <a:lnSpc>
                <a:spcPct val="80000"/>
              </a:lnSpc>
            </a:pPr>
            <a:endParaRPr lang="nl-NL" sz="2400"/>
          </a:p>
        </p:txBody>
      </p:sp>
      <p:pic>
        <p:nvPicPr>
          <p:cNvPr id="168965" name="Picture 5"/>
          <p:cNvPicPr>
            <a:picLocks noChangeAspect="1" noChangeArrowheads="1"/>
          </p:cNvPicPr>
          <p:nvPr/>
        </p:nvPicPr>
        <p:blipFill>
          <a:blip r:embed="rId2" cstate="print"/>
          <a:srcRect/>
          <a:stretch>
            <a:fillRect/>
          </a:stretch>
        </p:blipFill>
        <p:spPr bwMode="auto">
          <a:xfrm>
            <a:off x="4876800" y="4643438"/>
            <a:ext cx="3657600" cy="2214562"/>
          </a:xfrm>
          <a:prstGeom prst="rect">
            <a:avLst/>
          </a:prstGeom>
          <a:noFill/>
        </p:spPr>
      </p:pic>
      <p:pic>
        <p:nvPicPr>
          <p:cNvPr id="168966" name="Picture 6"/>
          <p:cNvPicPr>
            <a:picLocks noChangeAspect="1" noChangeArrowheads="1"/>
          </p:cNvPicPr>
          <p:nvPr/>
        </p:nvPicPr>
        <p:blipFill>
          <a:blip r:embed="rId3" cstate="print"/>
          <a:srcRect/>
          <a:stretch>
            <a:fillRect/>
          </a:stretch>
        </p:blipFill>
        <p:spPr bwMode="auto">
          <a:xfrm>
            <a:off x="4876800" y="457200"/>
            <a:ext cx="3471863" cy="4114800"/>
          </a:xfrm>
          <a:prstGeom prst="rect">
            <a:avLst/>
          </a:prstGeom>
          <a:noFill/>
        </p:spPr>
      </p:pic>
      <p:sp>
        <p:nvSpPr>
          <p:cNvPr id="168967" name="Rectangle 7"/>
          <p:cNvSpPr>
            <a:spLocks noChangeArrowheads="1"/>
          </p:cNvSpPr>
          <p:nvPr/>
        </p:nvSpPr>
        <p:spPr bwMode="auto">
          <a:xfrm>
            <a:off x="4648200" y="6248400"/>
            <a:ext cx="4038600" cy="609600"/>
          </a:xfrm>
          <a:prstGeom prst="rect">
            <a:avLst/>
          </a:prstGeom>
          <a:noFill/>
          <a:ln w="28575">
            <a:solidFill>
              <a:srgbClr val="FF3300"/>
            </a:solidFill>
            <a:miter lim="800000"/>
            <a:headEnd/>
            <a:tailEnd/>
          </a:ln>
          <a:effectLst/>
        </p:spPr>
        <p:txBody>
          <a:bodyPr wrap="none" anchor="ctr"/>
          <a:lstStyle/>
          <a:p>
            <a:endParaRPr lang="nl-NL"/>
          </a:p>
        </p:txBody>
      </p:sp>
      <p:sp>
        <p:nvSpPr>
          <p:cNvPr id="9" name="Rechthoek 8"/>
          <p:cNvSpPr/>
          <p:nvPr/>
        </p:nvSpPr>
        <p:spPr>
          <a:xfrm>
            <a:off x="5965373" y="6581001"/>
            <a:ext cx="3178627" cy="276999"/>
          </a:xfrm>
          <a:prstGeom prst="rect">
            <a:avLst/>
          </a:prstGeom>
        </p:spPr>
        <p:txBody>
          <a:bodyPr wrap="none">
            <a:spAutoFit/>
          </a:bodyPr>
          <a:lstStyle/>
          <a:p>
            <a:r>
              <a:rPr lang="nl-NL" sz="1200" dirty="0" smtClean="0"/>
              <a:t>NP_000510 via http://www.ncbi.nlm.nih.gov/</a:t>
            </a:r>
            <a:endParaRPr lang="nl-NL" sz="1200" dirty="0"/>
          </a:p>
        </p:txBody>
      </p:sp>
    </p:spTree>
    <p:extLst>
      <p:ext uri="{BB962C8B-B14F-4D97-AF65-F5344CB8AC3E}">
        <p14:creationId xmlns:p14="http://schemas.microsoft.com/office/powerpoint/2010/main" val="124351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Secondary (derived) data</a:t>
            </a:r>
          </a:p>
        </p:txBody>
      </p:sp>
      <p:sp>
        <p:nvSpPr>
          <p:cNvPr id="171011" name="Rectangle 3"/>
          <p:cNvSpPr>
            <a:spLocks noGrp="1" noChangeArrowheads="1"/>
          </p:cNvSpPr>
          <p:nvPr>
            <p:ph type="body" idx="1"/>
          </p:nvPr>
        </p:nvSpPr>
        <p:spPr/>
        <p:txBody>
          <a:bodyPr/>
          <a:lstStyle/>
          <a:p>
            <a:r>
              <a:rPr lang="en-US" dirty="0"/>
              <a:t>e.g. collections of conserved protein sequence </a:t>
            </a:r>
            <a:r>
              <a:rPr lang="en-US" dirty="0" smtClean="0"/>
              <a:t>profiles, protein domains</a:t>
            </a:r>
            <a:endParaRPr lang="en-US" dirty="0"/>
          </a:p>
          <a:p>
            <a:r>
              <a:rPr lang="en-US" dirty="0"/>
              <a:t>based on the data existing at the time</a:t>
            </a:r>
          </a:p>
          <a:p>
            <a:r>
              <a:rPr lang="en-US" dirty="0"/>
              <a:t>gets </a:t>
            </a:r>
            <a:r>
              <a:rPr lang="en-US" dirty="0" err="1"/>
              <a:t>out-dated</a:t>
            </a:r>
            <a:r>
              <a:rPr lang="en-US" dirty="0"/>
              <a:t> if it gets not updated regularly</a:t>
            </a:r>
          </a:p>
          <a:p>
            <a:r>
              <a:rPr lang="en-US" dirty="0"/>
              <a:t>Problem: often related to research projects with a fixed duration</a:t>
            </a:r>
          </a:p>
        </p:txBody>
      </p:sp>
    </p:spTree>
    <p:extLst>
      <p:ext uri="{BB962C8B-B14F-4D97-AF65-F5344CB8AC3E}">
        <p14:creationId xmlns:p14="http://schemas.microsoft.com/office/powerpoint/2010/main" val="104013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dirty="0"/>
              <a:t>Protein Interaction </a:t>
            </a:r>
            <a:r>
              <a:rPr lang="en-US" dirty="0" smtClean="0"/>
              <a:t>databases</a:t>
            </a:r>
            <a:endParaRPr lang="en-US" dirty="0"/>
          </a:p>
        </p:txBody>
      </p:sp>
      <p:sp>
        <p:nvSpPr>
          <p:cNvPr id="181251" name="Rectangle 3"/>
          <p:cNvSpPr>
            <a:spLocks noGrp="1" noChangeArrowheads="1"/>
          </p:cNvSpPr>
          <p:nvPr>
            <p:ph type="body" idx="1"/>
          </p:nvPr>
        </p:nvSpPr>
        <p:spPr/>
        <p:txBody>
          <a:bodyPr/>
          <a:lstStyle/>
          <a:p>
            <a:pPr lvl="1"/>
            <a:r>
              <a:rPr lang="en-US" dirty="0" smtClean="0"/>
              <a:t>DIP</a:t>
            </a:r>
            <a:endParaRPr lang="en-US" dirty="0"/>
          </a:p>
          <a:p>
            <a:pPr lvl="1"/>
            <a:r>
              <a:rPr lang="en-US" dirty="0"/>
              <a:t>MINT</a:t>
            </a:r>
          </a:p>
          <a:p>
            <a:pPr lvl="1"/>
            <a:r>
              <a:rPr lang="en-US" dirty="0"/>
              <a:t>BIND</a:t>
            </a:r>
          </a:p>
          <a:p>
            <a:endParaRPr lang="en-US" dirty="0"/>
          </a:p>
        </p:txBody>
      </p:sp>
    </p:spTree>
    <p:extLst>
      <p:ext uri="{BB962C8B-B14F-4D97-AF65-F5344CB8AC3E}">
        <p14:creationId xmlns:p14="http://schemas.microsoft.com/office/powerpoint/2010/main" val="429007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457200" y="457200"/>
            <a:ext cx="8305800" cy="1371600"/>
          </a:xfrm>
        </p:spPr>
        <p:txBody>
          <a:bodyPr/>
          <a:lstStyle/>
          <a:p>
            <a:r>
              <a:rPr lang="en-US" dirty="0"/>
              <a:t>Protein </a:t>
            </a:r>
            <a:r>
              <a:rPr lang="en-US" dirty="0" smtClean="0"/>
              <a:t>family/domain databases</a:t>
            </a:r>
            <a:endParaRPr lang="en-US" dirty="0"/>
          </a:p>
        </p:txBody>
      </p:sp>
      <p:sp>
        <p:nvSpPr>
          <p:cNvPr id="181251" name="Rectangle 3"/>
          <p:cNvSpPr>
            <a:spLocks noGrp="1" noChangeArrowheads="1"/>
          </p:cNvSpPr>
          <p:nvPr>
            <p:ph type="body" idx="1"/>
          </p:nvPr>
        </p:nvSpPr>
        <p:spPr/>
        <p:txBody>
          <a:bodyPr/>
          <a:lstStyle/>
          <a:p>
            <a:pPr lvl="1"/>
            <a:r>
              <a:rPr lang="en-US" dirty="0" err="1" smtClean="0"/>
              <a:t>Pfam</a:t>
            </a:r>
            <a:endParaRPr lang="en-US" dirty="0"/>
          </a:p>
          <a:p>
            <a:pPr lvl="1"/>
            <a:r>
              <a:rPr lang="en-US" dirty="0" err="1" smtClean="0"/>
              <a:t>Prosite</a:t>
            </a:r>
            <a:endParaRPr lang="en-US" dirty="0"/>
          </a:p>
          <a:p>
            <a:pPr lvl="1"/>
            <a:r>
              <a:rPr lang="en-US" dirty="0" smtClean="0"/>
              <a:t>BLOCKS</a:t>
            </a:r>
          </a:p>
          <a:p>
            <a:pPr lvl="1"/>
            <a:r>
              <a:rPr lang="en-US" dirty="0" smtClean="0"/>
              <a:t>Prints</a:t>
            </a:r>
          </a:p>
          <a:p>
            <a:pPr lvl="1"/>
            <a:r>
              <a:rPr lang="en-US" dirty="0" err="1" smtClean="0"/>
              <a:t>ProDom</a:t>
            </a:r>
            <a:endParaRPr lang="en-US" dirty="0"/>
          </a:p>
          <a:p>
            <a:endParaRPr lang="en-US" dirty="0"/>
          </a:p>
        </p:txBody>
      </p:sp>
    </p:spTree>
    <p:extLst>
      <p:ext uri="{BB962C8B-B14F-4D97-AF65-F5344CB8AC3E}">
        <p14:creationId xmlns:p14="http://schemas.microsoft.com/office/powerpoint/2010/main" val="109170633"/>
      </p:ext>
    </p:extLst>
  </p:cSld>
  <p:clrMapOvr>
    <a:masterClrMapping/>
  </p:clrMapOvr>
</p:sld>
</file>

<file path=ppt/theme/theme1.xml><?xml version="1.0" encoding="utf-8"?>
<a:theme xmlns:a="http://schemas.openxmlformats.org/drawingml/2006/main" name="Standaardontwerp">
  <a:themeElements>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ardontwerp">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1875</Words>
  <Application>Microsoft Office PowerPoint</Application>
  <PresentationFormat>Diavoorstelling (4:3)</PresentationFormat>
  <Paragraphs>298</Paragraphs>
  <Slides>57</Slides>
  <Notes>6</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57</vt:i4>
      </vt:variant>
    </vt:vector>
  </HeadingPairs>
  <TitlesOfParts>
    <vt:vector size="62" baseType="lpstr">
      <vt:lpstr>Arial</vt:lpstr>
      <vt:lpstr>Calibri</vt:lpstr>
      <vt:lpstr>Times New Roman</vt:lpstr>
      <vt:lpstr>Wingdings</vt:lpstr>
      <vt:lpstr>Standaardontwerp</vt:lpstr>
      <vt:lpstr>Proteomics</vt:lpstr>
      <vt:lpstr>Overzicht</vt:lpstr>
      <vt:lpstr>Wat weet je al?</vt:lpstr>
      <vt:lpstr>De belangrijkste voor eiwitten </vt:lpstr>
      <vt:lpstr>Database types</vt:lpstr>
      <vt:lpstr>Primary data</vt:lpstr>
      <vt:lpstr>Secondary (derived) data</vt:lpstr>
      <vt:lpstr>Protein Interaction databases</vt:lpstr>
      <vt:lpstr>Protein family/domain databases</vt:lpstr>
      <vt:lpstr>Structural databases</vt:lpstr>
      <vt:lpstr>Database Summary @ NAR</vt:lpstr>
      <vt:lpstr>Portals</vt:lpstr>
      <vt:lpstr>Eiwit classificatie &amp; annotatie</vt:lpstr>
      <vt:lpstr>Overzicht</vt:lpstr>
      <vt:lpstr>Primary data + annotations</vt:lpstr>
      <vt:lpstr>Automated Annotation</vt:lpstr>
      <vt:lpstr>Data Quality</vt:lpstr>
      <vt:lpstr>Manually annotated data</vt:lpstr>
      <vt:lpstr>Quality of Data </vt:lpstr>
      <vt:lpstr>Data Quality - conclusion</vt:lpstr>
      <vt:lpstr>Overzicht</vt:lpstr>
      <vt:lpstr>Ontology</vt:lpstr>
      <vt:lpstr>Gene ontology (GO)</vt:lpstr>
      <vt:lpstr>PowerPoint-presentatie</vt:lpstr>
      <vt:lpstr>GO-termen</vt:lpstr>
      <vt:lpstr>GO – Evidence codes </vt:lpstr>
      <vt:lpstr>Overzicht</vt:lpstr>
      <vt:lpstr>Wanneer is een proteine actief?</vt:lpstr>
      <vt:lpstr>PowerPoint-presentatie</vt:lpstr>
      <vt:lpstr>Post-translational processing</vt:lpstr>
      <vt:lpstr>PowerPoint-presentatie</vt:lpstr>
      <vt:lpstr>PowerPoint-presentatie</vt:lpstr>
      <vt:lpstr>Targeting Polypeptides to Specific Locations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Posttranslation modifications in the ER</vt:lpstr>
      <vt:lpstr>Post-translationele modificaties in het Golgi</vt:lpstr>
      <vt:lpstr>Golgi</vt:lpstr>
      <vt:lpstr>Vraag</vt:lpstr>
      <vt:lpstr>PowerPoint-presentatie</vt:lpstr>
      <vt:lpstr>PowerPoint-presentatie</vt:lpstr>
      <vt:lpstr>PowerPoint-presentatie</vt:lpstr>
      <vt:lpstr>Protein sorting</vt:lpstr>
      <vt:lpstr>Vraag</vt:lpstr>
      <vt:lpstr>Overzicht</vt:lpstr>
      <vt:lpstr>Transmembraan domeinen</vt:lpstr>
      <vt:lpstr>Voorspelling membraan topologie </vt:lpstr>
      <vt:lpstr>Hoe verifieer je een predictie?</vt:lpstr>
      <vt:lpstr>Bronnen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Ingrid</dc:creator>
  <cp:lastModifiedBy>Paffen Ingrid</cp:lastModifiedBy>
  <cp:revision>36</cp:revision>
  <cp:lastPrinted>1601-01-01T00:00:00Z</cp:lastPrinted>
  <dcterms:created xsi:type="dcterms:W3CDTF">1601-01-01T00:00:00Z</dcterms:created>
  <dcterms:modified xsi:type="dcterms:W3CDTF">2016-09-08T08:09:36Z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