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7"/>
  </p:notesMasterIdLst>
  <p:sldIdLst>
    <p:sldId id="256" r:id="rId5"/>
    <p:sldId id="257" r:id="rId6"/>
    <p:sldId id="354" r:id="rId7"/>
    <p:sldId id="378" r:id="rId8"/>
    <p:sldId id="400" r:id="rId9"/>
    <p:sldId id="353" r:id="rId10"/>
    <p:sldId id="355" r:id="rId11"/>
    <p:sldId id="350" r:id="rId12"/>
    <p:sldId id="340" r:id="rId13"/>
    <p:sldId id="342" r:id="rId14"/>
    <p:sldId id="348" r:id="rId15"/>
    <p:sldId id="383" r:id="rId16"/>
    <p:sldId id="351" r:id="rId17"/>
    <p:sldId id="299" r:id="rId18"/>
    <p:sldId id="384" r:id="rId19"/>
    <p:sldId id="385" r:id="rId20"/>
    <p:sldId id="397" r:id="rId21"/>
    <p:sldId id="386" r:id="rId22"/>
    <p:sldId id="387" r:id="rId23"/>
    <p:sldId id="403" r:id="rId24"/>
    <p:sldId id="388" r:id="rId25"/>
    <p:sldId id="389" r:id="rId26"/>
    <p:sldId id="390" r:id="rId27"/>
    <p:sldId id="404" r:id="rId28"/>
    <p:sldId id="405" r:id="rId29"/>
    <p:sldId id="391" r:id="rId30"/>
    <p:sldId id="392" r:id="rId31"/>
    <p:sldId id="393" r:id="rId32"/>
    <p:sldId id="394" r:id="rId33"/>
    <p:sldId id="395" r:id="rId34"/>
    <p:sldId id="396" r:id="rId35"/>
    <p:sldId id="402" r:id="rId36"/>
  </p:sldIdLst>
  <p:sldSz cx="9144000" cy="6858000" type="screen4x3"/>
  <p:notesSz cx="6858000" cy="9144000"/>
  <p:embeddedFontLst>
    <p:embeddedFont>
      <p:font typeface="Verdana" panose="020B0604030504040204" pitchFamily="34" charset="0"/>
      <p:regular r:id="rId38"/>
      <p:bold r:id="rId39"/>
      <p:italic r:id="rId40"/>
      <p:boldItalic r:id="rId41"/>
    </p:embeddedFont>
    <p:embeddedFont>
      <p:font typeface="PMingLiU" panose="02020500000000000000" pitchFamily="18" charset="-120"/>
      <p:regular r:id="rId42"/>
    </p:embeddedFont>
    <p:embeddedFont>
      <p:font typeface="Arial Unicode MS" panose="020B0604020202020204" pitchFamily="34" charset="-128"/>
      <p:regular r:id="rId43"/>
    </p:embeddedFont>
  </p:embeddedFontLst>
  <p:defaultTextStyle>
    <a:defPPr>
      <a:defRPr lang="en-GB"/>
    </a:defPPr>
    <a:lvl1pPr algn="l" rtl="0" eaLnBrk="0" fontAlgn="base" hangingPunct="0">
      <a:spcBef>
        <a:spcPct val="0"/>
      </a:spcBef>
      <a:spcAft>
        <a:spcPct val="0"/>
      </a:spcAft>
      <a:defRPr sz="2800" b="1" kern="1200">
        <a:solidFill>
          <a:schemeClr val="bg1"/>
        </a:solidFill>
        <a:latin typeface="Arial Unicode MS" pitchFamily="34" charset="-128"/>
        <a:ea typeface="+mn-ea"/>
        <a:cs typeface="+mn-cs"/>
      </a:defRPr>
    </a:lvl1pPr>
    <a:lvl2pPr marL="457200" algn="l" rtl="0" eaLnBrk="0" fontAlgn="base" hangingPunct="0">
      <a:spcBef>
        <a:spcPct val="0"/>
      </a:spcBef>
      <a:spcAft>
        <a:spcPct val="0"/>
      </a:spcAft>
      <a:defRPr sz="2800" b="1" kern="1200">
        <a:solidFill>
          <a:schemeClr val="bg1"/>
        </a:solidFill>
        <a:latin typeface="Arial Unicode MS" pitchFamily="34" charset="-128"/>
        <a:ea typeface="+mn-ea"/>
        <a:cs typeface="+mn-cs"/>
      </a:defRPr>
    </a:lvl2pPr>
    <a:lvl3pPr marL="914400" algn="l" rtl="0" eaLnBrk="0" fontAlgn="base" hangingPunct="0">
      <a:spcBef>
        <a:spcPct val="0"/>
      </a:spcBef>
      <a:spcAft>
        <a:spcPct val="0"/>
      </a:spcAft>
      <a:defRPr sz="2800" b="1" kern="1200">
        <a:solidFill>
          <a:schemeClr val="bg1"/>
        </a:solidFill>
        <a:latin typeface="Arial Unicode MS" pitchFamily="34" charset="-128"/>
        <a:ea typeface="+mn-ea"/>
        <a:cs typeface="+mn-cs"/>
      </a:defRPr>
    </a:lvl3pPr>
    <a:lvl4pPr marL="1371600" algn="l" rtl="0" eaLnBrk="0" fontAlgn="base" hangingPunct="0">
      <a:spcBef>
        <a:spcPct val="0"/>
      </a:spcBef>
      <a:spcAft>
        <a:spcPct val="0"/>
      </a:spcAft>
      <a:defRPr sz="2800" b="1" kern="1200">
        <a:solidFill>
          <a:schemeClr val="bg1"/>
        </a:solidFill>
        <a:latin typeface="Arial Unicode MS" pitchFamily="34" charset="-128"/>
        <a:ea typeface="+mn-ea"/>
        <a:cs typeface="+mn-cs"/>
      </a:defRPr>
    </a:lvl4pPr>
    <a:lvl5pPr marL="1828800" algn="l" rtl="0" eaLnBrk="0" fontAlgn="base" hangingPunct="0">
      <a:spcBef>
        <a:spcPct val="0"/>
      </a:spcBef>
      <a:spcAft>
        <a:spcPct val="0"/>
      </a:spcAft>
      <a:defRPr sz="2800" b="1" kern="1200">
        <a:solidFill>
          <a:schemeClr val="bg1"/>
        </a:solidFill>
        <a:latin typeface="Arial Unicode MS" pitchFamily="34" charset="-128"/>
        <a:ea typeface="+mn-ea"/>
        <a:cs typeface="+mn-cs"/>
      </a:defRPr>
    </a:lvl5pPr>
    <a:lvl6pPr marL="2286000" algn="l" defTabSz="914400" rtl="0" eaLnBrk="1" latinLnBrk="0" hangingPunct="1">
      <a:defRPr sz="2800" b="1" kern="1200">
        <a:solidFill>
          <a:schemeClr val="bg1"/>
        </a:solidFill>
        <a:latin typeface="Arial Unicode MS" pitchFamily="34" charset="-128"/>
        <a:ea typeface="+mn-ea"/>
        <a:cs typeface="+mn-cs"/>
      </a:defRPr>
    </a:lvl6pPr>
    <a:lvl7pPr marL="2743200" algn="l" defTabSz="914400" rtl="0" eaLnBrk="1" latinLnBrk="0" hangingPunct="1">
      <a:defRPr sz="2800" b="1" kern="1200">
        <a:solidFill>
          <a:schemeClr val="bg1"/>
        </a:solidFill>
        <a:latin typeface="Arial Unicode MS" pitchFamily="34" charset="-128"/>
        <a:ea typeface="+mn-ea"/>
        <a:cs typeface="+mn-cs"/>
      </a:defRPr>
    </a:lvl7pPr>
    <a:lvl8pPr marL="3200400" algn="l" defTabSz="914400" rtl="0" eaLnBrk="1" latinLnBrk="0" hangingPunct="1">
      <a:defRPr sz="2800" b="1" kern="1200">
        <a:solidFill>
          <a:schemeClr val="bg1"/>
        </a:solidFill>
        <a:latin typeface="Arial Unicode MS" pitchFamily="34" charset="-128"/>
        <a:ea typeface="+mn-ea"/>
        <a:cs typeface="+mn-cs"/>
      </a:defRPr>
    </a:lvl8pPr>
    <a:lvl9pPr marL="3657600" algn="l" defTabSz="914400" rtl="0" eaLnBrk="1" latinLnBrk="0" hangingPunct="1">
      <a:defRPr sz="2800" b="1" kern="1200">
        <a:solidFill>
          <a:schemeClr val="bg1"/>
        </a:solidFill>
        <a:latin typeface="Arial Unicode MS" pitchFamily="34" charset="-128"/>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DDDDDD"/>
    <a:srgbClr val="FFFF00"/>
    <a:srgbClr val="FF0066"/>
    <a:srgbClr val="00FF00"/>
    <a:srgbClr val="FF0000"/>
    <a:srgbClr val="33CCCC"/>
    <a:srgbClr val="3EF4F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80559" autoAdjust="0"/>
  </p:normalViewPr>
  <p:slideViewPr>
    <p:cSldViewPr>
      <p:cViewPr varScale="1">
        <p:scale>
          <a:sx n="79" d="100"/>
          <a:sy n="79" d="100"/>
        </p:scale>
        <p:origin x="108" y="402"/>
      </p:cViewPr>
      <p:guideLst>
        <p:guide orient="horz" pos="3408"/>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2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s>
</file>

<file path=ppt/_rels/viewProps.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endParaRPr lang="en-GB"/>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endParaRPr lang="en-GB"/>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endParaRPr lang="en-GB"/>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1D37EEB2-7B3E-4157-9DD0-F6AED22A170B}" type="slidenum">
              <a:rPr lang="en-GB"/>
              <a:pPr/>
              <a:t>‹nr.›</a:t>
            </a:fld>
            <a:endParaRPr lang="en-GB"/>
          </a:p>
        </p:txBody>
      </p:sp>
    </p:spTree>
    <p:extLst>
      <p:ext uri="{BB962C8B-B14F-4D97-AF65-F5344CB8AC3E}">
        <p14:creationId xmlns:p14="http://schemas.microsoft.com/office/powerpoint/2010/main" val="29169326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838FFE-CC14-458D-92C7-BC18BBA3E0C2}" type="slidenum">
              <a:rPr lang="en-GB"/>
              <a:pPr/>
              <a:t>1</a:t>
            </a:fld>
            <a:endParaRPr lang="en-GB"/>
          </a:p>
        </p:txBody>
      </p:sp>
      <p:sp>
        <p:nvSpPr>
          <p:cNvPr id="251906" name="Rectangle 4098"/>
          <p:cNvSpPr>
            <a:spLocks noGrp="1" noRot="1" noChangeAspect="1" noChangeArrowheads="1" noTextEdit="1"/>
          </p:cNvSpPr>
          <p:nvPr>
            <p:ph type="sldImg"/>
          </p:nvPr>
        </p:nvSpPr>
        <p:spPr>
          <a:ln/>
        </p:spPr>
      </p:sp>
      <p:sp>
        <p:nvSpPr>
          <p:cNvPr id="251907" name="Rectangle 4099"/>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61631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CE929-9F01-45F3-8AE9-375DB08B6DF8}" type="slidenum">
              <a:rPr lang="en-GB"/>
              <a:pPr/>
              <a:t>15</a:t>
            </a:fld>
            <a:endParaRPr lang="en-GB"/>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r>
              <a:rPr lang="en-GB">
                <a:cs typeface="Times New Roman" pitchFamily="18" charset="0"/>
              </a:rPr>
              <a:t>After protein identification you know what kind of proteins are in the mixture you are analysing. But what you would like to know is how these proteins function and how they function together.</a:t>
            </a:r>
            <a:endParaRPr lang="en-GB">
              <a:latin typeface="Arial" charset="0"/>
              <a:cs typeface="Arial" charset="0"/>
            </a:endParaRPr>
          </a:p>
          <a:p>
            <a:r>
              <a:rPr lang="en-GB">
                <a:ea typeface="Arial Unicode MS" pitchFamily="34" charset="-128"/>
                <a:cs typeface="Arial Unicode MS" pitchFamily="34" charset="-128"/>
              </a:rPr>
              <a:t>Besides doing biochemcial assays to determine the function of proteins finding out the three dimensional structure of the protein can give further insight into the function of a protein. </a:t>
            </a:r>
          </a:p>
        </p:txBody>
      </p:sp>
    </p:spTree>
    <p:extLst>
      <p:ext uri="{BB962C8B-B14F-4D97-AF65-F5344CB8AC3E}">
        <p14:creationId xmlns:p14="http://schemas.microsoft.com/office/powerpoint/2010/main" val="1810422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F8979-2A3C-4064-AF81-6750D046DDB2}" type="slidenum">
              <a:rPr lang="en-GB"/>
              <a:pPr/>
              <a:t>16</a:t>
            </a:fld>
            <a:endParaRPr lang="en-GB"/>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r>
              <a:rPr lang="en-GB">
                <a:cs typeface="Times New Roman" pitchFamily="18" charset="0"/>
              </a:rPr>
              <a:t>Although proteins are build out of 20 amino acids they fold into a wide variety of structures.</a:t>
            </a:r>
            <a:endParaRPr lang="en-GB">
              <a:latin typeface="Arial" charset="0"/>
              <a:cs typeface="Arial" charset="0"/>
            </a:endParaRPr>
          </a:p>
          <a:p>
            <a:r>
              <a:rPr lang="en-GB">
                <a:cs typeface="Times New Roman" pitchFamily="18" charset="0"/>
              </a:rPr>
              <a:t>For many proteins the structure is already determined. With techniques like X-ray crystallography or NMR.</a:t>
            </a:r>
            <a:endParaRPr lang="en-GB">
              <a:latin typeface="Arial" charset="0"/>
              <a:cs typeface="Arial" charset="0"/>
            </a:endParaRPr>
          </a:p>
          <a:p>
            <a:r>
              <a:rPr lang="en-GB">
                <a:ea typeface="Arial Unicode MS" pitchFamily="34" charset="-128"/>
                <a:cs typeface="Arial Unicode MS" pitchFamily="34" charset="-128"/>
              </a:rPr>
              <a:t>Al these structures are brought together in the PDB database.</a:t>
            </a:r>
            <a:r>
              <a:rPr lang="en-GB"/>
              <a:t> </a:t>
            </a:r>
          </a:p>
        </p:txBody>
      </p:sp>
    </p:spTree>
    <p:extLst>
      <p:ext uri="{BB962C8B-B14F-4D97-AF65-F5344CB8AC3E}">
        <p14:creationId xmlns:p14="http://schemas.microsoft.com/office/powerpoint/2010/main" val="347971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32244C-D36C-4FF6-8C7B-3A6F9D3D3DE8}" type="slidenum">
              <a:rPr lang="en-GB"/>
              <a:pPr/>
              <a:t>18</a:t>
            </a:fld>
            <a:endParaRPr lang="en-GB"/>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r>
              <a:rPr lang="en-GB">
                <a:cs typeface="Times New Roman" pitchFamily="18" charset="0"/>
              </a:rPr>
              <a:t> </a:t>
            </a:r>
            <a:r>
              <a:rPr lang="en-GB">
                <a:ea typeface="Arial Unicode MS" pitchFamily="34" charset="-128"/>
                <a:cs typeface="Arial Unicode MS" pitchFamily="34" charset="-128"/>
              </a:rPr>
              <a:t>At the moment there are about 29 thousand 3D structures in the database. Here you see an overview of the content of the PDB database and how many structures are added yearly. As you can see these last years there is an enormous increase in protein structures that are being determined. With this speed of determining 3D structures it is expected that at the end of 2007 there are 50.000 structres available in the database. With this amount of structures known it is possible to determine for 80% of all proteins in nature how they are folded. But is this achieved?</a:t>
            </a:r>
            <a:r>
              <a:rPr lang="en-GB"/>
              <a:t> </a:t>
            </a:r>
          </a:p>
        </p:txBody>
      </p:sp>
    </p:spTree>
    <p:extLst>
      <p:ext uri="{BB962C8B-B14F-4D97-AF65-F5344CB8AC3E}">
        <p14:creationId xmlns:p14="http://schemas.microsoft.com/office/powerpoint/2010/main" val="2314804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24E42-13C5-4EAF-A929-7192715CBCB1}" type="slidenum">
              <a:rPr lang="en-GB"/>
              <a:pPr/>
              <a:t>19</a:t>
            </a:fld>
            <a:endParaRPr lang="en-GB"/>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r>
              <a:rPr lang="en-GB">
                <a:cs typeface="Times New Roman" pitchFamily="18" charset="0"/>
              </a:rPr>
              <a:t>In general you can say that a protein is build out of helices, strands and loops. The possibilities with these building blocks is not unending, because not all possibilities result in a stable protein. There are many proteins that resemble each other. You can then say that they have a similar fold.</a:t>
            </a:r>
            <a:endParaRPr lang="en-GB">
              <a:latin typeface="Arial" charset="0"/>
              <a:cs typeface="Arial" charset="0"/>
            </a:endParaRPr>
          </a:p>
          <a:p>
            <a:r>
              <a:rPr lang="en-GB">
                <a:cs typeface="Times New Roman" pitchFamily="18" charset="0"/>
              </a:rPr>
              <a:t>What people are now trying to do it to determine the structure for at least one member of each fold. Based on this structure it is then possible to determine the structure of the rest of the fold-family using homology modelling. Homology modelling works well when there is a sequence identity between the two proteins of at least 25%. When the identity is less it gets more difficult, but it is sometimes still possible. A good database to see if it is possible to predict a 3D structure of your sequence is …</a:t>
            </a:r>
            <a:endParaRPr lang="en-GB">
              <a:latin typeface="Arial" charset="0"/>
              <a:cs typeface="Arial" charset="0"/>
            </a:endParaRPr>
          </a:p>
          <a:p>
            <a:r>
              <a:rPr lang="en-GB">
                <a:ea typeface="Arial Unicode MS" pitchFamily="34" charset="-128"/>
                <a:cs typeface="Arial Unicode MS" pitchFamily="34" charset="-128"/>
              </a:rPr>
              <a:t>You can go and have a look yourself at this database if your are interested.</a:t>
            </a:r>
            <a:r>
              <a:rPr lang="en-GB"/>
              <a:t> </a:t>
            </a:r>
          </a:p>
        </p:txBody>
      </p:sp>
    </p:spTree>
    <p:extLst>
      <p:ext uri="{BB962C8B-B14F-4D97-AF65-F5344CB8AC3E}">
        <p14:creationId xmlns:p14="http://schemas.microsoft.com/office/powerpoint/2010/main" val="73103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507F5-EC0B-4780-8A5B-5D7714F6407C}" type="slidenum">
              <a:rPr lang="en-GB"/>
              <a:pPr/>
              <a:t>21</a:t>
            </a:fld>
            <a:endParaRPr lang="en-GB"/>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r>
              <a:rPr lang="en-GB">
                <a:ea typeface="Arial Unicode MS" pitchFamily="34" charset="-128"/>
                <a:cs typeface="Arial Unicode MS" pitchFamily="34" charset="-128"/>
              </a:rPr>
              <a:t>Besides doing biochemcial assays, determining the 3D structure of a protein, further insight into the function of a protein can be obtained by finding out to which proteins each protein can bind. </a:t>
            </a:r>
          </a:p>
        </p:txBody>
      </p:sp>
    </p:spTree>
    <p:extLst>
      <p:ext uri="{BB962C8B-B14F-4D97-AF65-F5344CB8AC3E}">
        <p14:creationId xmlns:p14="http://schemas.microsoft.com/office/powerpoint/2010/main" val="1128336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B2D8B-D7BC-4379-A69C-27AD6B0F1077}" type="slidenum">
              <a:rPr lang="en-GB"/>
              <a:pPr/>
              <a:t>22</a:t>
            </a:fld>
            <a:endParaRPr lang="en-GB"/>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r>
              <a:rPr lang="en-GB">
                <a:cs typeface="Times New Roman" pitchFamily="18" charset="0"/>
              </a:rPr>
              <a:t>Although proteins are actively involved in various biological activities, they must interact with other molecules to fulfil their roles. For instance, enzymes, receptors, and transcription factors have to bind their substrates, ligands and target DNA elements respectively, to execute their functions. Thus the identification of binding partners is crucial to understanding the function of a protein. </a:t>
            </a:r>
            <a:endParaRPr lang="en-GB">
              <a:latin typeface="Arial" charset="0"/>
              <a:cs typeface="Arial" charset="0"/>
            </a:endParaRPr>
          </a:p>
          <a:p>
            <a:r>
              <a:rPr lang="en-GB">
                <a:cs typeface="Times New Roman" pitchFamily="18" charset="0"/>
              </a:rPr>
              <a:t>Clues to the function of an unknown protein can be obtained by investigating its interaction with other proteins whose functions are already known. Thus, if the function of one protein is known, then the function of its binding partner is likely to be related. This concept has been termed “guilt by association” </a:t>
            </a:r>
          </a:p>
        </p:txBody>
      </p:sp>
    </p:spTree>
    <p:extLst>
      <p:ext uri="{BB962C8B-B14F-4D97-AF65-F5344CB8AC3E}">
        <p14:creationId xmlns:p14="http://schemas.microsoft.com/office/powerpoint/2010/main" val="695178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8A1BC-58E4-49A1-838B-8F84138D37A4}" type="slidenum">
              <a:rPr lang="en-GB"/>
              <a:pPr/>
              <a:t>23</a:t>
            </a:fld>
            <a:endParaRPr lang="en-GB"/>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r>
              <a:rPr lang="en-GB">
                <a:cs typeface="Times New Roman" pitchFamily="18" charset="0"/>
              </a:rPr>
              <a:t>Several methods exist for the identification of protein-protein interactions: yeast two-hybrid, affinity chromatography combined with MS, protein arrays and in silico methods.</a:t>
            </a:r>
            <a:endParaRPr lang="en-GB">
              <a:latin typeface="Arial" charset="0"/>
              <a:cs typeface="Arial" charset="0"/>
            </a:endParaRPr>
          </a:p>
          <a:p>
            <a:r>
              <a:rPr lang="en-GB">
                <a:cs typeface="Times New Roman" pitchFamily="18" charset="0"/>
              </a:rPr>
              <a:t>Both yeast two-hybrid and affinity chromatography/mass spectrometry techniques aim to detect physical binding between proteins, whereas </a:t>
            </a:r>
            <a:r>
              <a:rPr lang="en-GB" i="1">
                <a:cs typeface="Times New Roman" pitchFamily="18" charset="0"/>
              </a:rPr>
              <a:t>in silico</a:t>
            </a:r>
            <a:r>
              <a:rPr lang="en-GB">
                <a:cs typeface="Times New Roman" pitchFamily="18" charset="0"/>
              </a:rPr>
              <a:t> methods seek to predict functional associations. However, in many cases such functional associations do take the form of physical binding. </a:t>
            </a:r>
            <a:endParaRPr lang="en-GB">
              <a:latin typeface="Arial" charset="0"/>
              <a:cs typeface="Arial" charset="0"/>
            </a:endParaRPr>
          </a:p>
          <a:p>
            <a:r>
              <a:rPr lang="en-GB">
                <a:cs typeface="Times New Roman" pitchFamily="18" charset="0"/>
              </a:rPr>
              <a:t>Proteins arrays can also be used to find physical interactions, but they can also be used for a wide diversity of other applications</a:t>
            </a:r>
            <a:r>
              <a:rPr lang="en-GB">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969698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8A1BC-58E4-49A1-838B-8F84138D37A4}" type="slidenum">
              <a:rPr lang="en-GB"/>
              <a:pPr/>
              <a:t>25</a:t>
            </a:fld>
            <a:endParaRPr lang="en-GB"/>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r>
              <a:rPr lang="en-GB">
                <a:cs typeface="Times New Roman" pitchFamily="18" charset="0"/>
              </a:rPr>
              <a:t>Several methods exist for the identification of protein-protein interactions: yeast two-hybrid, affinity chromatography combined with MS, protein arrays and in silico methods.</a:t>
            </a:r>
            <a:endParaRPr lang="en-GB">
              <a:latin typeface="Arial" charset="0"/>
              <a:cs typeface="Arial" charset="0"/>
            </a:endParaRPr>
          </a:p>
          <a:p>
            <a:r>
              <a:rPr lang="en-GB">
                <a:cs typeface="Times New Roman" pitchFamily="18" charset="0"/>
              </a:rPr>
              <a:t>Both yeast two-hybrid and affinity chromatography/mass spectrometry techniques aim to detect physical binding between proteins, whereas </a:t>
            </a:r>
            <a:r>
              <a:rPr lang="en-GB" i="1">
                <a:cs typeface="Times New Roman" pitchFamily="18" charset="0"/>
              </a:rPr>
              <a:t>in silico</a:t>
            </a:r>
            <a:r>
              <a:rPr lang="en-GB">
                <a:cs typeface="Times New Roman" pitchFamily="18" charset="0"/>
              </a:rPr>
              <a:t> methods seek to predict functional associations. However, in many cases such functional associations do take the form of physical binding. </a:t>
            </a:r>
            <a:endParaRPr lang="en-GB">
              <a:latin typeface="Arial" charset="0"/>
              <a:cs typeface="Arial" charset="0"/>
            </a:endParaRPr>
          </a:p>
          <a:p>
            <a:r>
              <a:rPr lang="en-GB">
                <a:cs typeface="Times New Roman" pitchFamily="18" charset="0"/>
              </a:rPr>
              <a:t>Proteins arrays can also be used to find physical interactions, but they can also be used for a wide diversity of other applications</a:t>
            </a:r>
            <a:r>
              <a:rPr lang="en-GB">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1087891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895D0-B22D-488D-AF19-1EE6A335AACC}" type="slidenum">
              <a:rPr lang="en-GB"/>
              <a:pPr/>
              <a:t>26</a:t>
            </a:fld>
            <a:endParaRPr lang="en-GB"/>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GB">
                <a:cs typeface="Times New Roman" pitchFamily="18" charset="0"/>
              </a:rPr>
              <a:t>The yeast two-hybrid takes advantage of the finding that many eukaryotic transcription factors can be divided into two functionally distinct domains that mediate DNA binding and transcriptional activation. In the classical yeast two-hybrid approach, a “bait” is constructed by fusing a protein X to the DNA-binding domain (BD) derived from a transcription factor and a “prey” is constructed by fusing a protein Y to the activation domain (AD) of a transcription factor. The bait and prey fusions are expressed in yeast, either they are co-expressed in the same yeast or the bait and prey are brought in the same yeast via mating. In yeast, the interaction of proteins X and Y leads to the reconstitution of a functional transcription factor. Reconstitution of the transcription factor is measured by assaying the activity of reporter genes. Commonly, the </a:t>
            </a:r>
            <a:r>
              <a:rPr lang="en-GB" i="1">
                <a:cs typeface="Times New Roman" pitchFamily="18" charset="0"/>
              </a:rPr>
              <a:t>lacZ</a:t>
            </a:r>
            <a:r>
              <a:rPr lang="en-GB">
                <a:cs typeface="Times New Roman" pitchFamily="18" charset="0"/>
              </a:rPr>
              <a:t> gene encoding bacterial β-galactosidase is used as reporter gene as β-galactosidase enzyme activity can be easily measured using a colorimetric assay. </a:t>
            </a:r>
          </a:p>
        </p:txBody>
      </p:sp>
    </p:spTree>
    <p:extLst>
      <p:ext uri="{BB962C8B-B14F-4D97-AF65-F5344CB8AC3E}">
        <p14:creationId xmlns:p14="http://schemas.microsoft.com/office/powerpoint/2010/main" val="3683617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BF93C-A955-44BC-BB4B-411B34C401E3}" type="slidenum">
              <a:rPr lang="en-GB"/>
              <a:pPr/>
              <a:t>27</a:t>
            </a:fld>
            <a:endParaRPr lang="en-GB"/>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r>
              <a:rPr lang="en-GB">
                <a:cs typeface="Times New Roman" pitchFamily="18" charset="0"/>
              </a:rPr>
              <a:t>Affinity chromatography combined with mass spectrometry to isolate protein complexes and identify interacting proteins. The protein of interest (protein X) is expressed as a fusion protein with a cleavable affinity tag to identify interacting proteins. The affinity tag is able to bind to agarose beads. A protease (e.g. thrombin) is used to cleave between the tag and protein X, which results in elution of all proteins that are specifically bound to protein X. The eluted proteins are resolved by one- or two-dimensional gel electrophoresis. The bands or spots corresponding to proteins specifically bound to the tagged proteins (compared to the control sample where only the tag is used for complex isolation) are excised and analysed by mass spectrometry. </a:t>
            </a:r>
          </a:p>
        </p:txBody>
      </p:sp>
    </p:spTree>
    <p:extLst>
      <p:ext uri="{BB962C8B-B14F-4D97-AF65-F5344CB8AC3E}">
        <p14:creationId xmlns:p14="http://schemas.microsoft.com/office/powerpoint/2010/main" val="177825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F8779D-BE5A-4082-931C-B6B5CB83B486}" type="slidenum">
              <a:rPr lang="en-GB"/>
              <a:pPr/>
              <a:t>2</a:t>
            </a:fld>
            <a:endParaRPr lang="en-GB"/>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GB" dirty="0">
                <a:cs typeface="Times New Roman" pitchFamily="18" charset="0"/>
              </a:rPr>
              <a:t>What now is proteomics exactly? When you do proteomics you would like to study a complete set of proteins. You would want to know which proteins are present at a certain location in the cell at a specific moment. Are those proteins post-</a:t>
            </a:r>
            <a:r>
              <a:rPr lang="en-GB" dirty="0" err="1">
                <a:cs typeface="Times New Roman" pitchFamily="18" charset="0"/>
              </a:rPr>
              <a:t>translationally</a:t>
            </a:r>
            <a:r>
              <a:rPr lang="en-GB" dirty="0">
                <a:cs typeface="Times New Roman" pitchFamily="18" charset="0"/>
              </a:rPr>
              <a:t> modified? With which other proteins do they interact. What is their 3D structure and of course what is their function. Of course it is not possible, at least not at the moment, to look at all proteins at the same time and answer all these questions. Therefore we rephrased the term proteomics into large-scale identification and characterization of proteins.</a:t>
            </a:r>
            <a:r>
              <a:rPr lang="en-GB" dirty="0"/>
              <a:t> </a:t>
            </a:r>
          </a:p>
        </p:txBody>
      </p:sp>
    </p:spTree>
    <p:extLst>
      <p:ext uri="{BB962C8B-B14F-4D97-AF65-F5344CB8AC3E}">
        <p14:creationId xmlns:p14="http://schemas.microsoft.com/office/powerpoint/2010/main" val="3854002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32750-DCA6-4939-BEE8-B5F25FF2FDCB}" type="slidenum">
              <a:rPr lang="en-GB"/>
              <a:pPr/>
              <a:t>28</a:t>
            </a:fld>
            <a:endParaRPr lang="en-GB"/>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r>
              <a:rPr lang="en-GB">
                <a:cs typeface="Times New Roman" pitchFamily="18" charset="0"/>
              </a:rPr>
              <a:t>Currently almost 100,000 interactions between yeast proteins are available from the different high-throughput methods (the exact number depends on filtering criteria). Of these, only a surprisingly small number is supported by more than one method. There are explanations for this. A major difference between the yeast two-hybrid strategy and the affinity chromatography approach is that the yeast two-hybrid system is only used to detect pairwise interactions between proteins. In contrast, an affinity chromatography approach allows subunits consisting of many proteins to be isolated and identified. Furthermore, some types of interactions are difficult to find with a certain method. For example interactions with membrane proteins or transcription factors are difficult to find using two hybrid.</a:t>
            </a:r>
            <a:endParaRPr lang="en-GB">
              <a:latin typeface="Arial Unicode MS" pitchFamily="34" charset="-128"/>
              <a:ea typeface="Arial Unicode MS" pitchFamily="34" charset="-128"/>
              <a:cs typeface="Arial Unicode MS" pitchFamily="34" charset="-128"/>
            </a:endParaRPr>
          </a:p>
          <a:p>
            <a:r>
              <a:rPr lang="en-GB">
                <a:cs typeface="Times New Roman" pitchFamily="18" charset="0"/>
              </a:rPr>
              <a:t>Both methods produce a significant fraction of false positives. A way to reduce this number is to combine the results of several experiments. If one interaction is found several times in different experiments using a different technique the chance that it is a false positive is drastically reduced.</a:t>
            </a:r>
            <a:r>
              <a:rPr lang="en-GB">
                <a:latin typeface="Arial" charset="0"/>
                <a:cs typeface="Arial" charset="0"/>
              </a:rPr>
              <a:t> </a:t>
            </a:r>
          </a:p>
        </p:txBody>
      </p:sp>
    </p:spTree>
    <p:extLst>
      <p:ext uri="{BB962C8B-B14F-4D97-AF65-F5344CB8AC3E}">
        <p14:creationId xmlns:p14="http://schemas.microsoft.com/office/powerpoint/2010/main" val="2818840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2D920-8120-4088-A538-E3C3D2D75F92}" type="slidenum">
              <a:rPr lang="en-GB"/>
              <a:pPr/>
              <a:t>29</a:t>
            </a:fld>
            <a:endParaRPr lang="en-GB"/>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GB">
                <a:cs typeface="Times New Roman" pitchFamily="18" charset="0"/>
              </a:rPr>
              <a:t>Characteristics of the yeast proteome. </a:t>
            </a:r>
            <a:r>
              <a:rPr lang="en-GB" b="1">
                <a:cs typeface="Times New Roman" pitchFamily="18" charset="0"/>
              </a:rPr>
              <a:t>a</a:t>
            </a:r>
            <a:r>
              <a:rPr lang="en-GB">
                <a:cs typeface="Times New Roman" pitchFamily="18" charset="0"/>
              </a:rPr>
              <a:t>, Map of protein–protein interactions. The largest cluster, which contains </a:t>
            </a:r>
            <a:r>
              <a:rPr lang="en-GB" b="1">
                <a:cs typeface="Times New Roman" pitchFamily="18" charset="0"/>
              </a:rPr>
              <a:t>78% of all proteins</a:t>
            </a:r>
            <a:r>
              <a:rPr lang="en-GB">
                <a:cs typeface="Times New Roman" pitchFamily="18" charset="0"/>
              </a:rPr>
              <a:t>, is shown. </a:t>
            </a:r>
          </a:p>
        </p:txBody>
      </p:sp>
    </p:spTree>
    <p:extLst>
      <p:ext uri="{BB962C8B-B14F-4D97-AF65-F5344CB8AC3E}">
        <p14:creationId xmlns:p14="http://schemas.microsoft.com/office/powerpoint/2010/main" val="720895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5BCD6-D2B1-4DF4-B02B-5BC6ED53A6F0}" type="slidenum">
              <a:rPr lang="en-GB"/>
              <a:pPr/>
              <a:t>30</a:t>
            </a:fld>
            <a:endParaRPr lang="en-GB"/>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r>
              <a:rPr lang="en-GB">
                <a:latin typeface="Verdana" pitchFamily="34" charset="0"/>
              </a:rPr>
              <a:t>Most biological networks are scale free and have a certain amount of modularity. This is also true for protein-protein interaction networks. In these networks modularity can be found back in the formation of protein complexes and protein modules. Protein molecules bind to each other to form stable protein complexes and at a higher level of organisation, proteins and protein complexes interact with preferred partners weakly, transiently or conditionally to form biological modules. For example,</a:t>
            </a:r>
            <a:r>
              <a:rPr lang="nl-NL">
                <a:latin typeface="Verdana" pitchFamily="34" charset="0"/>
              </a:rPr>
              <a:t> scaffold protein that binds together the MAPK phosphorylation complex = party hub. CDC48 = date hub, it can interact with many adaptor proteins and in this way fulfill another function.</a:t>
            </a:r>
          </a:p>
          <a:p>
            <a:r>
              <a:rPr lang="en-GB" i="1">
                <a:latin typeface="Verdana" pitchFamily="34" charset="0"/>
              </a:rPr>
              <a:t>Figure: Date and party hubs. In this schematic protein interaction network, proteins are coloured according to mutual similarity in their mRNA expression patterns. Party hubs are highly correlated in expression with their partners, and presumably interact with them at similar times. The partners of date hubs exhibit more limited co-expression and presumably the corresponding physical interactions occur at different times and/or locations. Picture from </a:t>
            </a:r>
            <a:r>
              <a:rPr lang="en-GB">
                <a:latin typeface="Verdana" pitchFamily="34" charset="0"/>
              </a:rPr>
              <a:t>It is important to distinguish between protein complexes with party hubs and functional modules with date hubs, because they have different biological meanings. Unfortunately, in many cases, it is hard to make a distinction between them in protein-protein interaction networks. Protein networks are for a larger part based on yeast two-hybrid data and these pairwise protein interactions often do not include temporal and spatial information.</a:t>
            </a:r>
          </a:p>
          <a:p>
            <a:endParaRPr lang="en-GB"/>
          </a:p>
        </p:txBody>
      </p:sp>
    </p:spTree>
    <p:extLst>
      <p:ext uri="{BB962C8B-B14F-4D97-AF65-F5344CB8AC3E}">
        <p14:creationId xmlns:p14="http://schemas.microsoft.com/office/powerpoint/2010/main" val="4144939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1D37EEB2-7B3E-4157-9DD0-F6AED22A170B}" type="slidenum">
              <a:rPr lang="en-GB" smtClean="0"/>
              <a:pPr/>
              <a:t>31</a:t>
            </a:fld>
            <a:endParaRPr lang="en-GB"/>
          </a:p>
        </p:txBody>
      </p:sp>
    </p:spTree>
    <p:extLst>
      <p:ext uri="{BB962C8B-B14F-4D97-AF65-F5344CB8AC3E}">
        <p14:creationId xmlns:p14="http://schemas.microsoft.com/office/powerpoint/2010/main" val="1708182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CA46CD-BB3A-46E2-A62A-39897E81BDC0}" type="slidenum">
              <a:rPr lang="en-GB"/>
              <a:pPr/>
              <a:t>3</a:t>
            </a:fld>
            <a:endParaRPr lang="en-GB"/>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r>
              <a:rPr lang="en-GB" dirty="0">
                <a:solidFill>
                  <a:srgbClr val="FFFFFF"/>
                </a:solidFill>
                <a:cs typeface="Times New Roman" pitchFamily="18" charset="0"/>
              </a:rPr>
              <a:t>Proteins are much more difficult to characterize and work with than nucleic acids. </a:t>
            </a:r>
            <a:endParaRPr lang="en-GB" dirty="0">
              <a:solidFill>
                <a:srgbClr val="FFFFFF"/>
              </a:solidFill>
              <a:latin typeface="Arial" charset="0"/>
              <a:cs typeface="Arial" charset="0"/>
            </a:endParaRPr>
          </a:p>
          <a:p>
            <a:r>
              <a:rPr lang="en-GB" dirty="0">
                <a:solidFill>
                  <a:srgbClr val="FFFFFF"/>
                </a:solidFill>
                <a:cs typeface="Times New Roman" pitchFamily="18" charset="0"/>
              </a:rPr>
              <a:t>DNA/RNA has 4 building blocks and a (mainly) uniform hydrophilic negatively charged structure </a:t>
            </a:r>
            <a:endParaRPr lang="en-GB" dirty="0">
              <a:solidFill>
                <a:srgbClr val="FFFFFF"/>
              </a:solidFill>
              <a:latin typeface="Arial" charset="0"/>
              <a:cs typeface="Arial" charset="0"/>
            </a:endParaRPr>
          </a:p>
          <a:p>
            <a:r>
              <a:rPr lang="en-GB" dirty="0">
                <a:solidFill>
                  <a:srgbClr val="FFFFFF"/>
                </a:solidFill>
                <a:cs typeface="Times New Roman" pitchFamily="18" charset="0"/>
              </a:rPr>
              <a:t>Proteins have 20 building blocks, highly variable structure, </a:t>
            </a:r>
            <a:r>
              <a:rPr lang="en-GB" dirty="0" err="1">
                <a:solidFill>
                  <a:srgbClr val="FFFFFF"/>
                </a:solidFill>
                <a:cs typeface="Times New Roman" pitchFamily="18" charset="0"/>
              </a:rPr>
              <a:t>hydrophobicity</a:t>
            </a:r>
            <a:r>
              <a:rPr lang="en-GB" dirty="0">
                <a:solidFill>
                  <a:srgbClr val="FFFFFF"/>
                </a:solidFill>
                <a:cs typeface="Times New Roman" pitchFamily="18" charset="0"/>
              </a:rPr>
              <a:t>, and charge</a:t>
            </a:r>
            <a:endParaRPr lang="en-GB" dirty="0">
              <a:solidFill>
                <a:srgbClr val="FFFFFF"/>
              </a:solidFill>
              <a:latin typeface="Arial" charset="0"/>
              <a:cs typeface="Arial" charset="0"/>
            </a:endParaRPr>
          </a:p>
          <a:p>
            <a:r>
              <a:rPr lang="en-GB" dirty="0">
                <a:solidFill>
                  <a:srgbClr val="FFFFFF"/>
                </a:solidFill>
                <a:cs typeface="Times New Roman" pitchFamily="18" charset="0"/>
              </a:rPr>
              <a:t>Proteins need to be kept in a functional correctly folded state for most proteomics applications</a:t>
            </a:r>
            <a:endParaRPr lang="en-GB" dirty="0">
              <a:solidFill>
                <a:srgbClr val="FFFFFF"/>
              </a:solidFill>
              <a:latin typeface="Arial" charset="0"/>
              <a:cs typeface="Arial" charset="0"/>
            </a:endParaRPr>
          </a:p>
          <a:p>
            <a:r>
              <a:rPr lang="en-GB" i="1" dirty="0">
                <a:solidFill>
                  <a:srgbClr val="FFFFFF"/>
                </a:solidFill>
                <a:cs typeface="Times New Roman" pitchFamily="18" charset="0"/>
              </a:rPr>
              <a:t>This is probably the reason that people did a lot more research on genes and genomes than on proteins. However proteomics is much more interesting than the other </a:t>
            </a:r>
            <a:r>
              <a:rPr lang="en-GB" i="1" dirty="0" err="1">
                <a:solidFill>
                  <a:srgbClr val="FFFFFF"/>
                </a:solidFill>
                <a:cs typeface="Times New Roman" pitchFamily="18" charset="0"/>
              </a:rPr>
              <a:t>omics</a:t>
            </a:r>
            <a:r>
              <a:rPr lang="en-GB" i="1" dirty="0">
                <a:solidFill>
                  <a:srgbClr val="FFFFFF"/>
                </a:solidFill>
                <a:cs typeface="Times New Roman" pitchFamily="18" charset="0"/>
              </a:rPr>
              <a:t> for a lot of practical applications. For example most drugs act on proteins, not nucleic acids, and enzymes, not nucleic acids, are used as catalysts in </a:t>
            </a:r>
            <a:r>
              <a:rPr lang="en-GB" i="1" dirty="0" err="1">
                <a:solidFill>
                  <a:srgbClr val="FFFFFF"/>
                </a:solidFill>
                <a:cs typeface="Times New Roman" pitchFamily="18" charset="0"/>
              </a:rPr>
              <a:t>bioprocessing</a:t>
            </a:r>
            <a:r>
              <a:rPr lang="en-GB" i="1" dirty="0">
                <a:solidFill>
                  <a:srgbClr val="FFFFFF"/>
                </a:solidFill>
                <a:cs typeface="Times New Roman" pitchFamily="18" charset="0"/>
              </a:rPr>
              <a:t> applications. </a:t>
            </a:r>
          </a:p>
        </p:txBody>
      </p:sp>
    </p:spTree>
    <p:extLst>
      <p:ext uri="{BB962C8B-B14F-4D97-AF65-F5344CB8AC3E}">
        <p14:creationId xmlns:p14="http://schemas.microsoft.com/office/powerpoint/2010/main" val="209345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1D37EEB2-7B3E-4157-9DD0-F6AED22A170B}" type="slidenum">
              <a:rPr lang="en-GB" smtClean="0"/>
              <a:pPr/>
              <a:t>5</a:t>
            </a:fld>
            <a:endParaRPr lang="en-GB"/>
          </a:p>
        </p:txBody>
      </p:sp>
    </p:spTree>
    <p:extLst>
      <p:ext uri="{BB962C8B-B14F-4D97-AF65-F5344CB8AC3E}">
        <p14:creationId xmlns:p14="http://schemas.microsoft.com/office/powerpoint/2010/main" val="47126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C92CA-8653-48A1-98DE-3848ABDE3AB9}" type="slidenum">
              <a:rPr lang="en-GB"/>
              <a:pPr/>
              <a:t>6</a:t>
            </a:fld>
            <a:endParaRPr lang="en-GB"/>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r>
              <a:rPr lang="en-GB">
                <a:cs typeface="Times New Roman" pitchFamily="18" charset="0"/>
              </a:rPr>
              <a:t>Each protein can be post-translationally modified, which might lead to activation, inactivation or a different function of the protein. The same is true for proteolytic cleavage, where a small piece of the protein is cleaved from the protein. In addition, each protein is located in a special place in the cell. When it is brought to another location the function of the protein can change due to the presence of different binding partners. For example here, the protein ligand interactions. In the cytoplasm they will bind to each other the result of which is that the whole complex is brought to the nucleus where it can enhance gene expression. The same is true for protein-protein interactions. When a protein is in complex with a certain protein it can have function 1 and when it is in complex with another protein it can have function 2.</a:t>
            </a:r>
            <a:r>
              <a:rPr lang="en-GB"/>
              <a:t> </a:t>
            </a:r>
          </a:p>
        </p:txBody>
      </p:sp>
    </p:spTree>
    <p:extLst>
      <p:ext uri="{BB962C8B-B14F-4D97-AF65-F5344CB8AC3E}">
        <p14:creationId xmlns:p14="http://schemas.microsoft.com/office/powerpoint/2010/main" val="3279062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70BC2-409E-4CFF-955B-0F57FDB65C2D}" type="slidenum">
              <a:rPr lang="en-GB"/>
              <a:pPr/>
              <a:t>7</a:t>
            </a:fld>
            <a:endParaRPr lang="en-GB"/>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r>
              <a:rPr lang="en-GB">
                <a:cs typeface="Times New Roman" pitchFamily="18" charset="0"/>
              </a:rPr>
              <a:t>Due to higher number of different proteins higher specificity of detection method is needed. Large range of concentrations.</a:t>
            </a:r>
            <a:endParaRPr lang="en-GB">
              <a:latin typeface="Arial" charset="0"/>
              <a:cs typeface="Arial" charset="0"/>
            </a:endParaRPr>
          </a:p>
          <a:p>
            <a:r>
              <a:rPr lang="en-GB">
                <a:cs typeface="Times New Roman" pitchFamily="18" charset="0"/>
              </a:rPr>
              <a:t>Sometimes different functions due to different modfications. Sometimes proteins have different function due to modification or location in the cell.</a:t>
            </a:r>
            <a:endParaRPr lang="en-GB">
              <a:latin typeface="Arial" charset="0"/>
              <a:cs typeface="Arial" charset="0"/>
            </a:endParaRPr>
          </a:p>
          <a:p>
            <a:r>
              <a:rPr lang="en-GB">
                <a:cs typeface="Times New Roman" pitchFamily="18" charset="0"/>
              </a:rPr>
              <a:t>And when is protein functionally active? </a:t>
            </a:r>
            <a:endParaRPr lang="en-GB">
              <a:latin typeface="Arial" charset="0"/>
              <a:cs typeface="Arial" charset="0"/>
            </a:endParaRPr>
          </a:p>
          <a:p>
            <a:r>
              <a:rPr lang="en-GB">
                <a:cs typeface="Times New Roman" pitchFamily="18" charset="0"/>
              </a:rPr>
              <a:t>When you isolated your proteins you should be very carefull that they do not degrade, because proteases are everywhere.</a:t>
            </a:r>
            <a:endParaRPr lang="en-GB">
              <a:latin typeface="Arial" charset="0"/>
              <a:cs typeface="Arial" charset="0"/>
            </a:endParaRPr>
          </a:p>
          <a:p>
            <a:r>
              <a:rPr lang="en-GB">
                <a:cs typeface="Times New Roman" pitchFamily="18" charset="0"/>
              </a:rPr>
              <a:t>So there comes the key-word for proteomics, which is sampling. Sampling means that you are very careful in making a protein sample that preferentially contains only those proteins you are interested in, for example the proteins from a certain cell type, or only the phosphorylated proteins. </a:t>
            </a:r>
          </a:p>
        </p:txBody>
      </p:sp>
    </p:spTree>
    <p:extLst>
      <p:ext uri="{BB962C8B-B14F-4D97-AF65-F5344CB8AC3E}">
        <p14:creationId xmlns:p14="http://schemas.microsoft.com/office/powerpoint/2010/main" val="159558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DEFE4-DCB9-4FDD-A003-71DBC1675FE8}" type="slidenum">
              <a:rPr lang="en-GB"/>
              <a:pPr/>
              <a:t>8</a:t>
            </a:fld>
            <a:endParaRPr lang="en-GB"/>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r>
              <a:rPr lang="en-GB">
                <a:ea typeface="Arial Unicode MS" pitchFamily="34" charset="-128"/>
                <a:cs typeface="Arial Unicode MS" pitchFamily="34" charset="-128"/>
              </a:rPr>
              <a:t>Besides doing biochemcial assays, determining the 3D structure of a protein, further insight into the function of a protein can be obtained by finding out to which proteins each protein can bind. </a:t>
            </a:r>
          </a:p>
        </p:txBody>
      </p:sp>
    </p:spTree>
    <p:extLst>
      <p:ext uri="{BB962C8B-B14F-4D97-AF65-F5344CB8AC3E}">
        <p14:creationId xmlns:p14="http://schemas.microsoft.com/office/powerpoint/2010/main" val="217428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94085-2866-473A-9E9E-6A425B7172AC}" type="slidenum">
              <a:rPr lang="en-GB"/>
              <a:pPr/>
              <a:t>13</a:t>
            </a:fld>
            <a:endParaRPr lang="en-GB"/>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r>
              <a:rPr lang="en-GB">
                <a:ea typeface="Arial Unicode MS" pitchFamily="34" charset="-128"/>
                <a:cs typeface="Arial Unicode MS" pitchFamily="34" charset="-128"/>
              </a:rPr>
              <a:t>Besides doing biochemcial assays, determining the 3D structure of a protein, further insight into the function of a protein can be obtained by finding out to which proteins each protein can bind. </a:t>
            </a:r>
          </a:p>
        </p:txBody>
      </p:sp>
    </p:spTree>
    <p:extLst>
      <p:ext uri="{BB962C8B-B14F-4D97-AF65-F5344CB8AC3E}">
        <p14:creationId xmlns:p14="http://schemas.microsoft.com/office/powerpoint/2010/main" val="163869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10B8FC-0949-4812-8240-D0809620F932}" type="slidenum">
              <a:rPr lang="en-GB"/>
              <a:pPr/>
              <a:t>14</a:t>
            </a:fld>
            <a:endParaRPr lang="en-GB"/>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r>
              <a:rPr lang="en-GB"/>
              <a:t>Mass spectrometry is …, nothing more, nothing less. A mass spectrometer can separate proteins or fragments based on its mass and its charge. If you know the charge, you know the weight. </a:t>
            </a:r>
          </a:p>
        </p:txBody>
      </p:sp>
    </p:spTree>
    <p:extLst>
      <p:ext uri="{BB962C8B-B14F-4D97-AF65-F5344CB8AC3E}">
        <p14:creationId xmlns:p14="http://schemas.microsoft.com/office/powerpoint/2010/main" val="48469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591300" y="152400"/>
            <a:ext cx="1943100" cy="32004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762000" y="152400"/>
            <a:ext cx="5676900" cy="32004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762000" y="1219200"/>
            <a:ext cx="3810000" cy="213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724400" y="1219200"/>
            <a:ext cx="3810000" cy="213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5C87"/>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13" cstate="print"/>
          <a:srcRect/>
          <a:stretch>
            <a:fillRect/>
          </a:stretch>
        </p:blipFill>
        <p:spPr bwMode="auto">
          <a:xfrm>
            <a:off x="0" y="0"/>
            <a:ext cx="9144000" cy="10668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762000" y="152400"/>
            <a:ext cx="7696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762000" y="1219200"/>
            <a:ext cx="7772400" cy="213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2800" b="1">
          <a:solidFill>
            <a:schemeClr val="bg1"/>
          </a:solidFill>
          <a:latin typeface="+mj-lt"/>
          <a:ea typeface="+mj-ea"/>
          <a:cs typeface="+mj-cs"/>
        </a:defRPr>
      </a:lvl1pPr>
      <a:lvl2pPr algn="ctr" rtl="0" fontAlgn="base">
        <a:spcBef>
          <a:spcPct val="0"/>
        </a:spcBef>
        <a:spcAft>
          <a:spcPct val="0"/>
        </a:spcAft>
        <a:defRPr sz="2800" b="1">
          <a:solidFill>
            <a:schemeClr val="bg1"/>
          </a:solidFill>
          <a:latin typeface="Arial Unicode MS" pitchFamily="34" charset="-128"/>
        </a:defRPr>
      </a:lvl2pPr>
      <a:lvl3pPr algn="ctr" rtl="0" fontAlgn="base">
        <a:spcBef>
          <a:spcPct val="0"/>
        </a:spcBef>
        <a:spcAft>
          <a:spcPct val="0"/>
        </a:spcAft>
        <a:defRPr sz="2800" b="1">
          <a:solidFill>
            <a:schemeClr val="bg1"/>
          </a:solidFill>
          <a:latin typeface="Arial Unicode MS" pitchFamily="34" charset="-128"/>
        </a:defRPr>
      </a:lvl3pPr>
      <a:lvl4pPr algn="ctr" rtl="0" fontAlgn="base">
        <a:spcBef>
          <a:spcPct val="0"/>
        </a:spcBef>
        <a:spcAft>
          <a:spcPct val="0"/>
        </a:spcAft>
        <a:defRPr sz="2800" b="1">
          <a:solidFill>
            <a:schemeClr val="bg1"/>
          </a:solidFill>
          <a:latin typeface="Arial Unicode MS" pitchFamily="34" charset="-128"/>
        </a:defRPr>
      </a:lvl4pPr>
      <a:lvl5pPr algn="ctr" rtl="0" fontAlgn="base">
        <a:spcBef>
          <a:spcPct val="0"/>
        </a:spcBef>
        <a:spcAft>
          <a:spcPct val="0"/>
        </a:spcAft>
        <a:defRPr sz="2800" b="1">
          <a:solidFill>
            <a:schemeClr val="bg1"/>
          </a:solidFill>
          <a:latin typeface="Arial Unicode MS" pitchFamily="34" charset="-128"/>
        </a:defRPr>
      </a:lvl5pPr>
      <a:lvl6pPr marL="457200" algn="ctr" rtl="0" fontAlgn="base">
        <a:spcBef>
          <a:spcPct val="0"/>
        </a:spcBef>
        <a:spcAft>
          <a:spcPct val="0"/>
        </a:spcAft>
        <a:defRPr sz="2800" b="1">
          <a:solidFill>
            <a:schemeClr val="bg1"/>
          </a:solidFill>
          <a:latin typeface="Arial Unicode MS" pitchFamily="34" charset="-128"/>
        </a:defRPr>
      </a:lvl6pPr>
      <a:lvl7pPr marL="914400" algn="ctr" rtl="0" fontAlgn="base">
        <a:spcBef>
          <a:spcPct val="0"/>
        </a:spcBef>
        <a:spcAft>
          <a:spcPct val="0"/>
        </a:spcAft>
        <a:defRPr sz="2800" b="1">
          <a:solidFill>
            <a:schemeClr val="bg1"/>
          </a:solidFill>
          <a:latin typeface="Arial Unicode MS" pitchFamily="34" charset="-128"/>
        </a:defRPr>
      </a:lvl7pPr>
      <a:lvl8pPr marL="1371600" algn="ctr" rtl="0" fontAlgn="base">
        <a:spcBef>
          <a:spcPct val="0"/>
        </a:spcBef>
        <a:spcAft>
          <a:spcPct val="0"/>
        </a:spcAft>
        <a:defRPr sz="2800" b="1">
          <a:solidFill>
            <a:schemeClr val="bg1"/>
          </a:solidFill>
          <a:latin typeface="Arial Unicode MS" pitchFamily="34" charset="-128"/>
        </a:defRPr>
      </a:lvl8pPr>
      <a:lvl9pPr marL="1828800" algn="ctr" rtl="0" fontAlgn="base">
        <a:spcBef>
          <a:spcPct val="0"/>
        </a:spcBef>
        <a:spcAft>
          <a:spcPct val="0"/>
        </a:spcAft>
        <a:defRPr sz="2800" b="1">
          <a:solidFill>
            <a:schemeClr val="bg1"/>
          </a:solidFill>
          <a:latin typeface="Arial Unicode MS" pitchFamily="34" charset="-128"/>
        </a:defRPr>
      </a:lvl9pPr>
    </p:titleStyle>
    <p:bodyStyle>
      <a:lvl1pPr marL="342900" indent="-342900" algn="l" rtl="0" fontAlgn="base">
        <a:spcBef>
          <a:spcPct val="20000"/>
        </a:spcBef>
        <a:spcAft>
          <a:spcPct val="0"/>
        </a:spcAft>
        <a:buClr>
          <a:srgbClr val="FFFF00"/>
        </a:buClr>
        <a:buFont typeface="Wingdings" pitchFamily="2" charset="2"/>
        <a:buChar char="Ø"/>
        <a:defRPr sz="2000" b="1">
          <a:solidFill>
            <a:schemeClr val="bg1"/>
          </a:solidFill>
          <a:latin typeface="+mn-lt"/>
          <a:ea typeface="+mn-ea"/>
          <a:cs typeface="+mn-cs"/>
        </a:defRPr>
      </a:lvl1pPr>
      <a:lvl2pPr marL="742950" indent="-285750" algn="l" rtl="0" fontAlgn="base">
        <a:spcBef>
          <a:spcPct val="20000"/>
        </a:spcBef>
        <a:spcAft>
          <a:spcPct val="0"/>
        </a:spcAft>
        <a:buClr>
          <a:srgbClr val="FFFF00"/>
        </a:buClr>
        <a:buChar char="o"/>
        <a:defRPr sz="2000" b="1">
          <a:solidFill>
            <a:schemeClr val="bg1"/>
          </a:solidFill>
          <a:latin typeface="+mn-lt"/>
        </a:defRPr>
      </a:lvl2pPr>
      <a:lvl3pPr marL="1143000" indent="-228600" algn="l" rtl="0" fontAlgn="base">
        <a:spcBef>
          <a:spcPct val="20000"/>
        </a:spcBef>
        <a:spcAft>
          <a:spcPct val="0"/>
        </a:spcAft>
        <a:buClr>
          <a:srgbClr val="FFFF00"/>
        </a:buClr>
        <a:buChar char="•"/>
        <a:defRPr sz="2000" b="1">
          <a:solidFill>
            <a:schemeClr val="bg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rcsb.org/pdb/search/smartSubquery.d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8" Type="http://schemas.openxmlformats.org/officeDocument/2006/relationships/hyperlink" Target="http://www.rcsb.org/pdb/search/smartSubquery.do?experimentalMethod=NMR&amp;smartSearchSubtype=HoldingsQuery&amp;moleculeType=nucleic" TargetMode="External"/><Relationship Id="rId13" Type="http://schemas.openxmlformats.org/officeDocument/2006/relationships/hyperlink" Target="http://www.rcsb.org/pdb/search/smartSubquery.do?experimentalMethod=ELECTRON%20MICROSCOPY&amp;smartSearchSubtype=HoldingsQuery&amp;moleculeType=nucleic" TargetMode="External"/><Relationship Id="rId18" Type="http://schemas.openxmlformats.org/officeDocument/2006/relationships/hyperlink" Target="http://www.rcsb.org/pdb/search/smartSubquery.do?experimentalMethod=HYBRID&amp;smartSearchSubtype=HoldingsQuery&amp;moleculeType=nucleic" TargetMode="External"/><Relationship Id="rId26" Type="http://schemas.openxmlformats.org/officeDocument/2006/relationships/hyperlink" Target="http://www.rcsb.org/pdb/search/smartSubquery.do?experimentalMethod=other&amp;smartSearchSubtype=HoldingsQuery&amp;moleculeType=ignore" TargetMode="External"/><Relationship Id="rId3" Type="http://schemas.openxmlformats.org/officeDocument/2006/relationships/hyperlink" Target="http://www.rcsb.org/pdb/search/smartSubquery.do?experimentalMethod=X-RAY&amp;smartSearchSubtype=HoldingsQuery&amp;moleculeType=nucleic" TargetMode="External"/><Relationship Id="rId21" Type="http://schemas.openxmlformats.org/officeDocument/2006/relationships/hyperlink" Target="http://www.rcsb.org/pdb/search/smartSubquery.do?experimentalMethod=HYBRID&amp;smartSearchSubtype=HoldingsQuery&amp;moleculeType=ignore" TargetMode="External"/><Relationship Id="rId7" Type="http://schemas.openxmlformats.org/officeDocument/2006/relationships/hyperlink" Target="http://www.rcsb.org/pdb/search/smartSubquery.do?experimentalMethod=NMR&amp;smartSearchSubtype=HoldingsQuery&amp;moleculeType=protein" TargetMode="External"/><Relationship Id="rId12" Type="http://schemas.openxmlformats.org/officeDocument/2006/relationships/hyperlink" Target="http://www.rcsb.org/pdb/search/smartSubquery.do?experimentalMethod=ELECTRON%20MICROSCOPY&amp;smartSearchSubtype=HoldingsQuery&amp;moleculeType=protein" TargetMode="External"/><Relationship Id="rId17" Type="http://schemas.openxmlformats.org/officeDocument/2006/relationships/hyperlink" Target="http://www.rcsb.org/pdb/search/smartSubquery.do?experimentalMethod=HYBRID&amp;smartSearchSubtype=HoldingsQuery&amp;moleculeType=protein" TargetMode="External"/><Relationship Id="rId25" Type="http://schemas.openxmlformats.org/officeDocument/2006/relationships/hyperlink" Target="http://www.rcsb.org/pdb/search/smartSubquery.do?experimentalMethod=other&amp;smartSearchSubtype=HoldingsQuery&amp;moleculeType=other" TargetMode="External"/><Relationship Id="rId2" Type="http://schemas.openxmlformats.org/officeDocument/2006/relationships/hyperlink" Target="http://www.rcsb.org/pdb/search/smartSubquery.do?experimentalMethod=X-RAY&amp;smartSearchSubtype=HoldingsQuery&amp;moleculeType=protein" TargetMode="External"/><Relationship Id="rId16" Type="http://schemas.openxmlformats.org/officeDocument/2006/relationships/hyperlink" Target="http://www.rcsb.org/pdb/search/smartSubquery.do?experimentalMethod=ELECTRON%20MICROSCOPY&amp;smartSearchSubtype=HoldingsQuery&amp;moleculeType=ignore" TargetMode="External"/><Relationship Id="rId20" Type="http://schemas.openxmlformats.org/officeDocument/2006/relationships/hyperlink" Target="http://www.rcsb.org/pdb/search/smartSubquery.do?experimentalMethod=HYBRID&amp;smartSearchSubtype=HoldingsQuery&amp;moleculeType=other" TargetMode="External"/><Relationship Id="rId29" Type="http://schemas.openxmlformats.org/officeDocument/2006/relationships/hyperlink" Target="http://www.rcsb.org/pdb/search/smartSubquery.do?experimentalMethod=ignore&amp;smartSearchSubtype=HoldingsQuery&amp;moleculeType=complex" TargetMode="External"/><Relationship Id="rId1" Type="http://schemas.openxmlformats.org/officeDocument/2006/relationships/slideLayout" Target="../slideLayouts/slideLayout6.xml"/><Relationship Id="rId6" Type="http://schemas.openxmlformats.org/officeDocument/2006/relationships/hyperlink" Target="http://www.rcsb.org/pdb/search/smartSubquery.do?experimentalMethod=X-RAY&amp;smartSearchSubtype=HoldingsQuery&amp;moleculeType=ignore" TargetMode="External"/><Relationship Id="rId11" Type="http://schemas.openxmlformats.org/officeDocument/2006/relationships/hyperlink" Target="http://www.rcsb.org/pdb/search/smartSubquery.do?experimentalMethod=NMR&amp;smartSearchSubtype=HoldingsQuery&amp;moleculeType=ignore" TargetMode="External"/><Relationship Id="rId24" Type="http://schemas.openxmlformats.org/officeDocument/2006/relationships/hyperlink" Target="http://www.rcsb.org/pdb/search/smartSubquery.do?experimentalMethod=other&amp;smartSearchSubtype=HoldingsQuery&amp;moleculeType=complex" TargetMode="External"/><Relationship Id="rId5" Type="http://schemas.openxmlformats.org/officeDocument/2006/relationships/hyperlink" Target="http://www.rcsb.org/pdb/search/smartSubquery.do?experimentalMethod=X-RAY&amp;smartSearchSubtype=HoldingsQuery&amp;moleculeType=other" TargetMode="External"/><Relationship Id="rId15" Type="http://schemas.openxmlformats.org/officeDocument/2006/relationships/hyperlink" Target="http://www.rcsb.org/pdb/search/smartSubquery.do?experimentalMethod=ELECTRON%20MICROSCOPY&amp;smartSearchSubtype=HoldingsQuery&amp;moleculeType=other" TargetMode="External"/><Relationship Id="rId23" Type="http://schemas.openxmlformats.org/officeDocument/2006/relationships/hyperlink" Target="http://www.rcsb.org/pdb/search/smartSubquery.do?experimentalMethod=other&amp;smartSearchSubtype=HoldingsQuery&amp;moleculeType=nucleic" TargetMode="External"/><Relationship Id="rId28" Type="http://schemas.openxmlformats.org/officeDocument/2006/relationships/hyperlink" Target="http://www.rcsb.org/pdb/search/smartSubquery.do?experimentalMethod=ignore&amp;smartSearchSubtype=HoldingsQuery&amp;moleculeType=nucleic" TargetMode="External"/><Relationship Id="rId10" Type="http://schemas.openxmlformats.org/officeDocument/2006/relationships/hyperlink" Target="http://www.rcsb.org/pdb/search/smartSubquery.do?experimentalMethod=NMR&amp;smartSearchSubtype=HoldingsQuery&amp;moleculeType=other" TargetMode="External"/><Relationship Id="rId19" Type="http://schemas.openxmlformats.org/officeDocument/2006/relationships/hyperlink" Target="http://www.rcsb.org/pdb/search/smartSubquery.do?experimentalMethod=HYBRID&amp;smartSearchSubtype=HoldingsQuery&amp;moleculeType=complex" TargetMode="External"/><Relationship Id="rId31" Type="http://schemas.openxmlformats.org/officeDocument/2006/relationships/hyperlink" Target="http://www.rcsb.org/pdb/search/smartSubquery.do?experimentalMethod=ignore&amp;smartSearchSubtype=HoldingsQuery&amp;moleculeType=ignore" TargetMode="External"/><Relationship Id="rId4" Type="http://schemas.openxmlformats.org/officeDocument/2006/relationships/hyperlink" Target="http://www.rcsb.org/pdb/search/smartSubquery.do?experimentalMethod=X-RAY&amp;smartSearchSubtype=HoldingsQuery&amp;moleculeType=complex" TargetMode="External"/><Relationship Id="rId9" Type="http://schemas.openxmlformats.org/officeDocument/2006/relationships/hyperlink" Target="http://www.rcsb.org/pdb/search/smartSubquery.do?experimentalMethod=NMR&amp;smartSearchSubtype=HoldingsQuery&amp;moleculeType=complex" TargetMode="External"/><Relationship Id="rId14" Type="http://schemas.openxmlformats.org/officeDocument/2006/relationships/hyperlink" Target="http://www.rcsb.org/pdb/search/smartSubquery.do?experimentalMethod=ELECTRON%20MICROSCOPY&amp;smartSearchSubtype=HoldingsQuery&amp;moleculeType=complex" TargetMode="External"/><Relationship Id="rId22" Type="http://schemas.openxmlformats.org/officeDocument/2006/relationships/hyperlink" Target="http://www.rcsb.org/pdb/search/smartSubquery.do?experimentalMethod=other&amp;smartSearchSubtype=HoldingsQuery&amp;moleculeType=protein" TargetMode="External"/><Relationship Id="rId27" Type="http://schemas.openxmlformats.org/officeDocument/2006/relationships/hyperlink" Target="http://www.rcsb.org/pdb/search/smartSubquery.do?experimentalMethod=ignore&amp;smartSearchSubtype=HoldingsQuery&amp;moleculeType=protein" TargetMode="External"/><Relationship Id="rId30" Type="http://schemas.openxmlformats.org/officeDocument/2006/relationships/hyperlink" Target="http://www.rcsb.org/pdb/search/smartSubquery.do?experimentalMethod=ignore&amp;smartSearchSubtype=HoldingsQuery&amp;moleculeType=oth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xpasy.org/proteomics/protein_structur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athdb.info/" TargetMode="External"/><Relationship Id="rId2" Type="http://schemas.openxmlformats.org/officeDocument/2006/relationships/hyperlink" Target="http://scop2.mrc-lmb.cam.ac.u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Phylogenetic_profil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3806825"/>
          </a:xfrm>
        </p:spPr>
        <p:txBody>
          <a:bodyPr/>
          <a:lstStyle/>
          <a:p>
            <a:r>
              <a:rPr lang="en-GB" sz="4000">
                <a:solidFill>
                  <a:srgbClr val="FFFF00"/>
                </a:solidFill>
              </a:rPr>
              <a:t>Proteomics</a:t>
            </a:r>
            <a:br>
              <a:rPr lang="en-GB" sz="4000">
                <a:solidFill>
                  <a:srgbClr val="FFFF00"/>
                </a:solidFill>
              </a:rPr>
            </a:b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378" name="Picture 2"/>
          <p:cNvPicPr>
            <a:picLocks noChangeAspect="1" noChangeArrowheads="1"/>
          </p:cNvPicPr>
          <p:nvPr/>
        </p:nvPicPr>
        <p:blipFill>
          <a:blip r:embed="rId2" cstate="print"/>
          <a:srcRect/>
          <a:stretch>
            <a:fillRect/>
          </a:stretch>
        </p:blipFill>
        <p:spPr bwMode="auto">
          <a:xfrm>
            <a:off x="323850" y="476250"/>
            <a:ext cx="5548313" cy="6097588"/>
          </a:xfrm>
          <a:prstGeom prst="rect">
            <a:avLst/>
          </a:prstGeom>
          <a:noFill/>
        </p:spPr>
      </p:pic>
      <p:pic>
        <p:nvPicPr>
          <p:cNvPr id="357379" name="Picture 3"/>
          <p:cNvPicPr>
            <a:picLocks noChangeAspect="1" noChangeArrowheads="1"/>
          </p:cNvPicPr>
          <p:nvPr/>
        </p:nvPicPr>
        <p:blipFill>
          <a:blip r:embed="rId3" cstate="print"/>
          <a:srcRect/>
          <a:stretch>
            <a:fillRect/>
          </a:stretch>
        </p:blipFill>
        <p:spPr bwMode="auto">
          <a:xfrm>
            <a:off x="6300788" y="476250"/>
            <a:ext cx="2657475" cy="6097588"/>
          </a:xfrm>
          <a:prstGeom prst="rect">
            <a:avLst/>
          </a:prstGeom>
          <a:noFill/>
        </p:spPr>
      </p:pic>
      <p:sp>
        <p:nvSpPr>
          <p:cNvPr id="4" name="Tekstvak 3"/>
          <p:cNvSpPr txBox="1"/>
          <p:nvPr/>
        </p:nvSpPr>
        <p:spPr>
          <a:xfrm>
            <a:off x="0" y="6550223"/>
            <a:ext cx="6336704" cy="307777"/>
          </a:xfrm>
          <a:prstGeom prst="rect">
            <a:avLst/>
          </a:prstGeom>
          <a:noFill/>
        </p:spPr>
        <p:txBody>
          <a:bodyPr wrap="square" rtlCol="0">
            <a:spAutoFit/>
          </a:bodyPr>
          <a:lstStyle/>
          <a:p>
            <a:r>
              <a:rPr lang="nl-NL" sz="1400" dirty="0" err="1" smtClean="0"/>
              <a:t>Lehninger</a:t>
            </a:r>
            <a:r>
              <a:rPr lang="nl-NL" sz="1400" dirty="0" smtClean="0"/>
              <a:t>, 5th ed. </a:t>
            </a:r>
            <a:r>
              <a:rPr lang="nl-NL" sz="1400" dirty="0" err="1" smtClean="0"/>
              <a:t>Fig</a:t>
            </a:r>
            <a:r>
              <a:rPr lang="nl-NL" sz="1400" dirty="0" smtClean="0"/>
              <a:t> 3-19, 3-20 </a:t>
            </a:r>
            <a:endParaRPr lang="nl-NL"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2" cstate="print"/>
          <a:srcRect/>
          <a:stretch>
            <a:fillRect/>
          </a:stretch>
        </p:blipFill>
        <p:spPr bwMode="auto">
          <a:xfrm>
            <a:off x="611188" y="760413"/>
            <a:ext cx="7926387" cy="6097587"/>
          </a:xfrm>
          <a:prstGeom prst="rect">
            <a:avLst/>
          </a:prstGeom>
          <a:noFill/>
        </p:spPr>
      </p:pic>
      <p:sp>
        <p:nvSpPr>
          <p:cNvPr id="363523" name="Text Box 3"/>
          <p:cNvSpPr txBox="1">
            <a:spLocks noChangeArrowheads="1"/>
          </p:cNvSpPr>
          <p:nvPr/>
        </p:nvSpPr>
        <p:spPr bwMode="auto">
          <a:xfrm>
            <a:off x="2195513" y="90488"/>
            <a:ext cx="5103812" cy="641350"/>
          </a:xfrm>
          <a:prstGeom prst="rect">
            <a:avLst/>
          </a:prstGeom>
          <a:noFill/>
          <a:ln w="9525">
            <a:noFill/>
            <a:miter lim="800000"/>
            <a:headEnd/>
            <a:tailEnd/>
          </a:ln>
          <a:effectLst/>
        </p:spPr>
        <p:txBody>
          <a:bodyPr wrap="none">
            <a:spAutoFit/>
          </a:bodyPr>
          <a:lstStyle/>
          <a:p>
            <a:r>
              <a:rPr lang="nl-NL" sz="3600">
                <a:solidFill>
                  <a:srgbClr val="FFFF00"/>
                </a:solidFill>
              </a:rPr>
              <a:t>2D-gel: IE + SDS-PAGE</a:t>
            </a:r>
          </a:p>
        </p:txBody>
      </p:sp>
      <p:sp>
        <p:nvSpPr>
          <p:cNvPr id="4" name="Rechthoek 3"/>
          <p:cNvSpPr/>
          <p:nvPr/>
        </p:nvSpPr>
        <p:spPr>
          <a:xfrm>
            <a:off x="539552" y="6577607"/>
            <a:ext cx="2364750" cy="307777"/>
          </a:xfrm>
          <a:prstGeom prst="rect">
            <a:avLst/>
          </a:prstGeom>
        </p:spPr>
        <p:txBody>
          <a:bodyPr wrap="none">
            <a:spAutoFit/>
          </a:bodyPr>
          <a:lstStyle/>
          <a:p>
            <a:r>
              <a:rPr lang="nl-NL" sz="1400" dirty="0" smtClean="0">
                <a:solidFill>
                  <a:schemeClr val="tx1"/>
                </a:solidFill>
              </a:rPr>
              <a:t>http://www.expasy.ch/ch2d/</a:t>
            </a:r>
            <a:endParaRPr lang="nl-NL" sz="14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5986" name="Picture 2"/>
          <p:cNvPicPr>
            <a:picLocks noChangeAspect="1" noChangeArrowheads="1"/>
          </p:cNvPicPr>
          <p:nvPr/>
        </p:nvPicPr>
        <p:blipFill>
          <a:blip r:embed="rId2" cstate="print"/>
          <a:srcRect/>
          <a:stretch>
            <a:fillRect/>
          </a:stretch>
        </p:blipFill>
        <p:spPr bwMode="auto">
          <a:xfrm>
            <a:off x="3203575" y="144463"/>
            <a:ext cx="5884863" cy="6597650"/>
          </a:xfrm>
          <a:prstGeom prst="rect">
            <a:avLst/>
          </a:prstGeom>
          <a:noFill/>
        </p:spPr>
      </p:pic>
      <p:sp>
        <p:nvSpPr>
          <p:cNvPr id="425987" name="Text Box 3"/>
          <p:cNvSpPr txBox="1">
            <a:spLocks noChangeArrowheads="1"/>
          </p:cNvSpPr>
          <p:nvPr/>
        </p:nvSpPr>
        <p:spPr bwMode="auto">
          <a:xfrm>
            <a:off x="323850" y="2060575"/>
            <a:ext cx="2544763" cy="519113"/>
          </a:xfrm>
          <a:prstGeom prst="rect">
            <a:avLst/>
          </a:prstGeom>
          <a:noFill/>
          <a:ln w="9525">
            <a:noFill/>
            <a:miter lim="800000"/>
            <a:headEnd/>
            <a:tailEnd/>
          </a:ln>
          <a:effectLst/>
        </p:spPr>
        <p:txBody>
          <a:bodyPr wrap="none">
            <a:spAutoFit/>
          </a:bodyPr>
          <a:lstStyle/>
          <a:p>
            <a:r>
              <a:rPr lang="nl-NL"/>
              <a:t>Chromatografy</a:t>
            </a:r>
          </a:p>
        </p:txBody>
      </p:sp>
      <p:sp>
        <p:nvSpPr>
          <p:cNvPr id="4" name="Tekstvak 3"/>
          <p:cNvSpPr txBox="1"/>
          <p:nvPr/>
        </p:nvSpPr>
        <p:spPr>
          <a:xfrm>
            <a:off x="0" y="6550223"/>
            <a:ext cx="6336704" cy="307777"/>
          </a:xfrm>
          <a:prstGeom prst="rect">
            <a:avLst/>
          </a:prstGeom>
          <a:noFill/>
        </p:spPr>
        <p:txBody>
          <a:bodyPr wrap="square" rtlCol="0">
            <a:spAutoFit/>
          </a:bodyPr>
          <a:lstStyle/>
          <a:p>
            <a:r>
              <a:rPr lang="nl-NL" sz="1400" dirty="0" err="1" smtClean="0"/>
              <a:t>Lehninger</a:t>
            </a:r>
            <a:r>
              <a:rPr lang="nl-NL" sz="1400" dirty="0" smtClean="0"/>
              <a:t>, 5th ed. </a:t>
            </a:r>
            <a:r>
              <a:rPr lang="nl-NL" sz="1400" dirty="0" err="1" smtClean="0"/>
              <a:t>Fig</a:t>
            </a:r>
            <a:r>
              <a:rPr lang="nl-NL" sz="1400" dirty="0" smtClean="0"/>
              <a:t> 3-16</a:t>
            </a:r>
            <a:endParaRPr lang="nl-NL"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GB">
                <a:solidFill>
                  <a:srgbClr val="FFFF00"/>
                </a:solidFill>
              </a:rPr>
              <a:t>Proteomics techniques</a:t>
            </a:r>
          </a:p>
        </p:txBody>
      </p:sp>
      <p:sp>
        <p:nvSpPr>
          <p:cNvPr id="367619" name="Rectangle 3"/>
          <p:cNvSpPr>
            <a:spLocks noGrp="1" noChangeArrowheads="1"/>
          </p:cNvSpPr>
          <p:nvPr>
            <p:ph type="body" idx="1"/>
          </p:nvPr>
        </p:nvSpPr>
        <p:spPr>
          <a:xfrm>
            <a:off x="4267200" y="1066800"/>
            <a:ext cx="4343400" cy="5334000"/>
          </a:xfrm>
          <a:ln/>
        </p:spPr>
        <p:txBody>
          <a:bodyPr/>
          <a:lstStyle/>
          <a:p>
            <a:pPr>
              <a:buClr>
                <a:srgbClr val="DDDDDD"/>
              </a:buClr>
            </a:pPr>
            <a:r>
              <a:rPr lang="en-GB" sz="2400">
                <a:solidFill>
                  <a:srgbClr val="DDDDDD"/>
                </a:solidFill>
              </a:rPr>
              <a:t>3D structure determination</a:t>
            </a:r>
          </a:p>
          <a:p>
            <a:pPr lvl="1">
              <a:buClr>
                <a:srgbClr val="DDDDDD"/>
              </a:buClr>
            </a:pPr>
            <a:r>
              <a:rPr lang="en-GB"/>
              <a:t>X-ray </a:t>
            </a:r>
          </a:p>
          <a:p>
            <a:pPr lvl="1">
              <a:buClr>
                <a:srgbClr val="DDDDDD"/>
              </a:buClr>
            </a:pPr>
            <a:r>
              <a:rPr lang="en-GB"/>
              <a:t>NMR</a:t>
            </a:r>
          </a:p>
          <a:p>
            <a:pPr lvl="1">
              <a:buClr>
                <a:srgbClr val="DDDDDD"/>
              </a:buClr>
            </a:pPr>
            <a:r>
              <a:rPr lang="en-GB"/>
              <a:t>Homology modelling</a:t>
            </a:r>
          </a:p>
          <a:p>
            <a:pPr>
              <a:buClr>
                <a:srgbClr val="DDDDDD"/>
              </a:buClr>
            </a:pPr>
            <a:endParaRPr lang="en-GB" sz="2400">
              <a:solidFill>
                <a:srgbClr val="FFFF00"/>
              </a:solidFill>
            </a:endParaRPr>
          </a:p>
          <a:p>
            <a:pPr>
              <a:buClr>
                <a:srgbClr val="DDDDDD"/>
              </a:buClr>
            </a:pPr>
            <a:endParaRPr lang="en-GB" sz="2400">
              <a:solidFill>
                <a:srgbClr val="FFFF00"/>
              </a:solidFill>
            </a:endParaRPr>
          </a:p>
          <a:p>
            <a:pPr>
              <a:buClr>
                <a:srgbClr val="DDDDDD"/>
              </a:buClr>
            </a:pPr>
            <a:r>
              <a:rPr lang="en-GB" sz="2400">
                <a:solidFill>
                  <a:srgbClr val="DDDDDD"/>
                </a:solidFill>
              </a:rPr>
              <a:t>Protein-protein interactions</a:t>
            </a:r>
            <a:endParaRPr lang="en-GB">
              <a:solidFill>
                <a:srgbClr val="DDDDDD"/>
              </a:solidFill>
            </a:endParaRPr>
          </a:p>
          <a:p>
            <a:pPr lvl="1">
              <a:buClr>
                <a:srgbClr val="DDDDDD"/>
              </a:buClr>
            </a:pPr>
            <a:r>
              <a:rPr lang="en-GB"/>
              <a:t>Yeast two-hybrid</a:t>
            </a:r>
          </a:p>
          <a:p>
            <a:pPr lvl="1">
              <a:buClr>
                <a:srgbClr val="DDDDDD"/>
              </a:buClr>
            </a:pPr>
            <a:r>
              <a:rPr lang="en-GB"/>
              <a:t>Affinity chromatography + MS</a:t>
            </a:r>
          </a:p>
          <a:p>
            <a:pPr lvl="1">
              <a:buClr>
                <a:srgbClr val="DDDDDD"/>
              </a:buClr>
            </a:pPr>
            <a:r>
              <a:rPr lang="en-GB"/>
              <a:t>In silico techniques</a:t>
            </a:r>
          </a:p>
          <a:p>
            <a:pPr lvl="1">
              <a:buClr>
                <a:srgbClr val="DDDDDD"/>
              </a:buClr>
            </a:pPr>
            <a:r>
              <a:rPr lang="en-GB"/>
              <a:t>Protein micro-arrays</a:t>
            </a:r>
          </a:p>
        </p:txBody>
      </p:sp>
      <p:sp>
        <p:nvSpPr>
          <p:cNvPr id="367620" name="Rectangle 4"/>
          <p:cNvSpPr>
            <a:spLocks noChangeArrowheads="1"/>
          </p:cNvSpPr>
          <p:nvPr/>
        </p:nvSpPr>
        <p:spPr bwMode="auto">
          <a:xfrm>
            <a:off x="152400" y="1066800"/>
            <a:ext cx="4876800" cy="5257800"/>
          </a:xfrm>
          <a:prstGeom prst="rect">
            <a:avLst/>
          </a:prstGeom>
          <a:noFill/>
          <a:ln w="9525">
            <a:noFill/>
            <a:miter lim="800000"/>
            <a:headEnd/>
            <a:tailEnd/>
          </a:ln>
          <a:effectLst/>
        </p:spPr>
        <p:txBody>
          <a:bodyPr/>
          <a:lstStyle/>
          <a:p>
            <a:pPr marL="342900" indent="-342900" eaLnBrk="1" hangingPunct="1">
              <a:spcBef>
                <a:spcPct val="20000"/>
              </a:spcBef>
              <a:buClr>
                <a:srgbClr val="DDDDDD"/>
              </a:buClr>
              <a:buFont typeface="Wingdings" pitchFamily="2" charset="2"/>
              <a:buChar char="Ø"/>
            </a:pPr>
            <a:r>
              <a:rPr lang="en-GB" sz="2400">
                <a:solidFill>
                  <a:srgbClr val="DDDDDD"/>
                </a:solidFill>
              </a:rPr>
              <a:t>Protein function</a:t>
            </a:r>
          </a:p>
          <a:p>
            <a:pPr marL="742950" lvl="1" indent="-285750" eaLnBrk="1" hangingPunct="1">
              <a:spcBef>
                <a:spcPct val="20000"/>
              </a:spcBef>
              <a:buClr>
                <a:srgbClr val="DDDDDD"/>
              </a:buClr>
              <a:buFontTx/>
              <a:buChar char="o"/>
            </a:pPr>
            <a:r>
              <a:rPr lang="en-GB" sz="2000"/>
              <a:t>Biochemical assays</a:t>
            </a:r>
          </a:p>
          <a:p>
            <a:pPr marL="742950" lvl="1" indent="-285750" eaLnBrk="1" hangingPunct="1">
              <a:spcBef>
                <a:spcPct val="20000"/>
              </a:spcBef>
              <a:buClr>
                <a:srgbClr val="DDDDDD"/>
              </a:buClr>
              <a:buFontTx/>
              <a:buChar char="o"/>
            </a:pPr>
            <a:r>
              <a:rPr lang="en-GB" sz="2000"/>
              <a:t>Protein micro-arrays</a:t>
            </a:r>
          </a:p>
          <a:p>
            <a:pPr marL="342900" indent="-342900" eaLnBrk="1" hangingPunct="1">
              <a:spcBef>
                <a:spcPct val="20000"/>
              </a:spcBef>
              <a:buClr>
                <a:srgbClr val="DDDDDD"/>
              </a:buClr>
              <a:buFont typeface="Wingdings" pitchFamily="2" charset="2"/>
              <a:buChar char="Ø"/>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Post-translational modifications</a:t>
            </a:r>
          </a:p>
          <a:p>
            <a:pPr marL="742950" lvl="1" indent="-285750" eaLnBrk="1" hangingPunct="1">
              <a:spcBef>
                <a:spcPct val="20000"/>
              </a:spcBef>
              <a:buClr>
                <a:srgbClr val="DDDDDD"/>
              </a:buClr>
              <a:buFontTx/>
              <a:buChar char="o"/>
            </a:pPr>
            <a:r>
              <a:rPr lang="en-GB" sz="2000"/>
              <a:t>MS or MS/MS</a:t>
            </a:r>
          </a:p>
          <a:p>
            <a:pPr marL="742950" lvl="1" indent="-285750" eaLnBrk="1" hangingPunct="1">
              <a:spcBef>
                <a:spcPct val="20000"/>
              </a:spcBef>
              <a:buClr>
                <a:srgbClr val="FFFF00"/>
              </a:buClr>
              <a:buFontTx/>
              <a:buChar char="o"/>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Protein separation</a:t>
            </a:r>
          </a:p>
          <a:p>
            <a:pPr marL="742950" lvl="1" indent="-285750" eaLnBrk="1" hangingPunct="1">
              <a:spcBef>
                <a:spcPct val="20000"/>
              </a:spcBef>
              <a:buClr>
                <a:srgbClr val="DDDDDD"/>
              </a:buClr>
              <a:buFontTx/>
              <a:buChar char="o"/>
            </a:pPr>
            <a:r>
              <a:rPr lang="en-GB" sz="2000">
                <a:solidFill>
                  <a:srgbClr val="DDDDDD"/>
                </a:solidFill>
              </a:rPr>
              <a:t>2D gels</a:t>
            </a:r>
          </a:p>
          <a:p>
            <a:pPr marL="742950" lvl="1" indent="-285750" eaLnBrk="1" hangingPunct="1">
              <a:spcBef>
                <a:spcPct val="20000"/>
              </a:spcBef>
              <a:buClr>
                <a:srgbClr val="DDDDDD"/>
              </a:buClr>
              <a:buFontTx/>
              <a:buChar char="o"/>
            </a:pPr>
            <a:r>
              <a:rPr lang="en-GB" sz="2000">
                <a:solidFill>
                  <a:srgbClr val="DDDDDD"/>
                </a:solidFill>
              </a:rPr>
              <a:t>Liquid chromatography</a:t>
            </a:r>
          </a:p>
          <a:p>
            <a:pPr marL="742950" lvl="1" indent="-285750" eaLnBrk="1" hangingPunct="1">
              <a:spcBef>
                <a:spcPct val="20000"/>
              </a:spcBef>
              <a:buClr>
                <a:srgbClr val="FFFF00"/>
              </a:buClr>
              <a:buFontTx/>
              <a:buChar char="o"/>
            </a:pPr>
            <a:endParaRPr lang="en-GB" sz="2000">
              <a:solidFill>
                <a:srgbClr val="DDDDDD"/>
              </a:solidFill>
            </a:endParaRPr>
          </a:p>
          <a:p>
            <a:pPr marL="342900" indent="-342900" eaLnBrk="1" hangingPunct="1">
              <a:spcBef>
                <a:spcPct val="20000"/>
              </a:spcBef>
              <a:buClr>
                <a:srgbClr val="FFFF00"/>
              </a:buClr>
              <a:buFont typeface="Wingdings" pitchFamily="2" charset="2"/>
              <a:buChar char="Ø"/>
            </a:pPr>
            <a:r>
              <a:rPr lang="en-GB" sz="2400">
                <a:solidFill>
                  <a:srgbClr val="FFFF00"/>
                </a:solidFill>
              </a:rPr>
              <a:t>Protein identification </a:t>
            </a:r>
          </a:p>
          <a:p>
            <a:pPr marL="742950" lvl="1" indent="-285750" eaLnBrk="1" hangingPunct="1">
              <a:spcBef>
                <a:spcPct val="20000"/>
              </a:spcBef>
              <a:buClr>
                <a:srgbClr val="FFFF00"/>
              </a:buClr>
              <a:buFontTx/>
              <a:buChar char="o"/>
            </a:pPr>
            <a:r>
              <a:rPr lang="en-GB" sz="2000"/>
              <a:t>MS or MS/MS</a:t>
            </a:r>
          </a:p>
          <a:p>
            <a:pPr marL="742950" lvl="1" indent="-285750" eaLnBrk="1" hangingPunct="1">
              <a:spcBef>
                <a:spcPct val="20000"/>
              </a:spcBef>
              <a:buClr>
                <a:srgbClr val="FFFF00"/>
              </a:buClr>
              <a:buFontTx/>
              <a:buChar char="o"/>
            </a:pPr>
            <a:r>
              <a:rPr lang="en-GB" sz="2000"/>
              <a:t>Protein micro-arrays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nl-NL">
                <a:solidFill>
                  <a:srgbClr val="FFFF00"/>
                </a:solidFill>
              </a:rPr>
              <a:t>Mass Spectrometry</a:t>
            </a:r>
            <a:endParaRPr lang="en-GB">
              <a:solidFill>
                <a:srgbClr val="FFFF00"/>
              </a:solidFill>
            </a:endParaRPr>
          </a:p>
        </p:txBody>
      </p:sp>
      <p:sp>
        <p:nvSpPr>
          <p:cNvPr id="271363" name="Rectangle 3"/>
          <p:cNvSpPr>
            <a:spLocks noGrp="1" noChangeArrowheads="1"/>
          </p:cNvSpPr>
          <p:nvPr>
            <p:ph type="body" idx="1"/>
          </p:nvPr>
        </p:nvSpPr>
        <p:spPr>
          <a:xfrm>
            <a:off x="609600" y="1219200"/>
            <a:ext cx="8077200" cy="2133600"/>
          </a:xfrm>
        </p:spPr>
        <p:txBody>
          <a:bodyPr/>
          <a:lstStyle/>
          <a:p>
            <a:r>
              <a:rPr lang="en-US"/>
              <a:t>Analytical method to measure the molecular weight of molecules</a:t>
            </a:r>
            <a:endParaRPr lang="en-GB"/>
          </a:p>
        </p:txBody>
      </p:sp>
      <p:pic>
        <p:nvPicPr>
          <p:cNvPr id="271364" name="Picture 4" descr="weegschaal"/>
          <p:cNvPicPr>
            <a:picLocks noChangeAspect="1" noChangeArrowheads="1"/>
          </p:cNvPicPr>
          <p:nvPr/>
        </p:nvPicPr>
        <p:blipFill>
          <a:blip r:embed="rId3" cstate="print"/>
          <a:srcRect/>
          <a:stretch>
            <a:fillRect/>
          </a:stretch>
        </p:blipFill>
        <p:spPr bwMode="auto">
          <a:xfrm>
            <a:off x="1600200" y="2133600"/>
            <a:ext cx="5692775" cy="4000500"/>
          </a:xfrm>
          <a:prstGeom prst="rect">
            <a:avLst/>
          </a:prstGeom>
          <a:noFill/>
        </p:spPr>
      </p:pic>
      <p:sp>
        <p:nvSpPr>
          <p:cNvPr id="5" name="Rechthoek 4"/>
          <p:cNvSpPr/>
          <p:nvPr/>
        </p:nvSpPr>
        <p:spPr>
          <a:xfrm>
            <a:off x="0" y="6596390"/>
            <a:ext cx="4572000" cy="261610"/>
          </a:xfrm>
          <a:prstGeom prst="rect">
            <a:avLst/>
          </a:prstGeom>
        </p:spPr>
        <p:txBody>
          <a:bodyPr>
            <a:spAutoFit/>
          </a:bodyPr>
          <a:lstStyle/>
          <a:p>
            <a:r>
              <a:rPr lang="nl-NL" sz="1050" dirty="0" smtClean="0"/>
              <a:t>http://rwbforever.tripod.com/laws.htm</a:t>
            </a:r>
            <a:endParaRPr lang="nl-NL" sz="1050" dirty="0"/>
          </a:p>
        </p:txBody>
      </p:sp>
      <p:sp>
        <p:nvSpPr>
          <p:cNvPr id="6" name="Tekstvak 5"/>
          <p:cNvSpPr txBox="1"/>
          <p:nvPr/>
        </p:nvSpPr>
        <p:spPr>
          <a:xfrm>
            <a:off x="0" y="6381328"/>
            <a:ext cx="2497800" cy="261610"/>
          </a:xfrm>
          <a:prstGeom prst="rect">
            <a:avLst/>
          </a:prstGeom>
          <a:noFill/>
        </p:spPr>
        <p:txBody>
          <a:bodyPr wrap="none" rtlCol="0">
            <a:spAutoFit/>
          </a:bodyPr>
          <a:lstStyle/>
          <a:p>
            <a:r>
              <a:rPr lang="nl-NL" sz="1100" b="0" dirty="0" smtClean="0"/>
              <a:t>Eiwit gevisualiseerd </a:t>
            </a:r>
            <a:r>
              <a:rPr lang="nl-NL" sz="1100" b="0" dirty="0" err="1" smtClean="0"/>
              <a:t>mbv</a:t>
            </a:r>
            <a:r>
              <a:rPr lang="nl-NL" sz="1100" b="0" dirty="0" smtClean="0"/>
              <a:t> </a:t>
            </a:r>
            <a:r>
              <a:rPr lang="nl-NL" sz="1100" b="0" dirty="0" err="1" smtClean="0"/>
              <a:t>yasara.com</a:t>
            </a:r>
            <a:endParaRPr lang="nl-NL" sz="11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GB">
                <a:solidFill>
                  <a:srgbClr val="FFFF00"/>
                </a:solidFill>
              </a:rPr>
              <a:t>Proteomics techniques</a:t>
            </a:r>
          </a:p>
        </p:txBody>
      </p:sp>
      <p:sp>
        <p:nvSpPr>
          <p:cNvPr id="389123" name="Rectangle 3"/>
          <p:cNvSpPr>
            <a:spLocks noGrp="1" noChangeArrowheads="1"/>
          </p:cNvSpPr>
          <p:nvPr>
            <p:ph type="body" idx="1"/>
          </p:nvPr>
        </p:nvSpPr>
        <p:spPr>
          <a:xfrm>
            <a:off x="4267200" y="1066800"/>
            <a:ext cx="4343400" cy="5334000"/>
          </a:xfrm>
          <a:ln/>
        </p:spPr>
        <p:txBody>
          <a:bodyPr/>
          <a:lstStyle/>
          <a:p>
            <a:r>
              <a:rPr lang="en-GB" sz="2400">
                <a:solidFill>
                  <a:srgbClr val="FFFF00"/>
                </a:solidFill>
              </a:rPr>
              <a:t>3D structure determination</a:t>
            </a:r>
          </a:p>
          <a:p>
            <a:pPr lvl="1"/>
            <a:r>
              <a:rPr lang="en-GB"/>
              <a:t>X-ray </a:t>
            </a:r>
          </a:p>
          <a:p>
            <a:pPr lvl="1"/>
            <a:r>
              <a:rPr lang="en-GB"/>
              <a:t>NMR</a:t>
            </a:r>
          </a:p>
          <a:p>
            <a:pPr lvl="1"/>
            <a:r>
              <a:rPr lang="en-GB"/>
              <a:t>Homology modelling</a:t>
            </a:r>
          </a:p>
          <a:p>
            <a:pPr>
              <a:buClr>
                <a:srgbClr val="DDDDDD"/>
              </a:buClr>
            </a:pPr>
            <a:endParaRPr lang="en-GB" sz="2400">
              <a:solidFill>
                <a:srgbClr val="FFFF00"/>
              </a:solidFill>
            </a:endParaRPr>
          </a:p>
          <a:p>
            <a:pPr>
              <a:buClr>
                <a:srgbClr val="DDDDDD"/>
              </a:buClr>
            </a:pPr>
            <a:endParaRPr lang="en-GB" sz="2400">
              <a:solidFill>
                <a:srgbClr val="FFFF00"/>
              </a:solidFill>
            </a:endParaRPr>
          </a:p>
          <a:p>
            <a:pPr>
              <a:buClr>
                <a:srgbClr val="DDDDDD"/>
              </a:buClr>
            </a:pPr>
            <a:r>
              <a:rPr lang="en-GB" sz="2400">
                <a:solidFill>
                  <a:srgbClr val="DDDDDD"/>
                </a:solidFill>
              </a:rPr>
              <a:t>Protein-protein interactions</a:t>
            </a:r>
            <a:endParaRPr lang="en-GB">
              <a:solidFill>
                <a:srgbClr val="DDDDDD"/>
              </a:solidFill>
            </a:endParaRPr>
          </a:p>
          <a:p>
            <a:pPr lvl="1">
              <a:buClr>
                <a:srgbClr val="DDDDDD"/>
              </a:buClr>
            </a:pPr>
            <a:r>
              <a:rPr lang="en-GB"/>
              <a:t>Yeast two-hybrid</a:t>
            </a:r>
          </a:p>
          <a:p>
            <a:pPr lvl="1">
              <a:buClr>
                <a:srgbClr val="DDDDDD"/>
              </a:buClr>
            </a:pPr>
            <a:r>
              <a:rPr lang="en-GB"/>
              <a:t>Affinity chromatography + MS</a:t>
            </a:r>
          </a:p>
          <a:p>
            <a:pPr lvl="1">
              <a:buClr>
                <a:srgbClr val="DDDDDD"/>
              </a:buClr>
            </a:pPr>
            <a:r>
              <a:rPr lang="en-GB"/>
              <a:t>In silico techniques</a:t>
            </a:r>
          </a:p>
          <a:p>
            <a:pPr lvl="1">
              <a:buClr>
                <a:srgbClr val="DDDDDD"/>
              </a:buClr>
            </a:pPr>
            <a:r>
              <a:rPr lang="en-GB"/>
              <a:t>Protein micro-arrays</a:t>
            </a:r>
          </a:p>
        </p:txBody>
      </p:sp>
      <p:sp>
        <p:nvSpPr>
          <p:cNvPr id="389124" name="Rectangle 4"/>
          <p:cNvSpPr>
            <a:spLocks noChangeArrowheads="1"/>
          </p:cNvSpPr>
          <p:nvPr/>
        </p:nvSpPr>
        <p:spPr bwMode="auto">
          <a:xfrm>
            <a:off x="152400" y="1066800"/>
            <a:ext cx="4876800" cy="5257800"/>
          </a:xfrm>
          <a:prstGeom prst="rect">
            <a:avLst/>
          </a:prstGeom>
          <a:noFill/>
          <a:ln w="9525">
            <a:noFill/>
            <a:miter lim="800000"/>
            <a:headEnd/>
            <a:tailEnd/>
          </a:ln>
          <a:effectLst/>
        </p:spPr>
        <p:txBody>
          <a:bodyPr/>
          <a:lstStyle/>
          <a:p>
            <a:pPr marL="342900" indent="-342900" eaLnBrk="1" hangingPunct="1">
              <a:spcBef>
                <a:spcPct val="20000"/>
              </a:spcBef>
              <a:buClr>
                <a:srgbClr val="DDDDDD"/>
              </a:buClr>
              <a:buFont typeface="Wingdings" pitchFamily="2" charset="2"/>
              <a:buChar char="Ø"/>
            </a:pPr>
            <a:r>
              <a:rPr lang="en-GB" sz="2400">
                <a:solidFill>
                  <a:srgbClr val="DDDDDD"/>
                </a:solidFill>
              </a:rPr>
              <a:t>Protein function</a:t>
            </a:r>
          </a:p>
          <a:p>
            <a:pPr marL="742950" lvl="1" indent="-285750" eaLnBrk="1" hangingPunct="1">
              <a:spcBef>
                <a:spcPct val="20000"/>
              </a:spcBef>
              <a:buClr>
                <a:srgbClr val="DDDDDD"/>
              </a:buClr>
              <a:buFontTx/>
              <a:buChar char="o"/>
            </a:pPr>
            <a:r>
              <a:rPr lang="en-GB" sz="2000"/>
              <a:t>Biochemical assays</a:t>
            </a:r>
          </a:p>
          <a:p>
            <a:pPr marL="742950" lvl="1" indent="-285750" eaLnBrk="1" hangingPunct="1">
              <a:spcBef>
                <a:spcPct val="20000"/>
              </a:spcBef>
              <a:buClr>
                <a:srgbClr val="DDDDDD"/>
              </a:buClr>
              <a:buFontTx/>
              <a:buChar char="o"/>
            </a:pPr>
            <a:r>
              <a:rPr lang="en-GB" sz="2000"/>
              <a:t>Protein micro-arrays</a:t>
            </a:r>
          </a:p>
          <a:p>
            <a:pPr marL="342900" indent="-342900" eaLnBrk="1" hangingPunct="1">
              <a:spcBef>
                <a:spcPct val="20000"/>
              </a:spcBef>
              <a:buClr>
                <a:srgbClr val="DDDDDD"/>
              </a:buClr>
              <a:buFont typeface="Wingdings" pitchFamily="2" charset="2"/>
              <a:buChar char="Ø"/>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Post-translational modifications</a:t>
            </a:r>
          </a:p>
          <a:p>
            <a:pPr marL="742950" lvl="1" indent="-285750" eaLnBrk="1" hangingPunct="1">
              <a:spcBef>
                <a:spcPct val="20000"/>
              </a:spcBef>
              <a:buClr>
                <a:srgbClr val="DDDDDD"/>
              </a:buClr>
              <a:buFontTx/>
              <a:buChar char="o"/>
            </a:pPr>
            <a:r>
              <a:rPr lang="en-GB" sz="2000"/>
              <a:t>MS or MS/MS</a:t>
            </a:r>
          </a:p>
          <a:p>
            <a:pPr marL="742950" lvl="1" indent="-285750" eaLnBrk="1" hangingPunct="1">
              <a:spcBef>
                <a:spcPct val="20000"/>
              </a:spcBef>
              <a:buClr>
                <a:srgbClr val="FFFF00"/>
              </a:buClr>
              <a:buFontTx/>
              <a:buChar char="o"/>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Protein separation</a:t>
            </a:r>
          </a:p>
          <a:p>
            <a:pPr marL="742950" lvl="1" indent="-285750" eaLnBrk="1" hangingPunct="1">
              <a:spcBef>
                <a:spcPct val="20000"/>
              </a:spcBef>
              <a:buClr>
                <a:srgbClr val="DDDDDD"/>
              </a:buClr>
              <a:buFontTx/>
              <a:buChar char="o"/>
            </a:pPr>
            <a:r>
              <a:rPr lang="en-GB" sz="2000"/>
              <a:t>2D gels</a:t>
            </a:r>
          </a:p>
          <a:p>
            <a:pPr marL="742950" lvl="1" indent="-285750" eaLnBrk="1" hangingPunct="1">
              <a:spcBef>
                <a:spcPct val="20000"/>
              </a:spcBef>
              <a:buClr>
                <a:srgbClr val="DDDDDD"/>
              </a:buClr>
              <a:buFontTx/>
              <a:buChar char="o"/>
            </a:pPr>
            <a:r>
              <a:rPr lang="en-GB" sz="2000"/>
              <a:t>Liquid chromatography</a:t>
            </a:r>
          </a:p>
          <a:p>
            <a:pPr marL="742950" lvl="1" indent="-285750" eaLnBrk="1" hangingPunct="1">
              <a:spcBef>
                <a:spcPct val="20000"/>
              </a:spcBef>
              <a:buClr>
                <a:srgbClr val="DDDDDD"/>
              </a:buClr>
              <a:buFontTx/>
              <a:buChar char="o"/>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Protein identification</a:t>
            </a:r>
            <a:r>
              <a:rPr lang="en-GB" sz="2400">
                <a:solidFill>
                  <a:srgbClr val="FFFF00"/>
                </a:solidFill>
              </a:rPr>
              <a:t> </a:t>
            </a:r>
          </a:p>
          <a:p>
            <a:pPr marL="742950" lvl="1" indent="-285750" eaLnBrk="1" hangingPunct="1">
              <a:spcBef>
                <a:spcPct val="20000"/>
              </a:spcBef>
              <a:buClr>
                <a:srgbClr val="DDDDDD"/>
              </a:buClr>
              <a:buFontTx/>
              <a:buChar char="o"/>
            </a:pPr>
            <a:r>
              <a:rPr lang="en-GB" sz="2000"/>
              <a:t>MS or MS/MS</a:t>
            </a:r>
          </a:p>
          <a:p>
            <a:pPr marL="742950" lvl="1" indent="-285750" eaLnBrk="1" hangingPunct="1">
              <a:spcBef>
                <a:spcPct val="20000"/>
              </a:spcBef>
              <a:buClr>
                <a:srgbClr val="DDDDDD"/>
              </a:buClr>
              <a:buFontTx/>
              <a:buChar char="o"/>
            </a:pPr>
            <a:r>
              <a:rPr lang="en-GB" sz="2000"/>
              <a:t>Protein micro-arrays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GB">
                <a:solidFill>
                  <a:srgbClr val="FFFF00"/>
                </a:solidFill>
              </a:rPr>
              <a:t>Protein Structure</a:t>
            </a:r>
          </a:p>
        </p:txBody>
      </p:sp>
      <p:sp>
        <p:nvSpPr>
          <p:cNvPr id="391171" name="Rectangle 3"/>
          <p:cNvSpPr>
            <a:spLocks noGrp="1" noChangeArrowheads="1"/>
          </p:cNvSpPr>
          <p:nvPr>
            <p:ph type="body" idx="1"/>
          </p:nvPr>
        </p:nvSpPr>
        <p:spPr>
          <a:xfrm>
            <a:off x="5486400" y="1143000"/>
            <a:ext cx="3657600" cy="5105400"/>
          </a:xfrm>
        </p:spPr>
        <p:txBody>
          <a:bodyPr/>
          <a:lstStyle/>
          <a:p>
            <a:r>
              <a:rPr lang="en-GB"/>
              <a:t>Many protein structures already determined</a:t>
            </a:r>
          </a:p>
          <a:p>
            <a:r>
              <a:rPr lang="en-GB"/>
              <a:t>X-ray, NMR</a:t>
            </a:r>
          </a:p>
          <a:p>
            <a:endParaRPr lang="en-GB"/>
          </a:p>
          <a:p>
            <a:r>
              <a:rPr lang="en-GB"/>
              <a:t>One database: PDB</a:t>
            </a:r>
          </a:p>
          <a:p>
            <a:r>
              <a:rPr lang="en-GB">
                <a:hlinkClick r:id="rId3"/>
              </a:rPr>
              <a:t>www.rcsb.org</a:t>
            </a:r>
            <a:endParaRPr lang="en-GB"/>
          </a:p>
          <a:p>
            <a:r>
              <a:rPr lang="en-GB">
                <a:hlinkClick r:id="rId3"/>
              </a:rPr>
              <a:t>www.pdb.org</a:t>
            </a:r>
            <a:endParaRPr lang="en-GB"/>
          </a:p>
          <a:p>
            <a:pPr>
              <a:buFont typeface="Wingdings" pitchFamily="2" charset="2"/>
              <a:buNone/>
            </a:pPr>
            <a:r>
              <a:rPr lang="en-GB"/>
              <a:t> </a:t>
            </a:r>
          </a:p>
        </p:txBody>
      </p:sp>
      <p:pic>
        <p:nvPicPr>
          <p:cNvPr id="391172" name="Picture 4" descr="RIKEN"/>
          <p:cNvPicPr>
            <a:picLocks noChangeAspect="1" noChangeArrowheads="1"/>
          </p:cNvPicPr>
          <p:nvPr/>
        </p:nvPicPr>
        <p:blipFill>
          <a:blip r:embed="rId4" cstate="print"/>
          <a:srcRect/>
          <a:stretch>
            <a:fillRect/>
          </a:stretch>
        </p:blipFill>
        <p:spPr bwMode="auto">
          <a:xfrm>
            <a:off x="0" y="1066800"/>
            <a:ext cx="5357813" cy="5822950"/>
          </a:xfrm>
          <a:prstGeom prst="rect">
            <a:avLst/>
          </a:prstGeom>
          <a:noFill/>
        </p:spPr>
      </p:pic>
      <p:sp>
        <p:nvSpPr>
          <p:cNvPr id="391173" name="Text Box 5"/>
          <p:cNvSpPr txBox="1">
            <a:spLocks noChangeArrowheads="1"/>
          </p:cNvSpPr>
          <p:nvPr/>
        </p:nvSpPr>
        <p:spPr bwMode="auto">
          <a:xfrm>
            <a:off x="7914176" y="6550223"/>
            <a:ext cx="1229824" cy="307777"/>
          </a:xfrm>
          <a:prstGeom prst="rect">
            <a:avLst/>
          </a:prstGeom>
          <a:noFill/>
          <a:ln w="9525">
            <a:noFill/>
            <a:miter lim="800000"/>
            <a:headEnd/>
            <a:tailEnd/>
          </a:ln>
          <a:effectLst/>
        </p:spPr>
        <p:txBody>
          <a:bodyPr wrap="none">
            <a:spAutoFit/>
          </a:bodyPr>
          <a:lstStyle/>
          <a:p>
            <a:pPr eaLnBrk="1" hangingPunct="1"/>
            <a:r>
              <a:rPr lang="en-GB" sz="1400" b="0" dirty="0" smtClean="0"/>
              <a:t>www.pdb.org</a:t>
            </a:r>
            <a:endParaRPr lang="en-GB" sz="14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PDB database </a:t>
            </a:r>
            <a:r>
              <a:rPr lang="nl-NL" dirty="0" smtClean="0"/>
              <a:t>2017</a:t>
            </a:r>
            <a:endParaRPr lang="nl-NL" dirty="0"/>
          </a:p>
        </p:txBody>
      </p:sp>
      <p:sp>
        <p:nvSpPr>
          <p:cNvPr id="4" name="Rechthoek 3"/>
          <p:cNvSpPr/>
          <p:nvPr/>
        </p:nvSpPr>
        <p:spPr>
          <a:xfrm>
            <a:off x="0" y="6595428"/>
            <a:ext cx="3635896" cy="261610"/>
          </a:xfrm>
          <a:prstGeom prst="rect">
            <a:avLst/>
          </a:prstGeom>
        </p:spPr>
        <p:txBody>
          <a:bodyPr wrap="square">
            <a:spAutoFit/>
          </a:bodyPr>
          <a:lstStyle/>
          <a:p>
            <a:r>
              <a:rPr lang="nl-NL" sz="1100" dirty="0" smtClean="0"/>
              <a:t>http://www.rcsb.org/pdb/statistics/holdings.do</a:t>
            </a:r>
            <a:endParaRPr lang="nl-NL" sz="1100" dirty="0"/>
          </a:p>
        </p:txBody>
      </p:sp>
      <p:sp>
        <p:nvSpPr>
          <p:cNvPr id="84993" name="Rectangle 1"/>
          <p:cNvSpPr>
            <a:spLocks noChangeArrowheads="1"/>
          </p:cNvSpPr>
          <p:nvPr/>
        </p:nvSpPr>
        <p:spPr bwMode="auto">
          <a:xfrm>
            <a:off x="0" y="43934"/>
            <a:ext cx="65"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600" b="0" i="0" u="none" strike="noStrike" cap="none" normalizeH="0" baseline="0" dirty="0" smtClean="0">
                <a:ln>
                  <a:noFill/>
                </a:ln>
                <a:solidFill>
                  <a:schemeClr val="tx1"/>
                </a:solidFill>
                <a:effectLst/>
                <a:latin typeface="Arial" pitchFamily="34" charset="0"/>
                <a:cs typeface="Arial" pitchFamily="34" charset="0"/>
              </a:rPr>
              <a:t/>
            </a:r>
            <a:br>
              <a:rPr kumimoji="0" lang="nl-NL" sz="600" b="0" i="0" u="none" strike="noStrike" cap="none" normalizeH="0" baseline="0" dirty="0" smtClean="0">
                <a:ln>
                  <a:noFill/>
                </a:ln>
                <a:solidFill>
                  <a:schemeClr val="tx1"/>
                </a:solidFill>
                <a:effectLst/>
                <a:latin typeface="Arial" pitchFamily="34" charset="0"/>
                <a:cs typeface="Arial" pitchFamily="34" charset="0"/>
              </a:rPr>
            </a:b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el 2"/>
          <p:cNvGraphicFramePr>
            <a:graphicFrameLocks noGrp="1"/>
          </p:cNvGraphicFramePr>
          <p:nvPr>
            <p:extLst>
              <p:ext uri="{D42A27DB-BD31-4B8C-83A1-F6EECF244321}">
                <p14:modId xmlns:p14="http://schemas.microsoft.com/office/powerpoint/2010/main" val="1530157211"/>
              </p:ext>
            </p:extLst>
          </p:nvPr>
        </p:nvGraphicFramePr>
        <p:xfrm>
          <a:off x="319384" y="1268760"/>
          <a:ext cx="8645106" cy="3617777"/>
        </p:xfrm>
        <a:graphic>
          <a:graphicData uri="http://schemas.openxmlformats.org/drawingml/2006/table">
            <a:tbl>
              <a:tblPr/>
              <a:tblGrid>
                <a:gridCol w="1440851"/>
                <a:gridCol w="1440851"/>
                <a:gridCol w="1440851"/>
                <a:gridCol w="1440851"/>
                <a:gridCol w="1440851"/>
                <a:gridCol w="1440851"/>
              </a:tblGrid>
              <a:tr h="715591">
                <a:tc>
                  <a:txBody>
                    <a:bodyPr/>
                    <a:lstStyle/>
                    <a:p>
                      <a:pPr algn="ctr"/>
                      <a:r>
                        <a:rPr lang="en-GB" sz="1200" dirty="0" err="1">
                          <a:effectLst/>
                        </a:rPr>
                        <a:t>Exp.Method</a:t>
                      </a:r>
                      <a:endParaRPr lang="en-GB" sz="1200" dirty="0">
                        <a:effectLst/>
                      </a:endParaRPr>
                    </a:p>
                  </a:txBody>
                  <a:tcPr marL="0" marR="0" marT="0" marB="0" anchor="ctr">
                    <a:lnL>
                      <a:noFill/>
                    </a:lnL>
                    <a:lnR>
                      <a:noFill/>
                    </a:lnR>
                    <a:lnT>
                      <a:noFill/>
                    </a:lnT>
                    <a:lnB>
                      <a:noFill/>
                    </a:lnB>
                    <a:solidFill>
                      <a:schemeClr val="bg1"/>
                    </a:solidFill>
                  </a:tcPr>
                </a:tc>
                <a:tc>
                  <a:txBody>
                    <a:bodyPr/>
                    <a:lstStyle/>
                    <a:p>
                      <a:pPr algn="ctr"/>
                      <a:r>
                        <a:rPr lang="en-GB" sz="1200" dirty="0">
                          <a:effectLst/>
                        </a:rPr>
                        <a:t> Proteins</a:t>
                      </a:r>
                    </a:p>
                  </a:txBody>
                  <a:tcPr marL="0" marR="0" marT="0" marB="0" anchor="ctr">
                    <a:lnL>
                      <a:noFill/>
                    </a:lnL>
                    <a:lnR>
                      <a:noFill/>
                    </a:lnR>
                    <a:lnB>
                      <a:noFill/>
                    </a:lnB>
                    <a:solidFill>
                      <a:schemeClr val="bg1"/>
                    </a:solidFill>
                  </a:tcPr>
                </a:tc>
                <a:tc>
                  <a:txBody>
                    <a:bodyPr/>
                    <a:lstStyle/>
                    <a:p>
                      <a:pPr algn="ctr"/>
                      <a:r>
                        <a:rPr lang="en-GB" sz="1200" dirty="0">
                          <a:effectLst/>
                        </a:rPr>
                        <a:t> Nucleic Acids</a:t>
                      </a:r>
                    </a:p>
                  </a:txBody>
                  <a:tcPr marL="0" marR="0" marT="0" marB="0" anchor="ctr">
                    <a:lnL>
                      <a:noFill/>
                    </a:lnL>
                    <a:lnR>
                      <a:noFill/>
                    </a:lnR>
                    <a:lnB>
                      <a:noFill/>
                    </a:lnB>
                    <a:solidFill>
                      <a:schemeClr val="bg1"/>
                    </a:solidFill>
                  </a:tcPr>
                </a:tc>
                <a:tc>
                  <a:txBody>
                    <a:bodyPr/>
                    <a:lstStyle/>
                    <a:p>
                      <a:pPr algn="ctr"/>
                      <a:r>
                        <a:rPr lang="en-GB" sz="1200">
                          <a:effectLst/>
                        </a:rPr>
                        <a:t> Protein/NA Complexes</a:t>
                      </a:r>
                    </a:p>
                  </a:txBody>
                  <a:tcPr marL="0" marR="0" marT="0" marB="0" anchor="ctr">
                    <a:lnL>
                      <a:noFill/>
                    </a:lnL>
                    <a:lnR>
                      <a:noFill/>
                    </a:lnR>
                    <a:lnB>
                      <a:noFill/>
                    </a:lnB>
                    <a:solidFill>
                      <a:schemeClr val="bg1"/>
                    </a:solidFill>
                  </a:tcPr>
                </a:tc>
                <a:tc>
                  <a:txBody>
                    <a:bodyPr/>
                    <a:lstStyle/>
                    <a:p>
                      <a:pPr algn="ctr"/>
                      <a:r>
                        <a:rPr lang="en-GB" sz="1200">
                          <a:effectLst/>
                        </a:rPr>
                        <a:t> Other</a:t>
                      </a:r>
                    </a:p>
                  </a:txBody>
                  <a:tcPr marL="0" marR="0" marT="0" marB="0" anchor="ctr">
                    <a:lnL>
                      <a:noFill/>
                    </a:lnL>
                    <a:lnR>
                      <a:noFill/>
                    </a:lnR>
                    <a:lnB>
                      <a:noFill/>
                    </a:lnB>
                    <a:solidFill>
                      <a:schemeClr val="bg1"/>
                    </a:solidFill>
                  </a:tcPr>
                </a:tc>
                <a:tc>
                  <a:txBody>
                    <a:bodyPr/>
                    <a:lstStyle/>
                    <a:p>
                      <a:pPr algn="ctr"/>
                      <a:r>
                        <a:rPr lang="en-GB" sz="1200">
                          <a:effectLst/>
                        </a:rPr>
                        <a:t> Total</a:t>
                      </a:r>
                    </a:p>
                  </a:txBody>
                  <a:tcPr marL="0" marR="0" marT="0" marB="0" anchor="ctr">
                    <a:lnL>
                      <a:noFill/>
                    </a:lnL>
                    <a:lnR>
                      <a:noFill/>
                    </a:lnR>
                    <a:lnB>
                      <a:noFill/>
                    </a:lnB>
                    <a:solidFill>
                      <a:schemeClr val="bg1"/>
                    </a:solidFill>
                  </a:tcPr>
                </a:tc>
              </a:tr>
              <a:tr h="357795">
                <a:tc>
                  <a:txBody>
                    <a:bodyPr/>
                    <a:lstStyle/>
                    <a:p>
                      <a:pPr algn="ctr"/>
                      <a:endParaRPr lang="en-GB" sz="1200">
                        <a:effectLst/>
                      </a:endParaRPr>
                    </a:p>
                  </a:txBody>
                  <a:tcPr marL="0" marR="0" marT="0" marB="0" anchor="ctr">
                    <a:lnL>
                      <a:noFill/>
                    </a:lnL>
                    <a:lnR>
                      <a:noFill/>
                    </a:lnR>
                    <a:lnT>
                      <a:noFill/>
                    </a:lnT>
                    <a:lnB>
                      <a:noFill/>
                    </a:lnB>
                    <a:solidFill>
                      <a:schemeClr val="bg1"/>
                    </a:solidFill>
                  </a:tcPr>
                </a:tc>
                <a:tc>
                  <a:txBody>
                    <a:bodyPr/>
                    <a:lstStyle/>
                    <a:p>
                      <a:pPr algn="ctr"/>
                      <a:endParaRPr lang="en-GB" sz="1200">
                        <a:effectLst/>
                      </a:endParaRPr>
                    </a:p>
                  </a:txBody>
                  <a:tcPr marL="0" marR="0" marT="0" marB="0" anchor="ctr">
                    <a:lnL>
                      <a:noFill/>
                    </a:lnL>
                    <a:lnR>
                      <a:noFill/>
                    </a:lnR>
                    <a:lnT>
                      <a:noFill/>
                    </a:lnT>
                    <a:lnB>
                      <a:noFill/>
                    </a:lnB>
                    <a:solidFill>
                      <a:schemeClr val="bg1"/>
                    </a:solidFill>
                  </a:tcPr>
                </a:tc>
                <a:tc>
                  <a:txBody>
                    <a:bodyPr/>
                    <a:lstStyle/>
                    <a:p>
                      <a:pPr algn="ctr"/>
                      <a:endParaRPr lang="en-GB" sz="1200">
                        <a:effectLst/>
                      </a:endParaRPr>
                    </a:p>
                  </a:txBody>
                  <a:tcPr marL="0" marR="0" marT="0" marB="0" anchor="ctr">
                    <a:lnL>
                      <a:noFill/>
                    </a:lnL>
                    <a:lnR>
                      <a:noFill/>
                    </a:lnR>
                    <a:lnT>
                      <a:noFill/>
                    </a:lnT>
                    <a:lnB>
                      <a:noFill/>
                    </a:lnB>
                    <a:solidFill>
                      <a:schemeClr val="bg1"/>
                    </a:solidFill>
                  </a:tcPr>
                </a:tc>
                <a:tc>
                  <a:txBody>
                    <a:bodyPr/>
                    <a:lstStyle/>
                    <a:p>
                      <a:pPr algn="ctr"/>
                      <a:endParaRPr lang="en-GB" sz="1200" dirty="0">
                        <a:effectLst/>
                      </a:endParaRPr>
                    </a:p>
                  </a:txBody>
                  <a:tcPr marL="0" marR="0" marT="0" marB="0" anchor="ctr">
                    <a:lnL>
                      <a:noFill/>
                    </a:lnL>
                    <a:lnR>
                      <a:noFill/>
                    </a:lnR>
                    <a:lnT>
                      <a:noFill/>
                    </a:lnT>
                    <a:lnB>
                      <a:noFill/>
                    </a:lnB>
                    <a:solidFill>
                      <a:schemeClr val="bg1"/>
                    </a:solidFill>
                  </a:tcPr>
                </a:tc>
                <a:tc>
                  <a:txBody>
                    <a:bodyPr/>
                    <a:lstStyle/>
                    <a:p>
                      <a:pPr algn="ctr"/>
                      <a:endParaRPr lang="en-GB" sz="1200">
                        <a:effectLst/>
                      </a:endParaRPr>
                    </a:p>
                  </a:txBody>
                  <a:tcPr marL="0" marR="0" marT="0" marB="0" anchor="ctr">
                    <a:lnL>
                      <a:noFill/>
                    </a:lnL>
                    <a:lnR>
                      <a:noFill/>
                    </a:lnR>
                    <a:lnT>
                      <a:noFill/>
                    </a:lnT>
                    <a:lnB>
                      <a:noFill/>
                    </a:lnB>
                    <a:solidFill>
                      <a:schemeClr val="bg1"/>
                    </a:solidFill>
                  </a:tcPr>
                </a:tc>
                <a:tc>
                  <a:txBody>
                    <a:bodyPr/>
                    <a:lstStyle/>
                    <a:p>
                      <a:pPr algn="ctr"/>
                      <a:endParaRPr lang="en-GB" sz="1200">
                        <a:effectLst/>
                      </a:endParaRPr>
                    </a:p>
                  </a:txBody>
                  <a:tcPr marL="0" marR="0" marT="0" marB="0" anchor="ctr">
                    <a:lnL>
                      <a:noFill/>
                    </a:lnL>
                    <a:lnR>
                      <a:noFill/>
                    </a:lnR>
                    <a:lnT>
                      <a:noFill/>
                    </a:lnT>
                    <a:lnB>
                      <a:noFill/>
                    </a:lnB>
                    <a:solidFill>
                      <a:schemeClr val="bg1"/>
                    </a:solidFill>
                  </a:tcPr>
                </a:tc>
              </a:tr>
              <a:tr h="357795">
                <a:tc>
                  <a:txBody>
                    <a:bodyPr/>
                    <a:lstStyle/>
                    <a:p>
                      <a:r>
                        <a:rPr lang="nl-NL" sz="1600" dirty="0"/>
                        <a:t>X-RAY</a:t>
                      </a:r>
                    </a:p>
                  </a:txBody>
                  <a:tcPr anchor="ctr">
                    <a:lnL>
                      <a:noFill/>
                    </a:lnL>
                    <a:lnR>
                      <a:noFill/>
                    </a:lnR>
                    <a:lnT>
                      <a:noFill/>
                    </a:lnT>
                    <a:lnB>
                      <a:noFill/>
                    </a:lnB>
                    <a:solidFill>
                      <a:schemeClr val="bg1"/>
                    </a:solidFill>
                  </a:tcPr>
                </a:tc>
                <a:tc>
                  <a:txBody>
                    <a:bodyPr/>
                    <a:lstStyle/>
                    <a:p>
                      <a:pPr algn="r"/>
                      <a:r>
                        <a:rPr lang="nl-NL">
                          <a:effectLst/>
                          <a:hlinkClick r:id="rId2"/>
                        </a:rPr>
                        <a:t>111813</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3"/>
                        </a:rPr>
                        <a:t>1878</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4"/>
                        </a:rPr>
                        <a:t>5711</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5"/>
                        </a:rPr>
                        <a:t>4</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6"/>
                        </a:rPr>
                        <a:t>119406</a:t>
                      </a:r>
                      <a:endParaRPr lang="nl-NL">
                        <a:effectLst/>
                      </a:endParaRPr>
                    </a:p>
                  </a:txBody>
                  <a:tcPr anchor="ctr">
                    <a:lnL>
                      <a:noFill/>
                    </a:lnL>
                    <a:lnR>
                      <a:noFill/>
                    </a:lnR>
                    <a:lnT>
                      <a:noFill/>
                    </a:lnT>
                    <a:lnB>
                      <a:noFill/>
                    </a:lnB>
                    <a:solidFill>
                      <a:schemeClr val="tx1"/>
                    </a:solidFill>
                  </a:tcPr>
                </a:tc>
              </a:tr>
              <a:tr h="357795">
                <a:tc>
                  <a:txBody>
                    <a:bodyPr/>
                    <a:lstStyle/>
                    <a:p>
                      <a:r>
                        <a:rPr lang="nl-NL" sz="1600" dirty="0"/>
                        <a:t>NMR</a:t>
                      </a:r>
                    </a:p>
                  </a:txBody>
                  <a:tcPr anchor="ctr">
                    <a:lnL>
                      <a:noFill/>
                    </a:lnL>
                    <a:lnR>
                      <a:noFill/>
                    </a:lnR>
                    <a:lnT>
                      <a:noFill/>
                    </a:lnT>
                    <a:lnB>
                      <a:noFill/>
                    </a:lnB>
                    <a:solidFill>
                      <a:schemeClr val="bg1"/>
                    </a:solidFill>
                  </a:tcPr>
                </a:tc>
                <a:tc>
                  <a:txBody>
                    <a:bodyPr/>
                    <a:lstStyle/>
                    <a:p>
                      <a:pPr algn="r"/>
                      <a:r>
                        <a:rPr lang="nl-NL">
                          <a:effectLst/>
                          <a:hlinkClick r:id="rId7"/>
                        </a:rPr>
                        <a:t>10488</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8"/>
                        </a:rPr>
                        <a:t>1223</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9"/>
                        </a:rPr>
                        <a:t>245</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0"/>
                        </a:rPr>
                        <a:t>8</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1"/>
                        </a:rPr>
                        <a:t>11964</a:t>
                      </a:r>
                      <a:endParaRPr lang="nl-NL">
                        <a:effectLst/>
                      </a:endParaRPr>
                    </a:p>
                  </a:txBody>
                  <a:tcPr anchor="ctr">
                    <a:lnL>
                      <a:noFill/>
                    </a:lnL>
                    <a:lnR>
                      <a:noFill/>
                    </a:lnR>
                    <a:lnT>
                      <a:noFill/>
                    </a:lnT>
                    <a:lnB>
                      <a:noFill/>
                    </a:lnB>
                    <a:solidFill>
                      <a:schemeClr val="tx1"/>
                    </a:solidFill>
                  </a:tcPr>
                </a:tc>
              </a:tr>
              <a:tr h="715591">
                <a:tc>
                  <a:txBody>
                    <a:bodyPr/>
                    <a:lstStyle/>
                    <a:p>
                      <a:r>
                        <a:rPr lang="nl-NL" sz="1600" dirty="0" err="1" smtClean="0"/>
                        <a:t>Electron</a:t>
                      </a:r>
                      <a:r>
                        <a:rPr lang="nl-NL" sz="1600" baseline="0" dirty="0" smtClean="0"/>
                        <a:t> </a:t>
                      </a:r>
                      <a:r>
                        <a:rPr lang="nl-NL" sz="1600" baseline="0" dirty="0" err="1" smtClean="0"/>
                        <a:t>Microscopy</a:t>
                      </a:r>
                      <a:endParaRPr lang="nl-NL" sz="1600" dirty="0"/>
                    </a:p>
                  </a:txBody>
                  <a:tcPr anchor="ctr">
                    <a:lnL>
                      <a:noFill/>
                    </a:lnL>
                    <a:lnR>
                      <a:noFill/>
                    </a:lnR>
                    <a:lnT>
                      <a:noFill/>
                    </a:lnT>
                    <a:lnB>
                      <a:noFill/>
                    </a:lnB>
                    <a:solidFill>
                      <a:schemeClr val="bg1"/>
                    </a:solidFill>
                  </a:tcPr>
                </a:tc>
                <a:tc>
                  <a:txBody>
                    <a:bodyPr/>
                    <a:lstStyle/>
                    <a:p>
                      <a:pPr algn="r"/>
                      <a:r>
                        <a:rPr lang="nl-NL">
                          <a:effectLst/>
                          <a:hlinkClick r:id="rId12"/>
                        </a:rPr>
                        <a:t>1235</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3"/>
                        </a:rPr>
                        <a:t>30</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4"/>
                        </a:rPr>
                        <a:t>432</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5"/>
                        </a:rPr>
                        <a:t>0</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6"/>
                        </a:rPr>
                        <a:t>1697</a:t>
                      </a:r>
                      <a:endParaRPr lang="nl-NL">
                        <a:effectLst/>
                      </a:endParaRPr>
                    </a:p>
                  </a:txBody>
                  <a:tcPr anchor="ctr">
                    <a:lnL>
                      <a:noFill/>
                    </a:lnL>
                    <a:lnR>
                      <a:noFill/>
                    </a:lnR>
                    <a:lnT>
                      <a:noFill/>
                    </a:lnT>
                    <a:lnB>
                      <a:noFill/>
                    </a:lnB>
                    <a:solidFill>
                      <a:schemeClr val="tx1"/>
                    </a:solidFill>
                  </a:tcPr>
                </a:tc>
              </a:tr>
              <a:tr h="357795">
                <a:tc>
                  <a:txBody>
                    <a:bodyPr/>
                    <a:lstStyle/>
                    <a:p>
                      <a:r>
                        <a:rPr lang="nl-NL" sz="1600" dirty="0" err="1" smtClean="0"/>
                        <a:t>Hybrid</a:t>
                      </a:r>
                      <a:r>
                        <a:rPr lang="nl-NL" sz="1600" baseline="0" dirty="0" smtClean="0"/>
                        <a:t> </a:t>
                      </a:r>
                      <a:endParaRPr lang="nl-NL" sz="1600" dirty="0"/>
                    </a:p>
                  </a:txBody>
                  <a:tcPr anchor="ctr">
                    <a:lnL>
                      <a:noFill/>
                    </a:lnL>
                    <a:lnR>
                      <a:noFill/>
                    </a:lnR>
                    <a:lnT>
                      <a:noFill/>
                    </a:lnT>
                    <a:lnB>
                      <a:noFill/>
                    </a:lnB>
                    <a:solidFill>
                      <a:schemeClr val="bg1"/>
                    </a:solidFill>
                  </a:tcPr>
                </a:tc>
                <a:tc>
                  <a:txBody>
                    <a:bodyPr/>
                    <a:lstStyle/>
                    <a:p>
                      <a:pPr algn="r"/>
                      <a:r>
                        <a:rPr lang="nl-NL">
                          <a:effectLst/>
                          <a:hlinkClick r:id="rId17"/>
                        </a:rPr>
                        <a:t>102</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8"/>
                        </a:rPr>
                        <a:t>3</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19"/>
                        </a:rPr>
                        <a:t>2</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0"/>
                        </a:rPr>
                        <a:t>1</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1"/>
                        </a:rPr>
                        <a:t>108</a:t>
                      </a:r>
                      <a:endParaRPr lang="nl-NL">
                        <a:effectLst/>
                      </a:endParaRPr>
                    </a:p>
                  </a:txBody>
                  <a:tcPr anchor="ctr">
                    <a:lnL>
                      <a:noFill/>
                    </a:lnL>
                    <a:lnR>
                      <a:noFill/>
                    </a:lnR>
                    <a:lnT>
                      <a:noFill/>
                    </a:lnT>
                    <a:lnB>
                      <a:noFill/>
                    </a:lnB>
                    <a:solidFill>
                      <a:schemeClr val="tx1"/>
                    </a:solidFill>
                  </a:tcPr>
                </a:tc>
              </a:tr>
              <a:tr h="357795">
                <a:tc>
                  <a:txBody>
                    <a:bodyPr/>
                    <a:lstStyle/>
                    <a:p>
                      <a:r>
                        <a:rPr lang="nl-NL" sz="1600" dirty="0" err="1" smtClean="0"/>
                        <a:t>Other</a:t>
                      </a:r>
                      <a:endParaRPr lang="nl-NL" sz="1600" dirty="0"/>
                    </a:p>
                  </a:txBody>
                  <a:tcPr anchor="ctr">
                    <a:lnL>
                      <a:noFill/>
                    </a:lnL>
                    <a:lnR>
                      <a:noFill/>
                    </a:lnR>
                    <a:lnT>
                      <a:noFill/>
                    </a:lnT>
                    <a:lnB>
                      <a:noFill/>
                    </a:lnB>
                    <a:solidFill>
                      <a:schemeClr val="bg1"/>
                    </a:solidFill>
                  </a:tcPr>
                </a:tc>
                <a:tc>
                  <a:txBody>
                    <a:bodyPr/>
                    <a:lstStyle/>
                    <a:p>
                      <a:pPr algn="r"/>
                      <a:r>
                        <a:rPr lang="nl-NL">
                          <a:effectLst/>
                          <a:hlinkClick r:id="rId22"/>
                        </a:rPr>
                        <a:t>199</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3"/>
                        </a:rPr>
                        <a:t>4</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4"/>
                        </a:rPr>
                        <a:t>6</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5"/>
                        </a:rPr>
                        <a:t>13</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6"/>
                        </a:rPr>
                        <a:t>222</a:t>
                      </a:r>
                      <a:endParaRPr lang="nl-NL">
                        <a:effectLst/>
                      </a:endParaRPr>
                    </a:p>
                  </a:txBody>
                  <a:tcPr anchor="ctr">
                    <a:lnL>
                      <a:noFill/>
                    </a:lnL>
                    <a:lnR>
                      <a:noFill/>
                    </a:lnR>
                    <a:lnT>
                      <a:noFill/>
                    </a:lnT>
                    <a:lnB>
                      <a:noFill/>
                    </a:lnB>
                    <a:solidFill>
                      <a:schemeClr val="tx1"/>
                    </a:solidFill>
                  </a:tcPr>
                </a:tc>
              </a:tr>
              <a:tr h="357795">
                <a:tc>
                  <a:txBody>
                    <a:bodyPr/>
                    <a:lstStyle/>
                    <a:p>
                      <a:r>
                        <a:rPr lang="nl-NL" sz="1600" dirty="0"/>
                        <a:t>Total</a:t>
                      </a:r>
                    </a:p>
                  </a:txBody>
                  <a:tcPr anchor="ctr">
                    <a:lnL>
                      <a:noFill/>
                    </a:lnL>
                    <a:lnR>
                      <a:noFill/>
                    </a:lnR>
                    <a:lnT>
                      <a:noFill/>
                    </a:lnT>
                    <a:lnB>
                      <a:noFill/>
                    </a:lnB>
                    <a:solidFill>
                      <a:schemeClr val="bg1"/>
                    </a:solidFill>
                  </a:tcPr>
                </a:tc>
                <a:tc>
                  <a:txBody>
                    <a:bodyPr/>
                    <a:lstStyle/>
                    <a:p>
                      <a:pPr algn="r"/>
                      <a:r>
                        <a:rPr lang="nl-NL">
                          <a:effectLst/>
                          <a:hlinkClick r:id="rId27"/>
                        </a:rPr>
                        <a:t>123837</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8"/>
                        </a:rPr>
                        <a:t>3138</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29"/>
                        </a:rPr>
                        <a:t>6396</a:t>
                      </a:r>
                      <a:endParaRPr lang="nl-NL">
                        <a:effectLst/>
                      </a:endParaRPr>
                    </a:p>
                  </a:txBody>
                  <a:tcPr anchor="ctr">
                    <a:lnL>
                      <a:noFill/>
                    </a:lnL>
                    <a:lnR>
                      <a:noFill/>
                    </a:lnR>
                    <a:lnT>
                      <a:noFill/>
                    </a:lnT>
                    <a:lnB>
                      <a:noFill/>
                    </a:lnB>
                    <a:solidFill>
                      <a:schemeClr val="tx1"/>
                    </a:solidFill>
                  </a:tcPr>
                </a:tc>
                <a:tc>
                  <a:txBody>
                    <a:bodyPr/>
                    <a:lstStyle/>
                    <a:p>
                      <a:pPr algn="r"/>
                      <a:r>
                        <a:rPr lang="nl-NL">
                          <a:effectLst/>
                          <a:hlinkClick r:id="rId30"/>
                        </a:rPr>
                        <a:t>26</a:t>
                      </a:r>
                      <a:endParaRPr lang="nl-NL">
                        <a:effectLst/>
                      </a:endParaRPr>
                    </a:p>
                  </a:txBody>
                  <a:tcPr anchor="ctr">
                    <a:lnL>
                      <a:noFill/>
                    </a:lnL>
                    <a:lnR>
                      <a:noFill/>
                    </a:lnR>
                    <a:lnT>
                      <a:noFill/>
                    </a:lnT>
                    <a:lnB>
                      <a:noFill/>
                    </a:lnB>
                    <a:solidFill>
                      <a:schemeClr val="tx1"/>
                    </a:solidFill>
                  </a:tcPr>
                </a:tc>
                <a:tc>
                  <a:txBody>
                    <a:bodyPr/>
                    <a:lstStyle/>
                    <a:p>
                      <a:pPr algn="r"/>
                      <a:r>
                        <a:rPr lang="nl-NL" dirty="0">
                          <a:effectLst/>
                          <a:hlinkClick r:id="rId31"/>
                        </a:rPr>
                        <a:t>133397</a:t>
                      </a:r>
                      <a:endParaRPr lang="nl-NL" dirty="0">
                        <a:effectLst/>
                      </a:endParaRPr>
                    </a:p>
                  </a:txBody>
                  <a:tcPr anchor="ctr">
                    <a:lnL>
                      <a:noFill/>
                    </a:lnL>
                    <a:lnR>
                      <a:noFill/>
                    </a:lnR>
                    <a:lnT>
                      <a:noFill/>
                    </a:lnT>
                    <a:lnB>
                      <a:noFill/>
                    </a:lnB>
                    <a:solidFill>
                      <a:schemeClr val="tx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8" y="-26272"/>
            <a:ext cx="4099884" cy="8199768"/>
          </a:xfrm>
          <a:prstGeom prst="rect">
            <a:avLst/>
          </a:prstGeom>
        </p:spPr>
      </p:pic>
      <p:sp>
        <p:nvSpPr>
          <p:cNvPr id="393218" name="Rectangle 2"/>
          <p:cNvSpPr>
            <a:spLocks noGrp="1" noChangeArrowheads="1"/>
          </p:cNvSpPr>
          <p:nvPr>
            <p:ph type="title"/>
          </p:nvPr>
        </p:nvSpPr>
        <p:spPr>
          <a:xfrm>
            <a:off x="762000" y="152400"/>
            <a:ext cx="3017838" cy="762000"/>
          </a:xfrm>
        </p:spPr>
        <p:txBody>
          <a:bodyPr/>
          <a:lstStyle/>
          <a:p>
            <a:r>
              <a:rPr lang="en-GB">
                <a:solidFill>
                  <a:srgbClr val="FFFF00"/>
                </a:solidFill>
              </a:rPr>
              <a:t>PDB database</a:t>
            </a:r>
          </a:p>
        </p:txBody>
      </p:sp>
      <p:sp>
        <p:nvSpPr>
          <p:cNvPr id="393219" name="Rectangle 3"/>
          <p:cNvSpPr>
            <a:spLocks noGrp="1" noChangeArrowheads="1"/>
          </p:cNvSpPr>
          <p:nvPr>
            <p:ph type="body" idx="1"/>
          </p:nvPr>
        </p:nvSpPr>
        <p:spPr>
          <a:xfrm>
            <a:off x="285720" y="1214422"/>
            <a:ext cx="3698875" cy="2930525"/>
          </a:xfrm>
        </p:spPr>
        <p:txBody>
          <a:bodyPr/>
          <a:lstStyle/>
          <a:p>
            <a:pPr>
              <a:buNone/>
            </a:pPr>
            <a:r>
              <a:rPr lang="en-GB" sz="1800" dirty="0" smtClean="0"/>
              <a:t>Nr. of protein 3D structures</a:t>
            </a:r>
          </a:p>
          <a:p>
            <a:r>
              <a:rPr lang="nl-NL" sz="1800" dirty="0" smtClean="0"/>
              <a:t>Sept </a:t>
            </a:r>
            <a:r>
              <a:rPr lang="nl-NL" sz="1800" dirty="0" smtClean="0"/>
              <a:t>2017: 133.397</a:t>
            </a:r>
            <a:endParaRPr lang="en-GB" sz="1800" dirty="0" smtClean="0"/>
          </a:p>
          <a:p>
            <a:pPr>
              <a:buNone/>
            </a:pPr>
            <a:endParaRPr lang="en-GB" sz="1800" dirty="0"/>
          </a:p>
          <a:p>
            <a:pPr>
              <a:buNone/>
            </a:pPr>
            <a:r>
              <a:rPr lang="en-GB" sz="1800" dirty="0" smtClean="0"/>
              <a:t>With these structures available it </a:t>
            </a:r>
            <a:r>
              <a:rPr lang="en-GB" sz="1800" dirty="0"/>
              <a:t>is </a:t>
            </a:r>
            <a:r>
              <a:rPr lang="en-GB" sz="1800" dirty="0" smtClean="0"/>
              <a:t>now possible to </a:t>
            </a:r>
            <a:r>
              <a:rPr lang="en-GB" sz="1800" dirty="0"/>
              <a:t>know for 80% of all proteins in Nature the structural topology</a:t>
            </a:r>
          </a:p>
          <a:p>
            <a:endParaRPr lang="en-GB" sz="1800" dirty="0"/>
          </a:p>
        </p:txBody>
      </p:sp>
      <p:sp>
        <p:nvSpPr>
          <p:cNvPr id="393221" name="Text Box 5"/>
          <p:cNvSpPr txBox="1">
            <a:spLocks noChangeArrowheads="1"/>
          </p:cNvSpPr>
          <p:nvPr/>
        </p:nvSpPr>
        <p:spPr bwMode="auto">
          <a:xfrm>
            <a:off x="250825" y="5589588"/>
            <a:ext cx="2719388" cy="396875"/>
          </a:xfrm>
          <a:prstGeom prst="rect">
            <a:avLst/>
          </a:prstGeom>
          <a:noFill/>
          <a:ln w="9525">
            <a:noFill/>
            <a:miter lim="800000"/>
            <a:headEnd/>
            <a:tailEnd/>
          </a:ln>
          <a:effectLst/>
        </p:spPr>
        <p:txBody>
          <a:bodyPr wrap="none">
            <a:spAutoFit/>
          </a:bodyPr>
          <a:lstStyle/>
          <a:p>
            <a:pPr eaLnBrk="1" hangingPunct="1"/>
            <a:r>
              <a:rPr lang="en-GB" sz="2000">
                <a:solidFill>
                  <a:srgbClr val="FFFF00"/>
                </a:solidFill>
              </a:rPr>
              <a:t>How is this achieved ?</a:t>
            </a:r>
          </a:p>
        </p:txBody>
      </p:sp>
      <p:sp>
        <p:nvSpPr>
          <p:cNvPr id="393222" name="Line 6"/>
          <p:cNvSpPr>
            <a:spLocks noChangeShapeType="1"/>
          </p:cNvSpPr>
          <p:nvPr/>
        </p:nvSpPr>
        <p:spPr bwMode="auto">
          <a:xfrm flipH="1">
            <a:off x="1285852" y="4941168"/>
            <a:ext cx="117796" cy="630964"/>
          </a:xfrm>
          <a:prstGeom prst="line">
            <a:avLst/>
          </a:prstGeom>
          <a:noFill/>
          <a:ln w="38100">
            <a:solidFill>
              <a:srgbClr val="FF0066"/>
            </a:solidFill>
            <a:round/>
            <a:headEnd/>
            <a:tailEnd type="triangle" w="med" len="med"/>
          </a:ln>
          <a:effectLst/>
        </p:spPr>
        <p:txBody>
          <a:bodyPr/>
          <a:lstStyle/>
          <a:p>
            <a:endParaRPr lang="nl-NL"/>
          </a:p>
        </p:txBody>
      </p:sp>
      <p:sp>
        <p:nvSpPr>
          <p:cNvPr id="9" name="Rechthoek 8"/>
          <p:cNvSpPr/>
          <p:nvPr/>
        </p:nvSpPr>
        <p:spPr bwMode="auto">
          <a:xfrm>
            <a:off x="5715008" y="4214818"/>
            <a:ext cx="214314" cy="21431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bg1"/>
              </a:solidFill>
              <a:effectLst/>
              <a:latin typeface="Arial Unicode MS" pitchFamily="34" charset="-128"/>
            </a:endParaRPr>
          </a:p>
        </p:txBody>
      </p:sp>
      <p:sp>
        <p:nvSpPr>
          <p:cNvPr id="10" name="Rechthoek 9"/>
          <p:cNvSpPr/>
          <p:nvPr/>
        </p:nvSpPr>
        <p:spPr bwMode="auto">
          <a:xfrm>
            <a:off x="5715008" y="4572008"/>
            <a:ext cx="214314" cy="214314"/>
          </a:xfrm>
          <a:prstGeom prst="rect">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800" b="1" i="0" u="none" strike="noStrike" cap="none" normalizeH="0" baseline="0" smtClean="0">
              <a:ln>
                <a:noFill/>
              </a:ln>
              <a:solidFill>
                <a:schemeClr val="bg1"/>
              </a:solidFill>
              <a:effectLst/>
              <a:latin typeface="Arial Unicode MS" pitchFamily="34" charset="-128"/>
            </a:endParaRPr>
          </a:p>
        </p:txBody>
      </p:sp>
      <p:sp>
        <p:nvSpPr>
          <p:cNvPr id="11" name="Tekstvak 10"/>
          <p:cNvSpPr txBox="1"/>
          <p:nvPr/>
        </p:nvSpPr>
        <p:spPr>
          <a:xfrm>
            <a:off x="6072198" y="4457650"/>
            <a:ext cx="671979" cy="400110"/>
          </a:xfrm>
          <a:prstGeom prst="rect">
            <a:avLst/>
          </a:prstGeom>
          <a:noFill/>
        </p:spPr>
        <p:txBody>
          <a:bodyPr wrap="none" rtlCol="0">
            <a:spAutoFit/>
          </a:bodyPr>
          <a:lstStyle/>
          <a:p>
            <a:r>
              <a:rPr lang="nl-NL" sz="2000" dirty="0" err="1" smtClean="0">
                <a:solidFill>
                  <a:schemeClr val="tx1"/>
                </a:solidFill>
              </a:rPr>
              <a:t>total</a:t>
            </a:r>
            <a:endParaRPr lang="nl-NL" sz="2000" dirty="0">
              <a:solidFill>
                <a:schemeClr val="tx1"/>
              </a:solidFill>
            </a:endParaRPr>
          </a:p>
        </p:txBody>
      </p:sp>
      <p:sp>
        <p:nvSpPr>
          <p:cNvPr id="12" name="Tekstvak 11"/>
          <p:cNvSpPr txBox="1"/>
          <p:nvPr/>
        </p:nvSpPr>
        <p:spPr>
          <a:xfrm>
            <a:off x="6072198" y="4143380"/>
            <a:ext cx="869149" cy="400110"/>
          </a:xfrm>
          <a:prstGeom prst="rect">
            <a:avLst/>
          </a:prstGeom>
          <a:noFill/>
        </p:spPr>
        <p:txBody>
          <a:bodyPr wrap="none" rtlCol="0">
            <a:spAutoFit/>
          </a:bodyPr>
          <a:lstStyle/>
          <a:p>
            <a:r>
              <a:rPr lang="nl-NL" sz="2000" dirty="0" err="1" smtClean="0">
                <a:solidFill>
                  <a:schemeClr val="tx1"/>
                </a:solidFill>
              </a:rPr>
              <a:t>yearly</a:t>
            </a:r>
            <a:endParaRPr lang="nl-NL" sz="2000" dirty="0">
              <a:solidFill>
                <a:schemeClr val="tx1"/>
              </a:solidFill>
            </a:endParaRPr>
          </a:p>
        </p:txBody>
      </p:sp>
      <p:sp>
        <p:nvSpPr>
          <p:cNvPr id="14" name="Rechthoek 13"/>
          <p:cNvSpPr/>
          <p:nvPr/>
        </p:nvSpPr>
        <p:spPr>
          <a:xfrm>
            <a:off x="5715008" y="6564726"/>
            <a:ext cx="2286000" cy="261610"/>
          </a:xfrm>
          <a:prstGeom prst="rect">
            <a:avLst/>
          </a:prstGeom>
        </p:spPr>
        <p:txBody>
          <a:bodyPr wrap="square">
            <a:spAutoFit/>
          </a:bodyPr>
          <a:lstStyle/>
          <a:p>
            <a:r>
              <a:rPr lang="nl-NL" sz="1100" dirty="0" smtClean="0">
                <a:solidFill>
                  <a:schemeClr val="tx1"/>
                </a:solidFill>
              </a:rPr>
              <a:t>http://www.rcsb.org/pdb/statistics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GB">
                <a:solidFill>
                  <a:srgbClr val="FFFF00"/>
                </a:solidFill>
              </a:rPr>
              <a:t>Protein Structure</a:t>
            </a:r>
          </a:p>
        </p:txBody>
      </p:sp>
      <p:sp>
        <p:nvSpPr>
          <p:cNvPr id="395267" name="Rectangle 3"/>
          <p:cNvSpPr>
            <a:spLocks noGrp="1" noChangeArrowheads="1"/>
          </p:cNvSpPr>
          <p:nvPr>
            <p:ph type="body" idx="1"/>
          </p:nvPr>
        </p:nvSpPr>
        <p:spPr>
          <a:xfrm>
            <a:off x="685800" y="1295400"/>
            <a:ext cx="7772400" cy="5105400"/>
          </a:xfrm>
        </p:spPr>
        <p:txBody>
          <a:bodyPr/>
          <a:lstStyle/>
          <a:p>
            <a:endParaRPr lang="en-GB" dirty="0"/>
          </a:p>
          <a:p>
            <a:r>
              <a:rPr lang="en-GB" dirty="0"/>
              <a:t>Proteins are build from </a:t>
            </a:r>
            <a:r>
              <a:rPr lang="en-GB" dirty="0">
                <a:sym typeface="Symbol" pitchFamily="18" charset="2"/>
              </a:rPr>
              <a:t>-helices, -strands and loops</a:t>
            </a:r>
            <a:endParaRPr lang="en-GB" dirty="0"/>
          </a:p>
          <a:p>
            <a:r>
              <a:rPr lang="en-GB" dirty="0"/>
              <a:t>Proteins resemble each other: “</a:t>
            </a:r>
            <a:r>
              <a:rPr lang="en-GB" dirty="0">
                <a:solidFill>
                  <a:srgbClr val="FFFF00"/>
                </a:solidFill>
              </a:rPr>
              <a:t>folds</a:t>
            </a:r>
            <a:r>
              <a:rPr lang="en-GB" dirty="0"/>
              <a:t>”</a:t>
            </a:r>
          </a:p>
          <a:p>
            <a:endParaRPr lang="en-GB" dirty="0"/>
          </a:p>
          <a:p>
            <a:r>
              <a:rPr lang="en-GB" dirty="0"/>
              <a:t>Try to identify 3D structure for at least 1 member of each “fold”</a:t>
            </a:r>
          </a:p>
          <a:p>
            <a:r>
              <a:rPr lang="en-GB" dirty="0"/>
              <a:t>3D structure from rest of family determined using </a:t>
            </a:r>
          </a:p>
          <a:p>
            <a:pPr>
              <a:buFont typeface="Wingdings" pitchFamily="2" charset="2"/>
              <a:buNone/>
            </a:pPr>
            <a:r>
              <a:rPr lang="en-GB" dirty="0">
                <a:solidFill>
                  <a:srgbClr val="FFFF00"/>
                </a:solidFill>
              </a:rPr>
              <a:t>	homology modelling</a:t>
            </a:r>
            <a:r>
              <a:rPr lang="en-GB" dirty="0"/>
              <a:t>. </a:t>
            </a:r>
          </a:p>
          <a:p>
            <a:pPr lvl="1"/>
            <a:r>
              <a:rPr lang="en-GB" dirty="0"/>
              <a:t>This works well when the sequence identity is &gt; 25</a:t>
            </a:r>
            <a:r>
              <a:rPr lang="en-GB" dirty="0" smtClean="0"/>
              <a:t>%</a:t>
            </a:r>
          </a:p>
          <a:p>
            <a:pPr lvl="1"/>
            <a:r>
              <a:rPr lang="en-GB" dirty="0" smtClean="0">
                <a:hlinkClick r:id="rId3"/>
              </a:rPr>
              <a:t>http://expasy.org/proteomics/protein_structure</a:t>
            </a:r>
            <a:r>
              <a:rPr lang="en-GB" dirty="0" smtClean="0"/>
              <a:t>  </a:t>
            </a:r>
            <a:endParaRPr lang="en-GB" dirty="0"/>
          </a:p>
        </p:txBody>
      </p:sp>
      <p:pic>
        <p:nvPicPr>
          <p:cNvPr id="395268" name="Picture 4" descr="protein"/>
          <p:cNvPicPr>
            <a:picLocks noChangeAspect="1" noChangeArrowheads="1"/>
          </p:cNvPicPr>
          <p:nvPr/>
        </p:nvPicPr>
        <p:blipFill>
          <a:blip r:embed="rId4" cstate="print"/>
          <a:srcRect/>
          <a:stretch>
            <a:fillRect/>
          </a:stretch>
        </p:blipFill>
        <p:spPr bwMode="auto">
          <a:xfrm>
            <a:off x="7315200" y="1066800"/>
            <a:ext cx="1600200" cy="1600200"/>
          </a:xfrm>
          <a:prstGeom prst="rect">
            <a:avLst/>
          </a:prstGeom>
          <a:noFill/>
        </p:spPr>
      </p:pic>
      <p:sp>
        <p:nvSpPr>
          <p:cNvPr id="5" name="Text Box 5"/>
          <p:cNvSpPr txBox="1">
            <a:spLocks noChangeArrowheads="1"/>
          </p:cNvSpPr>
          <p:nvPr/>
        </p:nvSpPr>
        <p:spPr bwMode="auto">
          <a:xfrm>
            <a:off x="7914176" y="6550223"/>
            <a:ext cx="1229824" cy="307777"/>
          </a:xfrm>
          <a:prstGeom prst="rect">
            <a:avLst/>
          </a:prstGeom>
          <a:noFill/>
          <a:ln w="9525">
            <a:noFill/>
            <a:miter lim="800000"/>
            <a:headEnd/>
            <a:tailEnd/>
          </a:ln>
          <a:effectLst/>
        </p:spPr>
        <p:txBody>
          <a:bodyPr wrap="none">
            <a:spAutoFit/>
          </a:bodyPr>
          <a:lstStyle/>
          <a:p>
            <a:pPr eaLnBrk="1" hangingPunct="1"/>
            <a:r>
              <a:rPr lang="en-GB" sz="1400" b="0" dirty="0" smtClean="0"/>
              <a:t>www.pdb.org</a:t>
            </a:r>
            <a:endParaRPr lang="en-GB" sz="14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solidFill>
                  <a:srgbClr val="FFFF00"/>
                </a:solidFill>
              </a:rPr>
              <a:t>What is proteomics ?</a:t>
            </a:r>
          </a:p>
        </p:txBody>
      </p:sp>
      <p:sp>
        <p:nvSpPr>
          <p:cNvPr id="3075" name="Rectangle 3"/>
          <p:cNvSpPr>
            <a:spLocks noGrp="1" noChangeArrowheads="1"/>
          </p:cNvSpPr>
          <p:nvPr>
            <p:ph type="body" idx="1"/>
          </p:nvPr>
        </p:nvSpPr>
        <p:spPr>
          <a:xfrm>
            <a:off x="381000" y="1295400"/>
            <a:ext cx="8001000" cy="4800600"/>
          </a:xfrm>
        </p:spPr>
        <p:txBody>
          <a:bodyPr/>
          <a:lstStyle/>
          <a:p>
            <a:r>
              <a:rPr lang="en-GB" sz="2400" dirty="0">
                <a:solidFill>
                  <a:srgbClr val="FFFFFF"/>
                </a:solidFill>
              </a:rPr>
              <a:t>Proteomics</a:t>
            </a:r>
            <a:r>
              <a:rPr lang="en-GB" dirty="0">
                <a:solidFill>
                  <a:srgbClr val="FFFFFF"/>
                </a:solidFill>
              </a:rPr>
              <a:t>:</a:t>
            </a:r>
            <a:r>
              <a:rPr lang="en-GB" dirty="0">
                <a:solidFill>
                  <a:srgbClr val="FBFE00"/>
                </a:solidFill>
              </a:rPr>
              <a:t> </a:t>
            </a:r>
          </a:p>
          <a:p>
            <a:pPr lvl="1"/>
            <a:r>
              <a:rPr lang="en-US" altLang="zh-TW" dirty="0">
                <a:solidFill>
                  <a:srgbClr val="FFFF00"/>
                </a:solidFill>
                <a:ea typeface="PMingLiU" pitchFamily="18" charset="-120"/>
              </a:rPr>
              <a:t>(Large scale) identification and characterization of proteins and all their properties</a:t>
            </a:r>
          </a:p>
          <a:p>
            <a:pPr lvl="2"/>
            <a:r>
              <a:rPr lang="en-GB" dirty="0"/>
              <a:t>Which proteins are present at a certain location and time?</a:t>
            </a:r>
          </a:p>
          <a:p>
            <a:pPr lvl="2"/>
            <a:r>
              <a:rPr lang="en-GB" dirty="0"/>
              <a:t>Are they post-</a:t>
            </a:r>
            <a:r>
              <a:rPr lang="en-GB" dirty="0" err="1"/>
              <a:t>translationally</a:t>
            </a:r>
            <a:r>
              <a:rPr lang="en-GB" dirty="0"/>
              <a:t> modified?</a:t>
            </a:r>
          </a:p>
          <a:p>
            <a:pPr lvl="2"/>
            <a:r>
              <a:rPr lang="en-GB" dirty="0"/>
              <a:t>With which other proteins do they interact?</a:t>
            </a:r>
          </a:p>
          <a:p>
            <a:pPr lvl="2"/>
            <a:r>
              <a:rPr lang="en-GB" dirty="0"/>
              <a:t>What is their 3D structure?</a:t>
            </a:r>
          </a:p>
          <a:p>
            <a:pPr lvl="2"/>
            <a:r>
              <a:rPr lang="en-GB" dirty="0"/>
              <a:t>What is their function?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Structural</a:t>
            </a:r>
            <a:r>
              <a:rPr lang="nl-NL" dirty="0" smtClean="0"/>
              <a:t> </a:t>
            </a:r>
            <a:r>
              <a:rPr lang="nl-NL" dirty="0" err="1" smtClean="0"/>
              <a:t>classification</a:t>
            </a:r>
            <a:r>
              <a:rPr lang="nl-NL" dirty="0" smtClean="0"/>
              <a:t> of </a:t>
            </a:r>
            <a:r>
              <a:rPr lang="nl-NL" dirty="0" err="1" smtClean="0"/>
              <a:t>proteins</a:t>
            </a:r>
            <a:endParaRPr lang="nl-NL" dirty="0"/>
          </a:p>
        </p:txBody>
      </p:sp>
      <p:sp>
        <p:nvSpPr>
          <p:cNvPr id="3" name="Tijdelijke aanduiding voor inhoud 2"/>
          <p:cNvSpPr>
            <a:spLocks noGrp="1"/>
          </p:cNvSpPr>
          <p:nvPr>
            <p:ph idx="1"/>
          </p:nvPr>
        </p:nvSpPr>
        <p:spPr/>
        <p:txBody>
          <a:bodyPr/>
          <a:lstStyle/>
          <a:p>
            <a:pPr>
              <a:buNone/>
            </a:pPr>
            <a:r>
              <a:rPr lang="nl-NL" dirty="0" smtClean="0"/>
              <a:t>PDB </a:t>
            </a:r>
            <a:r>
              <a:rPr lang="nl-NL" dirty="0" err="1" smtClean="0"/>
              <a:t>entries</a:t>
            </a:r>
            <a:r>
              <a:rPr lang="nl-NL" dirty="0" smtClean="0"/>
              <a:t> </a:t>
            </a:r>
            <a:r>
              <a:rPr lang="nl-NL" dirty="0" err="1" smtClean="0"/>
              <a:t>contain</a:t>
            </a:r>
            <a:r>
              <a:rPr lang="nl-NL" dirty="0" smtClean="0"/>
              <a:t> links to SCOP and CATH</a:t>
            </a:r>
          </a:p>
          <a:p>
            <a:r>
              <a:rPr lang="nl-NL" dirty="0"/>
              <a:t>SCOP</a:t>
            </a:r>
            <a:r>
              <a:rPr lang="nl-NL" dirty="0" smtClean="0"/>
              <a:t>: </a:t>
            </a:r>
            <a:r>
              <a:rPr lang="nl-NL" dirty="0" smtClean="0">
                <a:hlinkClick r:id="rId2"/>
              </a:rPr>
              <a:t>http</a:t>
            </a:r>
            <a:r>
              <a:rPr lang="nl-NL" dirty="0">
                <a:hlinkClick r:id="rId2"/>
              </a:rPr>
              <a:t>://scop2.mrc-lmb.cam.ac.uk</a:t>
            </a:r>
            <a:r>
              <a:rPr lang="nl-NL" dirty="0" smtClean="0">
                <a:hlinkClick r:id="rId2"/>
              </a:rPr>
              <a:t>/</a:t>
            </a:r>
            <a:r>
              <a:rPr lang="nl-NL" dirty="0" smtClean="0"/>
              <a:t>  </a:t>
            </a:r>
            <a:endParaRPr lang="nl-NL" dirty="0" smtClean="0"/>
          </a:p>
          <a:p>
            <a:r>
              <a:rPr lang="nl-NL" dirty="0" smtClean="0"/>
              <a:t>CATH: </a:t>
            </a:r>
            <a:r>
              <a:rPr lang="nl-NL" dirty="0" smtClean="0">
                <a:hlinkClick r:id="rId3"/>
              </a:rPr>
              <a:t>http://www.cathdb.info/</a:t>
            </a:r>
            <a:r>
              <a:rPr lang="nl-NL" dirty="0" smtClean="0"/>
              <a:t> </a:t>
            </a:r>
          </a:p>
          <a:p>
            <a:endParaRPr lang="nl-NL" dirty="0" smtClean="0"/>
          </a:p>
          <a:p>
            <a:endParaRPr lang="nl-NL" dirty="0" smtClean="0"/>
          </a:p>
          <a:p>
            <a:pPr>
              <a:buNone/>
            </a:pPr>
            <a:r>
              <a:rPr lang="nl-NL" dirty="0" err="1" smtClean="0"/>
              <a:t>Examples</a:t>
            </a:r>
            <a:r>
              <a:rPr lang="nl-NL" dirty="0" smtClean="0"/>
              <a:t> of </a:t>
            </a:r>
            <a:r>
              <a:rPr lang="nl-NL" dirty="0" err="1" smtClean="0"/>
              <a:t>folds</a:t>
            </a:r>
            <a:r>
              <a:rPr lang="nl-NL" dirty="0" smtClean="0"/>
              <a:t>:</a:t>
            </a:r>
          </a:p>
          <a:p>
            <a:r>
              <a:rPr lang="nl-NL" dirty="0" err="1" smtClean="0"/>
              <a:t>Jelly</a:t>
            </a:r>
            <a:r>
              <a:rPr lang="nl-NL" dirty="0" smtClean="0"/>
              <a:t> </a:t>
            </a:r>
            <a:r>
              <a:rPr lang="nl-NL" dirty="0" err="1" smtClean="0"/>
              <a:t>roll</a:t>
            </a:r>
            <a:endParaRPr lang="nl-NL" dirty="0" smtClean="0"/>
          </a:p>
          <a:p>
            <a:r>
              <a:rPr lang="nl-NL" dirty="0" smtClean="0"/>
              <a:t>Tim barrel</a:t>
            </a:r>
          </a:p>
          <a:p>
            <a:r>
              <a:rPr lang="nl-NL" dirty="0" err="1" smtClean="0"/>
              <a:t>Leucine</a:t>
            </a:r>
            <a:r>
              <a:rPr lang="nl-NL" dirty="0" smtClean="0"/>
              <a:t> </a:t>
            </a:r>
            <a:r>
              <a:rPr lang="nl-NL" dirty="0" err="1" smtClean="0"/>
              <a:t>Zipper</a:t>
            </a:r>
            <a:endParaRPr lang="nl-NL" dirty="0" smtClean="0"/>
          </a:p>
          <a:p>
            <a:endParaRPr lang="nl-NL"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GB">
                <a:solidFill>
                  <a:srgbClr val="FFFF00"/>
                </a:solidFill>
              </a:rPr>
              <a:t>Proteomics techniques</a:t>
            </a:r>
          </a:p>
        </p:txBody>
      </p:sp>
      <p:sp>
        <p:nvSpPr>
          <p:cNvPr id="397315" name="Rectangle 3"/>
          <p:cNvSpPr>
            <a:spLocks noGrp="1" noChangeArrowheads="1"/>
          </p:cNvSpPr>
          <p:nvPr>
            <p:ph type="body" idx="1"/>
          </p:nvPr>
        </p:nvSpPr>
        <p:spPr>
          <a:xfrm>
            <a:off x="4267200" y="1066800"/>
            <a:ext cx="4343400" cy="5334000"/>
          </a:xfrm>
          <a:ln/>
        </p:spPr>
        <p:txBody>
          <a:bodyPr/>
          <a:lstStyle/>
          <a:p>
            <a:pPr>
              <a:buClr>
                <a:srgbClr val="DDDDDD"/>
              </a:buClr>
            </a:pPr>
            <a:r>
              <a:rPr lang="en-GB" sz="2400">
                <a:solidFill>
                  <a:srgbClr val="DDDDDD"/>
                </a:solidFill>
              </a:rPr>
              <a:t>3D structure determination</a:t>
            </a:r>
          </a:p>
          <a:p>
            <a:pPr lvl="1">
              <a:buClr>
                <a:srgbClr val="DDDDDD"/>
              </a:buClr>
            </a:pPr>
            <a:r>
              <a:rPr lang="en-GB"/>
              <a:t>X-ray </a:t>
            </a:r>
          </a:p>
          <a:p>
            <a:pPr lvl="1">
              <a:buClr>
                <a:srgbClr val="DDDDDD"/>
              </a:buClr>
            </a:pPr>
            <a:r>
              <a:rPr lang="en-GB"/>
              <a:t>NMR</a:t>
            </a:r>
          </a:p>
          <a:p>
            <a:pPr lvl="1">
              <a:buClr>
                <a:srgbClr val="DDDDDD"/>
              </a:buClr>
            </a:pPr>
            <a:r>
              <a:rPr lang="en-GB"/>
              <a:t>Homology modelling</a:t>
            </a:r>
          </a:p>
          <a:p>
            <a:pPr>
              <a:buClr>
                <a:srgbClr val="DDDDDD"/>
              </a:buClr>
            </a:pPr>
            <a:endParaRPr lang="en-GB" sz="2400">
              <a:solidFill>
                <a:srgbClr val="FFFF00"/>
              </a:solidFill>
            </a:endParaRPr>
          </a:p>
          <a:p>
            <a:pPr>
              <a:buClr>
                <a:srgbClr val="DDDDDD"/>
              </a:buClr>
            </a:pPr>
            <a:endParaRPr lang="en-GB" sz="2400">
              <a:solidFill>
                <a:srgbClr val="FFFF00"/>
              </a:solidFill>
            </a:endParaRPr>
          </a:p>
          <a:p>
            <a:r>
              <a:rPr lang="en-GB" sz="2400">
                <a:solidFill>
                  <a:srgbClr val="FFFF00"/>
                </a:solidFill>
              </a:rPr>
              <a:t>Protein-protein interactions</a:t>
            </a:r>
            <a:endParaRPr lang="en-GB">
              <a:solidFill>
                <a:srgbClr val="FFFF00"/>
              </a:solidFill>
            </a:endParaRPr>
          </a:p>
          <a:p>
            <a:pPr lvl="1"/>
            <a:r>
              <a:rPr lang="en-GB"/>
              <a:t>Yeast two-hybrid</a:t>
            </a:r>
          </a:p>
          <a:p>
            <a:pPr lvl="1"/>
            <a:r>
              <a:rPr lang="en-GB"/>
              <a:t>Affinity chromatography + MS</a:t>
            </a:r>
          </a:p>
          <a:p>
            <a:pPr lvl="1"/>
            <a:r>
              <a:rPr lang="en-GB"/>
              <a:t>In silico techniques</a:t>
            </a:r>
          </a:p>
          <a:p>
            <a:pPr lvl="1"/>
            <a:r>
              <a:rPr lang="en-GB"/>
              <a:t>Protein micro-arrays</a:t>
            </a:r>
          </a:p>
        </p:txBody>
      </p:sp>
      <p:sp>
        <p:nvSpPr>
          <p:cNvPr id="397316" name="Rectangle 4"/>
          <p:cNvSpPr>
            <a:spLocks noChangeArrowheads="1"/>
          </p:cNvSpPr>
          <p:nvPr/>
        </p:nvSpPr>
        <p:spPr bwMode="auto">
          <a:xfrm>
            <a:off x="152400" y="1066800"/>
            <a:ext cx="4876800" cy="5257800"/>
          </a:xfrm>
          <a:prstGeom prst="rect">
            <a:avLst/>
          </a:prstGeom>
          <a:noFill/>
          <a:ln w="9525">
            <a:noFill/>
            <a:miter lim="800000"/>
            <a:headEnd/>
            <a:tailEnd/>
          </a:ln>
          <a:effectLst/>
        </p:spPr>
        <p:txBody>
          <a:bodyPr/>
          <a:lstStyle/>
          <a:p>
            <a:pPr marL="342900" indent="-342900" eaLnBrk="1" hangingPunct="1">
              <a:spcBef>
                <a:spcPct val="20000"/>
              </a:spcBef>
              <a:buClr>
                <a:srgbClr val="DDDDDD"/>
              </a:buClr>
              <a:buFont typeface="Wingdings" pitchFamily="2" charset="2"/>
              <a:buChar char="Ø"/>
            </a:pPr>
            <a:r>
              <a:rPr lang="en-GB" sz="2400">
                <a:solidFill>
                  <a:srgbClr val="DDDDDD"/>
                </a:solidFill>
              </a:rPr>
              <a:t>Protein function</a:t>
            </a:r>
          </a:p>
          <a:p>
            <a:pPr marL="742950" lvl="1" indent="-285750" eaLnBrk="1" hangingPunct="1">
              <a:spcBef>
                <a:spcPct val="20000"/>
              </a:spcBef>
              <a:buClr>
                <a:srgbClr val="DDDDDD"/>
              </a:buClr>
              <a:buFontTx/>
              <a:buChar char="o"/>
            </a:pPr>
            <a:r>
              <a:rPr lang="en-GB" sz="2000"/>
              <a:t>Biochemical assays</a:t>
            </a:r>
          </a:p>
          <a:p>
            <a:pPr marL="742950" lvl="1" indent="-285750" eaLnBrk="1" hangingPunct="1">
              <a:spcBef>
                <a:spcPct val="20000"/>
              </a:spcBef>
              <a:buClr>
                <a:srgbClr val="DDDDDD"/>
              </a:buClr>
              <a:buFontTx/>
              <a:buChar char="o"/>
            </a:pPr>
            <a:r>
              <a:rPr lang="en-GB" sz="2000"/>
              <a:t>Protein micro-arrays</a:t>
            </a:r>
          </a:p>
          <a:p>
            <a:pPr marL="342900" indent="-342900" eaLnBrk="1" hangingPunct="1">
              <a:spcBef>
                <a:spcPct val="20000"/>
              </a:spcBef>
              <a:buClr>
                <a:srgbClr val="DDDDDD"/>
              </a:buClr>
              <a:buFont typeface="Wingdings" pitchFamily="2" charset="2"/>
              <a:buChar char="Ø"/>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Post-translational modifications</a:t>
            </a:r>
          </a:p>
          <a:p>
            <a:pPr marL="742950" lvl="1" indent="-285750" eaLnBrk="1" hangingPunct="1">
              <a:spcBef>
                <a:spcPct val="20000"/>
              </a:spcBef>
              <a:buClr>
                <a:srgbClr val="DDDDDD"/>
              </a:buClr>
              <a:buFontTx/>
              <a:buChar char="o"/>
            </a:pPr>
            <a:r>
              <a:rPr lang="en-GB" sz="2000"/>
              <a:t>MS or MS/MS</a:t>
            </a:r>
          </a:p>
          <a:p>
            <a:pPr marL="742950" lvl="1" indent="-285750" eaLnBrk="1" hangingPunct="1">
              <a:spcBef>
                <a:spcPct val="20000"/>
              </a:spcBef>
              <a:buClr>
                <a:srgbClr val="FFFF00"/>
              </a:buClr>
              <a:buFontTx/>
              <a:buChar char="o"/>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Protein separation</a:t>
            </a:r>
          </a:p>
          <a:p>
            <a:pPr marL="742950" lvl="1" indent="-285750" eaLnBrk="1" hangingPunct="1">
              <a:spcBef>
                <a:spcPct val="20000"/>
              </a:spcBef>
              <a:buClr>
                <a:srgbClr val="DDDDDD"/>
              </a:buClr>
              <a:buFontTx/>
              <a:buChar char="o"/>
            </a:pPr>
            <a:r>
              <a:rPr lang="en-GB" sz="2000"/>
              <a:t>2D gels</a:t>
            </a:r>
          </a:p>
          <a:p>
            <a:pPr marL="742950" lvl="1" indent="-285750" eaLnBrk="1" hangingPunct="1">
              <a:spcBef>
                <a:spcPct val="20000"/>
              </a:spcBef>
              <a:buClr>
                <a:srgbClr val="DDDDDD"/>
              </a:buClr>
              <a:buFontTx/>
              <a:buChar char="o"/>
            </a:pPr>
            <a:r>
              <a:rPr lang="en-GB" sz="2000"/>
              <a:t>Liquid chromatography</a:t>
            </a:r>
          </a:p>
          <a:p>
            <a:pPr marL="742950" lvl="1" indent="-285750" eaLnBrk="1" hangingPunct="1">
              <a:spcBef>
                <a:spcPct val="20000"/>
              </a:spcBef>
              <a:buClr>
                <a:srgbClr val="DDDDDD"/>
              </a:buClr>
              <a:buFontTx/>
              <a:buChar char="o"/>
            </a:pPr>
            <a:endParaRPr lang="en-GB" sz="2000"/>
          </a:p>
          <a:p>
            <a:pPr marL="342900" indent="-342900" eaLnBrk="1" hangingPunct="1">
              <a:spcBef>
                <a:spcPct val="20000"/>
              </a:spcBef>
              <a:buClr>
                <a:srgbClr val="DDDDDD"/>
              </a:buClr>
              <a:buFont typeface="Wingdings" pitchFamily="2" charset="2"/>
              <a:buChar char="Ø"/>
            </a:pPr>
            <a:r>
              <a:rPr lang="en-GB" sz="2400">
                <a:solidFill>
                  <a:srgbClr val="DDDDDD"/>
                </a:solidFill>
              </a:rPr>
              <a:t>Protein identification</a:t>
            </a:r>
            <a:r>
              <a:rPr lang="en-GB" sz="2400">
                <a:solidFill>
                  <a:srgbClr val="FFFF00"/>
                </a:solidFill>
              </a:rPr>
              <a:t> </a:t>
            </a:r>
          </a:p>
          <a:p>
            <a:pPr marL="742950" lvl="1" indent="-285750" eaLnBrk="1" hangingPunct="1">
              <a:spcBef>
                <a:spcPct val="20000"/>
              </a:spcBef>
              <a:buClr>
                <a:srgbClr val="DDDDDD"/>
              </a:buClr>
              <a:buFontTx/>
              <a:buChar char="o"/>
            </a:pPr>
            <a:r>
              <a:rPr lang="en-GB" sz="2000"/>
              <a:t>MS or MS/MS</a:t>
            </a:r>
          </a:p>
          <a:p>
            <a:pPr marL="742950" lvl="1" indent="-285750" eaLnBrk="1" hangingPunct="1">
              <a:spcBef>
                <a:spcPct val="20000"/>
              </a:spcBef>
              <a:buClr>
                <a:srgbClr val="DDDDDD"/>
              </a:buClr>
              <a:buFontTx/>
              <a:buChar char="o"/>
            </a:pPr>
            <a:r>
              <a:rPr lang="en-GB" sz="2000"/>
              <a:t>Protein micro-arrays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GB">
                <a:solidFill>
                  <a:srgbClr val="FFFF00"/>
                </a:solidFill>
              </a:rPr>
              <a:t>Protein-protein interactions</a:t>
            </a:r>
          </a:p>
        </p:txBody>
      </p:sp>
      <p:sp>
        <p:nvSpPr>
          <p:cNvPr id="399363" name="Rectangle 3"/>
          <p:cNvSpPr>
            <a:spLocks noGrp="1" noChangeArrowheads="1"/>
          </p:cNvSpPr>
          <p:nvPr>
            <p:ph type="body" idx="1"/>
          </p:nvPr>
        </p:nvSpPr>
        <p:spPr>
          <a:xfrm>
            <a:off x="762000" y="1752600"/>
            <a:ext cx="7772400" cy="3657600"/>
          </a:xfrm>
        </p:spPr>
        <p:txBody>
          <a:bodyPr/>
          <a:lstStyle/>
          <a:p>
            <a:r>
              <a:rPr lang="en-GB"/>
              <a:t>Most proteins must interact to fulfill their “function”</a:t>
            </a:r>
          </a:p>
          <a:p>
            <a:endParaRPr lang="en-GB"/>
          </a:p>
          <a:p>
            <a:r>
              <a:rPr lang="en-GB">
                <a:solidFill>
                  <a:srgbClr val="FFFF00"/>
                </a:solidFill>
              </a:rPr>
              <a:t>“Guilt by association”</a:t>
            </a:r>
          </a:p>
          <a:p>
            <a:pPr lvl="1"/>
            <a:r>
              <a:rPr lang="en-GB"/>
              <a:t>Find out about protein-function via interactors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GB">
                <a:solidFill>
                  <a:srgbClr val="FFFF00"/>
                </a:solidFill>
              </a:rPr>
              <a:t>Protein-protein interactions</a:t>
            </a:r>
          </a:p>
        </p:txBody>
      </p:sp>
      <p:sp>
        <p:nvSpPr>
          <p:cNvPr id="401411" name="Rectangle 3"/>
          <p:cNvSpPr>
            <a:spLocks noGrp="1" noChangeArrowheads="1"/>
          </p:cNvSpPr>
          <p:nvPr>
            <p:ph type="body" idx="1"/>
          </p:nvPr>
        </p:nvSpPr>
        <p:spPr>
          <a:xfrm>
            <a:off x="762000" y="1196752"/>
            <a:ext cx="6858000" cy="3657600"/>
          </a:xfrm>
        </p:spPr>
        <p:txBody>
          <a:bodyPr/>
          <a:lstStyle/>
          <a:p>
            <a:r>
              <a:rPr lang="en-GB" sz="2400" dirty="0">
                <a:solidFill>
                  <a:srgbClr val="FFFF00"/>
                </a:solidFill>
              </a:rPr>
              <a:t>Several methods for finding protein-protein interactions</a:t>
            </a:r>
          </a:p>
          <a:p>
            <a:endParaRPr lang="en-GB" sz="2400" dirty="0">
              <a:solidFill>
                <a:srgbClr val="FFFF00"/>
              </a:solidFill>
            </a:endParaRPr>
          </a:p>
          <a:p>
            <a:pPr lvl="1"/>
            <a:r>
              <a:rPr lang="en-GB" dirty="0"/>
              <a:t>Yeast two-hybrid</a:t>
            </a:r>
          </a:p>
          <a:p>
            <a:pPr lvl="1"/>
            <a:r>
              <a:rPr lang="en-GB" dirty="0"/>
              <a:t>Affinity chromatography + MS</a:t>
            </a:r>
          </a:p>
          <a:p>
            <a:pPr lvl="1"/>
            <a:r>
              <a:rPr lang="en-GB" dirty="0"/>
              <a:t>Protein </a:t>
            </a:r>
            <a:r>
              <a:rPr lang="en-GB" dirty="0" smtClean="0"/>
              <a:t>micro-arrays</a:t>
            </a:r>
          </a:p>
          <a:p>
            <a:pPr lvl="1"/>
            <a:r>
              <a:rPr lang="nl-NL" dirty="0" smtClean="0"/>
              <a:t>FRET</a:t>
            </a:r>
            <a:endParaRPr lang="en-GB" dirty="0"/>
          </a:p>
          <a:p>
            <a:pPr lvl="1"/>
            <a:r>
              <a:rPr lang="en-GB" i="1" dirty="0"/>
              <a:t>In </a:t>
            </a:r>
            <a:r>
              <a:rPr lang="en-GB" i="1" dirty="0" err="1"/>
              <a:t>silico</a:t>
            </a:r>
            <a:r>
              <a:rPr lang="en-GB" dirty="0"/>
              <a:t> techniques</a:t>
            </a:r>
          </a:p>
          <a:p>
            <a:pPr lvl="1">
              <a:buFontTx/>
              <a:buNone/>
            </a:pPr>
            <a:endParaRPr lang="en-GB" dirty="0"/>
          </a:p>
        </p:txBody>
      </p:sp>
      <p:sp>
        <p:nvSpPr>
          <p:cNvPr id="401412" name="AutoShape 4"/>
          <p:cNvSpPr>
            <a:spLocks/>
          </p:cNvSpPr>
          <p:nvPr/>
        </p:nvSpPr>
        <p:spPr bwMode="auto">
          <a:xfrm flipH="1">
            <a:off x="5241925" y="2590800"/>
            <a:ext cx="168275" cy="1253480"/>
          </a:xfrm>
          <a:prstGeom prst="leftBrace">
            <a:avLst>
              <a:gd name="adj1" fmla="val 50000"/>
              <a:gd name="adj2" fmla="val 50000"/>
            </a:avLst>
          </a:prstGeom>
          <a:noFill/>
          <a:ln w="19050">
            <a:solidFill>
              <a:srgbClr val="00FF00"/>
            </a:solidFill>
            <a:round/>
            <a:headEnd/>
            <a:tailEnd/>
          </a:ln>
          <a:effectLst/>
        </p:spPr>
        <p:txBody>
          <a:bodyPr wrap="none" anchor="ctr"/>
          <a:lstStyle/>
          <a:p>
            <a:endParaRPr lang="nl-NL"/>
          </a:p>
        </p:txBody>
      </p:sp>
      <p:sp>
        <p:nvSpPr>
          <p:cNvPr id="401413" name="Text Box 5"/>
          <p:cNvSpPr txBox="1">
            <a:spLocks noChangeArrowheads="1"/>
          </p:cNvSpPr>
          <p:nvPr/>
        </p:nvSpPr>
        <p:spPr bwMode="auto">
          <a:xfrm>
            <a:off x="5486400" y="2819400"/>
            <a:ext cx="2378075" cy="396875"/>
          </a:xfrm>
          <a:prstGeom prst="rect">
            <a:avLst/>
          </a:prstGeom>
          <a:noFill/>
          <a:ln w="9525">
            <a:noFill/>
            <a:miter lim="800000"/>
            <a:headEnd/>
            <a:tailEnd/>
          </a:ln>
          <a:effectLst/>
        </p:spPr>
        <p:txBody>
          <a:bodyPr wrap="none">
            <a:spAutoFit/>
          </a:bodyPr>
          <a:lstStyle/>
          <a:p>
            <a:pPr eaLnBrk="1" hangingPunct="1"/>
            <a:r>
              <a:rPr lang="en-GB" sz="2000">
                <a:solidFill>
                  <a:srgbClr val="FFFF00"/>
                </a:solidFill>
              </a:rPr>
              <a:t>Physical interaction</a:t>
            </a:r>
          </a:p>
        </p:txBody>
      </p:sp>
      <p:sp>
        <p:nvSpPr>
          <p:cNvPr id="401414" name="Line 6"/>
          <p:cNvSpPr>
            <a:spLocks noChangeShapeType="1"/>
          </p:cNvSpPr>
          <p:nvPr/>
        </p:nvSpPr>
        <p:spPr bwMode="auto">
          <a:xfrm>
            <a:off x="4495800" y="4149080"/>
            <a:ext cx="914400" cy="0"/>
          </a:xfrm>
          <a:prstGeom prst="line">
            <a:avLst/>
          </a:prstGeom>
          <a:noFill/>
          <a:ln w="19050">
            <a:solidFill>
              <a:srgbClr val="00FF00"/>
            </a:solidFill>
            <a:round/>
            <a:headEnd/>
            <a:tailEnd type="triangle" w="med" len="med"/>
          </a:ln>
          <a:effectLst/>
        </p:spPr>
        <p:txBody>
          <a:bodyPr/>
          <a:lstStyle/>
          <a:p>
            <a:endParaRPr lang="nl-NL"/>
          </a:p>
        </p:txBody>
      </p:sp>
      <p:sp>
        <p:nvSpPr>
          <p:cNvPr id="401415" name="Text Box 7"/>
          <p:cNvSpPr txBox="1">
            <a:spLocks noChangeArrowheads="1"/>
          </p:cNvSpPr>
          <p:nvPr/>
        </p:nvSpPr>
        <p:spPr bwMode="auto">
          <a:xfrm>
            <a:off x="5486400" y="3848100"/>
            <a:ext cx="2703513" cy="396875"/>
          </a:xfrm>
          <a:prstGeom prst="rect">
            <a:avLst/>
          </a:prstGeom>
          <a:noFill/>
          <a:ln w="9525">
            <a:noFill/>
            <a:miter lim="800000"/>
            <a:headEnd/>
            <a:tailEnd/>
          </a:ln>
          <a:effectLst/>
        </p:spPr>
        <p:txBody>
          <a:bodyPr wrap="none">
            <a:spAutoFit/>
          </a:bodyPr>
          <a:lstStyle/>
          <a:p>
            <a:pPr eaLnBrk="1" hangingPunct="1"/>
            <a:r>
              <a:rPr lang="en-GB" sz="2000" dirty="0">
                <a:solidFill>
                  <a:srgbClr val="FFFF00"/>
                </a:solidFill>
              </a:rPr>
              <a:t>Functional association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i="1" dirty="0" smtClean="0"/>
              <a:t>In </a:t>
            </a:r>
            <a:r>
              <a:rPr lang="nl-NL" i="1" dirty="0" err="1" smtClean="0"/>
              <a:t>silico</a:t>
            </a:r>
            <a:r>
              <a:rPr lang="nl-NL" i="1" dirty="0" smtClean="0"/>
              <a:t> </a:t>
            </a:r>
            <a:r>
              <a:rPr lang="nl-NL" dirty="0" err="1" smtClean="0"/>
              <a:t>methods</a:t>
            </a:r>
            <a:r>
              <a:rPr lang="nl-NL" dirty="0" smtClean="0"/>
              <a:t> </a:t>
            </a:r>
            <a:r>
              <a:rPr lang="nl-NL" dirty="0" err="1" smtClean="0"/>
              <a:t>to</a:t>
            </a:r>
            <a:r>
              <a:rPr lang="nl-NL" dirty="0" smtClean="0"/>
              <a:t> </a:t>
            </a:r>
            <a:r>
              <a:rPr lang="nl-NL" dirty="0" err="1" smtClean="0"/>
              <a:t>predict</a:t>
            </a:r>
            <a:r>
              <a:rPr lang="nl-NL" dirty="0" smtClean="0"/>
              <a:t> </a:t>
            </a:r>
            <a:r>
              <a:rPr lang="nl-NL" dirty="0" err="1" smtClean="0"/>
              <a:t>protein-protein</a:t>
            </a:r>
            <a:r>
              <a:rPr lang="nl-NL" dirty="0" smtClean="0"/>
              <a:t> </a:t>
            </a:r>
            <a:r>
              <a:rPr lang="nl-NL" dirty="0" err="1" smtClean="0"/>
              <a:t>interactions</a:t>
            </a:r>
            <a:endParaRPr lang="en-GB" dirty="0"/>
          </a:p>
        </p:txBody>
      </p:sp>
      <p:sp>
        <p:nvSpPr>
          <p:cNvPr id="3" name="Tijdelijke aanduiding voor inhoud 2"/>
          <p:cNvSpPr>
            <a:spLocks noGrp="1"/>
          </p:cNvSpPr>
          <p:nvPr>
            <p:ph idx="1"/>
          </p:nvPr>
        </p:nvSpPr>
        <p:spPr/>
        <p:txBody>
          <a:bodyPr/>
          <a:lstStyle/>
          <a:p>
            <a:r>
              <a:rPr lang="en-GB" dirty="0"/>
              <a:t>Proteins that interact are more likely to </a:t>
            </a:r>
            <a:r>
              <a:rPr lang="en-GB" dirty="0" smtClean="0"/>
              <a:t>co-evolve</a:t>
            </a:r>
          </a:p>
          <a:p>
            <a:pPr lvl="1"/>
            <a:r>
              <a:rPr lang="en-GB" dirty="0">
                <a:hlinkClick r:id="rId2" tooltip="Phylogenetic profiling"/>
              </a:rPr>
              <a:t>Phylogenetic </a:t>
            </a:r>
            <a:r>
              <a:rPr lang="en-GB" dirty="0" smtClean="0">
                <a:hlinkClick r:id="rId2" tooltip="Phylogenetic profiling"/>
              </a:rPr>
              <a:t>profiling</a:t>
            </a:r>
            <a:r>
              <a:rPr lang="en-GB" dirty="0" smtClean="0"/>
              <a:t> </a:t>
            </a:r>
            <a:r>
              <a:rPr lang="en-GB" dirty="0"/>
              <a:t>finds pairs of protein families with similar patterns of presence or absence across large numbers of species.</a:t>
            </a:r>
            <a:endParaRPr lang="en-GB" dirty="0" smtClean="0"/>
          </a:p>
          <a:p>
            <a:r>
              <a:rPr lang="en-GB" dirty="0" smtClean="0"/>
              <a:t>Pairs </a:t>
            </a:r>
            <a:r>
              <a:rPr lang="en-GB" dirty="0"/>
              <a:t>of interacting proteins have fused orthologues in other </a:t>
            </a:r>
            <a:r>
              <a:rPr lang="en-GB" dirty="0" smtClean="0"/>
              <a:t>organisms</a:t>
            </a:r>
          </a:p>
          <a:p>
            <a:pPr lvl="1"/>
            <a:r>
              <a:rPr lang="nl-NL" u="sng" dirty="0" err="1" smtClean="0">
                <a:solidFill>
                  <a:schemeClr val="accent6">
                    <a:lumMod val="20000"/>
                    <a:lumOff val="80000"/>
                  </a:schemeClr>
                </a:solidFill>
              </a:rPr>
              <a:t>Rosetta</a:t>
            </a:r>
            <a:r>
              <a:rPr lang="nl-NL" u="sng" dirty="0" smtClean="0">
                <a:solidFill>
                  <a:schemeClr val="accent6">
                    <a:lumMod val="20000"/>
                    <a:lumOff val="80000"/>
                  </a:schemeClr>
                </a:solidFill>
              </a:rPr>
              <a:t> </a:t>
            </a:r>
            <a:r>
              <a:rPr lang="nl-NL" u="sng" dirty="0" err="1" smtClean="0">
                <a:solidFill>
                  <a:schemeClr val="accent6">
                    <a:lumMod val="20000"/>
                    <a:lumOff val="80000"/>
                  </a:schemeClr>
                </a:solidFill>
              </a:rPr>
              <a:t>stone</a:t>
            </a:r>
            <a:endParaRPr lang="en-GB" u="sng" dirty="0" smtClean="0">
              <a:solidFill>
                <a:schemeClr val="accent6">
                  <a:lumMod val="20000"/>
                  <a:lumOff val="80000"/>
                </a:schemeClr>
              </a:solidFill>
            </a:endParaRPr>
          </a:p>
          <a:p>
            <a:r>
              <a:rPr lang="nl-NL" dirty="0" err="1" smtClean="0"/>
              <a:t>Presence</a:t>
            </a:r>
            <a:r>
              <a:rPr lang="nl-NL" dirty="0" smtClean="0"/>
              <a:t> of binding </a:t>
            </a:r>
            <a:r>
              <a:rPr lang="nl-NL" dirty="0" err="1" smtClean="0"/>
              <a:t>motif</a:t>
            </a:r>
            <a:r>
              <a:rPr lang="nl-NL" dirty="0" smtClean="0"/>
              <a:t>/</a:t>
            </a:r>
            <a:r>
              <a:rPr lang="nl-NL" dirty="0" err="1" smtClean="0"/>
              <a:t>signature</a:t>
            </a:r>
            <a:endParaRPr lang="en-GB" dirty="0"/>
          </a:p>
          <a:p>
            <a:pPr marL="0" indent="0">
              <a:buNone/>
            </a:pPr>
            <a:endParaRPr lang="en-GB" dirty="0"/>
          </a:p>
        </p:txBody>
      </p:sp>
      <p:sp>
        <p:nvSpPr>
          <p:cNvPr id="5" name="Rechthoek 4"/>
          <p:cNvSpPr/>
          <p:nvPr/>
        </p:nvSpPr>
        <p:spPr>
          <a:xfrm>
            <a:off x="0" y="6330806"/>
            <a:ext cx="8964488" cy="338554"/>
          </a:xfrm>
          <a:prstGeom prst="rect">
            <a:avLst/>
          </a:prstGeom>
        </p:spPr>
        <p:txBody>
          <a:bodyPr wrap="square">
            <a:spAutoFit/>
          </a:bodyPr>
          <a:lstStyle/>
          <a:p>
            <a:r>
              <a:rPr lang="en-GB" sz="1600" dirty="0"/>
              <a:t>https://en.wikipedia.org/wiki/Protein%E2%80%93protein_interaction_prediction</a:t>
            </a:r>
          </a:p>
        </p:txBody>
      </p:sp>
    </p:spTree>
    <p:extLst>
      <p:ext uri="{BB962C8B-B14F-4D97-AF65-F5344CB8AC3E}">
        <p14:creationId xmlns:p14="http://schemas.microsoft.com/office/powerpoint/2010/main" val="304185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GB">
                <a:solidFill>
                  <a:srgbClr val="FFFF00"/>
                </a:solidFill>
              </a:rPr>
              <a:t>Protein-protein interactions</a:t>
            </a:r>
          </a:p>
        </p:txBody>
      </p:sp>
      <p:sp>
        <p:nvSpPr>
          <p:cNvPr id="401411" name="Rectangle 3"/>
          <p:cNvSpPr>
            <a:spLocks noGrp="1" noChangeArrowheads="1"/>
          </p:cNvSpPr>
          <p:nvPr>
            <p:ph type="body" idx="1"/>
          </p:nvPr>
        </p:nvSpPr>
        <p:spPr>
          <a:xfrm>
            <a:off x="762000" y="1196752"/>
            <a:ext cx="6858000" cy="3657600"/>
          </a:xfrm>
        </p:spPr>
        <p:txBody>
          <a:bodyPr/>
          <a:lstStyle/>
          <a:p>
            <a:r>
              <a:rPr lang="en-GB" sz="2400" dirty="0">
                <a:solidFill>
                  <a:srgbClr val="FFFF00"/>
                </a:solidFill>
              </a:rPr>
              <a:t>Several methods for finding protein-protein interactions</a:t>
            </a:r>
          </a:p>
          <a:p>
            <a:endParaRPr lang="en-GB" sz="2400" dirty="0">
              <a:solidFill>
                <a:srgbClr val="FFFF00"/>
              </a:solidFill>
            </a:endParaRPr>
          </a:p>
          <a:p>
            <a:pPr lvl="1"/>
            <a:r>
              <a:rPr lang="en-GB" dirty="0"/>
              <a:t>Yeast two-hybrid</a:t>
            </a:r>
          </a:p>
          <a:p>
            <a:pPr lvl="1"/>
            <a:r>
              <a:rPr lang="en-GB" dirty="0"/>
              <a:t>Affinity chromatography + MS</a:t>
            </a:r>
          </a:p>
          <a:p>
            <a:pPr lvl="1"/>
            <a:r>
              <a:rPr lang="en-GB" dirty="0"/>
              <a:t>Protein </a:t>
            </a:r>
            <a:r>
              <a:rPr lang="en-GB" dirty="0" smtClean="0"/>
              <a:t>micro-arrays</a:t>
            </a:r>
          </a:p>
          <a:p>
            <a:pPr lvl="1"/>
            <a:r>
              <a:rPr lang="nl-NL" dirty="0" smtClean="0"/>
              <a:t>FRET</a:t>
            </a:r>
            <a:endParaRPr lang="en-GB" dirty="0"/>
          </a:p>
          <a:p>
            <a:pPr lvl="1"/>
            <a:r>
              <a:rPr lang="en-GB" i="1" dirty="0"/>
              <a:t>In </a:t>
            </a:r>
            <a:r>
              <a:rPr lang="en-GB" i="1" dirty="0" err="1"/>
              <a:t>silico</a:t>
            </a:r>
            <a:r>
              <a:rPr lang="en-GB" dirty="0"/>
              <a:t> techniques</a:t>
            </a:r>
          </a:p>
          <a:p>
            <a:pPr lvl="1">
              <a:buFontTx/>
              <a:buNone/>
            </a:pPr>
            <a:endParaRPr lang="en-GB" dirty="0"/>
          </a:p>
        </p:txBody>
      </p:sp>
      <p:sp>
        <p:nvSpPr>
          <p:cNvPr id="401412" name="AutoShape 4"/>
          <p:cNvSpPr>
            <a:spLocks/>
          </p:cNvSpPr>
          <p:nvPr/>
        </p:nvSpPr>
        <p:spPr bwMode="auto">
          <a:xfrm flipH="1">
            <a:off x="5241925" y="2590800"/>
            <a:ext cx="168275" cy="1253480"/>
          </a:xfrm>
          <a:prstGeom prst="leftBrace">
            <a:avLst>
              <a:gd name="adj1" fmla="val 50000"/>
              <a:gd name="adj2" fmla="val 50000"/>
            </a:avLst>
          </a:prstGeom>
          <a:noFill/>
          <a:ln w="19050">
            <a:solidFill>
              <a:srgbClr val="00FF00"/>
            </a:solidFill>
            <a:round/>
            <a:headEnd/>
            <a:tailEnd/>
          </a:ln>
          <a:effectLst/>
        </p:spPr>
        <p:txBody>
          <a:bodyPr wrap="none" anchor="ctr"/>
          <a:lstStyle/>
          <a:p>
            <a:endParaRPr lang="nl-NL"/>
          </a:p>
        </p:txBody>
      </p:sp>
      <p:sp>
        <p:nvSpPr>
          <p:cNvPr id="401413" name="Text Box 5"/>
          <p:cNvSpPr txBox="1">
            <a:spLocks noChangeArrowheads="1"/>
          </p:cNvSpPr>
          <p:nvPr/>
        </p:nvSpPr>
        <p:spPr bwMode="auto">
          <a:xfrm>
            <a:off x="5486400" y="2819400"/>
            <a:ext cx="2378075" cy="396875"/>
          </a:xfrm>
          <a:prstGeom prst="rect">
            <a:avLst/>
          </a:prstGeom>
          <a:noFill/>
          <a:ln w="9525">
            <a:noFill/>
            <a:miter lim="800000"/>
            <a:headEnd/>
            <a:tailEnd/>
          </a:ln>
          <a:effectLst/>
        </p:spPr>
        <p:txBody>
          <a:bodyPr wrap="none">
            <a:spAutoFit/>
          </a:bodyPr>
          <a:lstStyle/>
          <a:p>
            <a:pPr eaLnBrk="1" hangingPunct="1"/>
            <a:r>
              <a:rPr lang="en-GB" sz="2000">
                <a:solidFill>
                  <a:srgbClr val="FFFF00"/>
                </a:solidFill>
              </a:rPr>
              <a:t>Physical interaction</a:t>
            </a:r>
          </a:p>
        </p:txBody>
      </p:sp>
      <p:sp>
        <p:nvSpPr>
          <p:cNvPr id="401414" name="Line 6"/>
          <p:cNvSpPr>
            <a:spLocks noChangeShapeType="1"/>
          </p:cNvSpPr>
          <p:nvPr/>
        </p:nvSpPr>
        <p:spPr bwMode="auto">
          <a:xfrm>
            <a:off x="4495800" y="4149080"/>
            <a:ext cx="914400" cy="0"/>
          </a:xfrm>
          <a:prstGeom prst="line">
            <a:avLst/>
          </a:prstGeom>
          <a:noFill/>
          <a:ln w="19050">
            <a:solidFill>
              <a:srgbClr val="00FF00"/>
            </a:solidFill>
            <a:round/>
            <a:headEnd/>
            <a:tailEnd type="triangle" w="med" len="med"/>
          </a:ln>
          <a:effectLst/>
        </p:spPr>
        <p:txBody>
          <a:bodyPr/>
          <a:lstStyle/>
          <a:p>
            <a:endParaRPr lang="nl-NL"/>
          </a:p>
        </p:txBody>
      </p:sp>
      <p:sp>
        <p:nvSpPr>
          <p:cNvPr id="401415" name="Text Box 7"/>
          <p:cNvSpPr txBox="1">
            <a:spLocks noChangeArrowheads="1"/>
          </p:cNvSpPr>
          <p:nvPr/>
        </p:nvSpPr>
        <p:spPr bwMode="auto">
          <a:xfrm>
            <a:off x="5486400" y="3848100"/>
            <a:ext cx="2703513" cy="396875"/>
          </a:xfrm>
          <a:prstGeom prst="rect">
            <a:avLst/>
          </a:prstGeom>
          <a:noFill/>
          <a:ln w="9525">
            <a:noFill/>
            <a:miter lim="800000"/>
            <a:headEnd/>
            <a:tailEnd/>
          </a:ln>
          <a:effectLst/>
        </p:spPr>
        <p:txBody>
          <a:bodyPr wrap="none">
            <a:spAutoFit/>
          </a:bodyPr>
          <a:lstStyle/>
          <a:p>
            <a:pPr eaLnBrk="1" hangingPunct="1"/>
            <a:r>
              <a:rPr lang="en-GB" sz="2000" dirty="0">
                <a:solidFill>
                  <a:srgbClr val="FFFF00"/>
                </a:solidFill>
              </a:rPr>
              <a:t>Functional association</a:t>
            </a:r>
          </a:p>
        </p:txBody>
      </p:sp>
    </p:spTree>
    <p:extLst>
      <p:ext uri="{BB962C8B-B14F-4D97-AF65-F5344CB8AC3E}">
        <p14:creationId xmlns:p14="http://schemas.microsoft.com/office/powerpoint/2010/main" val="43430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GB">
                <a:solidFill>
                  <a:srgbClr val="FFFF00"/>
                </a:solidFill>
              </a:rPr>
              <a:t>Yeast two-hybrid</a:t>
            </a:r>
          </a:p>
        </p:txBody>
      </p:sp>
      <p:sp>
        <p:nvSpPr>
          <p:cNvPr id="408580" name="Text Box 4"/>
          <p:cNvSpPr txBox="1">
            <a:spLocks noChangeArrowheads="1"/>
          </p:cNvSpPr>
          <p:nvPr/>
        </p:nvSpPr>
        <p:spPr bwMode="auto">
          <a:xfrm>
            <a:off x="179512" y="5949280"/>
            <a:ext cx="8107883" cy="707886"/>
          </a:xfrm>
          <a:prstGeom prst="rect">
            <a:avLst/>
          </a:prstGeom>
          <a:noFill/>
          <a:ln w="9525">
            <a:noFill/>
            <a:miter lim="800000"/>
            <a:headEnd/>
            <a:tailEnd/>
          </a:ln>
          <a:effectLst/>
        </p:spPr>
        <p:txBody>
          <a:bodyPr wrap="square">
            <a:spAutoFit/>
          </a:bodyPr>
          <a:lstStyle/>
          <a:p>
            <a:pPr eaLnBrk="1" hangingPunct="1"/>
            <a:r>
              <a:rPr lang="en-GB" sz="2000" dirty="0" smtClean="0">
                <a:solidFill>
                  <a:srgbClr val="FFFF00"/>
                </a:solidFill>
              </a:rPr>
              <a:t>X</a:t>
            </a:r>
            <a:r>
              <a:rPr lang="en-GB" sz="2000" dirty="0" smtClean="0"/>
              <a:t> encodes  protein A, </a:t>
            </a:r>
            <a:r>
              <a:rPr lang="en-GB" sz="2000" dirty="0" smtClean="0">
                <a:solidFill>
                  <a:srgbClr val="FFFF00"/>
                </a:solidFill>
              </a:rPr>
              <a:t>Y</a:t>
            </a:r>
            <a:r>
              <a:rPr lang="en-GB" sz="2000" dirty="0" smtClean="0"/>
              <a:t> encodes protein B</a:t>
            </a:r>
          </a:p>
          <a:p>
            <a:pPr eaLnBrk="1" hangingPunct="1"/>
            <a:r>
              <a:rPr lang="en-GB" sz="2000" dirty="0" smtClean="0"/>
              <a:t>Interaction </a:t>
            </a:r>
            <a:r>
              <a:rPr lang="en-GB" sz="2000" dirty="0" smtClean="0">
                <a:solidFill>
                  <a:srgbClr val="FFFF00"/>
                </a:solidFill>
              </a:rPr>
              <a:t>X</a:t>
            </a:r>
            <a:r>
              <a:rPr lang="en-GB" sz="2000" dirty="0" smtClean="0"/>
              <a:t> and </a:t>
            </a:r>
            <a:r>
              <a:rPr lang="en-GB" sz="2000" dirty="0" smtClean="0">
                <a:solidFill>
                  <a:srgbClr val="FFFF00"/>
                </a:solidFill>
              </a:rPr>
              <a:t>Y</a:t>
            </a:r>
            <a:r>
              <a:rPr lang="en-GB" sz="2000" dirty="0" smtClean="0"/>
              <a:t> </a:t>
            </a:r>
            <a:r>
              <a:rPr lang="en-GB" sz="2000" dirty="0"/>
              <a:t>results in blue yeast colonies</a:t>
            </a:r>
          </a:p>
        </p:txBody>
      </p:sp>
      <p:pic>
        <p:nvPicPr>
          <p:cNvPr id="72706" name="Picture 2" descr="http://ars.els-cdn.com/content/image/1-s2.0-S0958166906000905-gr3b1.jpg"/>
          <p:cNvPicPr>
            <a:picLocks noChangeAspect="1" noChangeArrowheads="1"/>
          </p:cNvPicPr>
          <p:nvPr/>
        </p:nvPicPr>
        <p:blipFill>
          <a:blip r:embed="rId3" cstate="print"/>
          <a:srcRect/>
          <a:stretch>
            <a:fillRect/>
          </a:stretch>
        </p:blipFill>
        <p:spPr bwMode="auto">
          <a:xfrm>
            <a:off x="0" y="692696"/>
            <a:ext cx="9144000" cy="5180772"/>
          </a:xfrm>
          <a:prstGeom prst="rect">
            <a:avLst/>
          </a:prstGeom>
          <a:noFill/>
        </p:spPr>
      </p:pic>
      <p:sp>
        <p:nvSpPr>
          <p:cNvPr id="6" name="Rechthoek 5"/>
          <p:cNvSpPr/>
          <p:nvPr/>
        </p:nvSpPr>
        <p:spPr>
          <a:xfrm>
            <a:off x="5831632" y="6396335"/>
            <a:ext cx="3312368" cy="461665"/>
          </a:xfrm>
          <a:prstGeom prst="rect">
            <a:avLst/>
          </a:prstGeom>
        </p:spPr>
        <p:txBody>
          <a:bodyPr wrap="square">
            <a:spAutoFit/>
          </a:bodyPr>
          <a:lstStyle/>
          <a:p>
            <a:r>
              <a:rPr lang="nl-NL" sz="1200" dirty="0" err="1" smtClean="0">
                <a:solidFill>
                  <a:schemeClr val="tx1"/>
                </a:solidFill>
              </a:rPr>
              <a:t>Parrish</a:t>
            </a:r>
            <a:r>
              <a:rPr lang="nl-NL" sz="1200" dirty="0" smtClean="0">
                <a:solidFill>
                  <a:schemeClr val="tx1"/>
                </a:solidFill>
              </a:rPr>
              <a:t> et al. </a:t>
            </a:r>
            <a:r>
              <a:rPr lang="nl-NL" sz="1200" dirty="0" err="1" smtClean="0">
                <a:solidFill>
                  <a:schemeClr val="tx1"/>
                </a:solidFill>
              </a:rPr>
              <a:t>Current</a:t>
            </a:r>
            <a:r>
              <a:rPr lang="nl-NL" sz="1200" dirty="0" smtClean="0">
                <a:solidFill>
                  <a:schemeClr val="tx1"/>
                </a:solidFill>
              </a:rPr>
              <a:t> </a:t>
            </a:r>
            <a:r>
              <a:rPr lang="nl-NL" sz="1200" dirty="0" err="1" smtClean="0">
                <a:solidFill>
                  <a:schemeClr val="tx1"/>
                </a:solidFill>
              </a:rPr>
              <a:t>Opinion</a:t>
            </a:r>
            <a:r>
              <a:rPr lang="nl-NL" sz="1200" dirty="0" smtClean="0">
                <a:solidFill>
                  <a:schemeClr val="tx1"/>
                </a:solidFill>
              </a:rPr>
              <a:t> in </a:t>
            </a:r>
            <a:r>
              <a:rPr lang="nl-NL" sz="1200" dirty="0" err="1" smtClean="0">
                <a:solidFill>
                  <a:schemeClr val="tx1"/>
                </a:solidFill>
              </a:rPr>
              <a:t>Biotechnology</a:t>
            </a:r>
            <a:endParaRPr lang="nl-NL" sz="1200" dirty="0" smtClean="0">
              <a:solidFill>
                <a:schemeClr val="tx1"/>
              </a:solidFill>
            </a:endParaRPr>
          </a:p>
          <a:p>
            <a:r>
              <a:rPr lang="nl-NL" sz="1200" dirty="0" smtClean="0">
                <a:solidFill>
                  <a:schemeClr val="tx1"/>
                </a:solidFill>
              </a:rPr>
              <a:t>Vol 17(4) 2006, Pages 387–393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1475656" y="0"/>
            <a:ext cx="7128792" cy="762000"/>
          </a:xfrm>
        </p:spPr>
        <p:txBody>
          <a:bodyPr/>
          <a:lstStyle/>
          <a:p>
            <a:r>
              <a:rPr lang="en-GB" dirty="0">
                <a:solidFill>
                  <a:srgbClr val="FFFF00"/>
                </a:solidFill>
              </a:rPr>
              <a:t>Affinity chromatography</a:t>
            </a:r>
          </a:p>
        </p:txBody>
      </p:sp>
      <p:sp>
        <p:nvSpPr>
          <p:cNvPr id="410628" name="Rectangle 4"/>
          <p:cNvSpPr>
            <a:spLocks noChangeArrowheads="1"/>
          </p:cNvSpPr>
          <p:nvPr/>
        </p:nvSpPr>
        <p:spPr bwMode="auto">
          <a:xfrm>
            <a:off x="5107318" y="6596390"/>
            <a:ext cx="4036682" cy="261610"/>
          </a:xfrm>
          <a:prstGeom prst="rect">
            <a:avLst/>
          </a:prstGeom>
          <a:noFill/>
          <a:ln w="9525">
            <a:noFill/>
            <a:miter lim="800000"/>
            <a:headEnd/>
            <a:tailEnd/>
          </a:ln>
          <a:effectLst/>
        </p:spPr>
        <p:txBody>
          <a:bodyPr wrap="none">
            <a:spAutoFit/>
          </a:bodyPr>
          <a:lstStyle/>
          <a:p>
            <a:r>
              <a:rPr lang="en-US" sz="1100" dirty="0" err="1" smtClean="0"/>
              <a:t>Veraksa</a:t>
            </a:r>
            <a:r>
              <a:rPr lang="en-US" sz="1100" dirty="0" smtClean="0"/>
              <a:t>, Journal of Proteomics, </a:t>
            </a:r>
            <a:r>
              <a:rPr lang="en-US" sz="1100" dirty="0" err="1" smtClean="0"/>
              <a:t>Vol</a:t>
            </a:r>
            <a:r>
              <a:rPr lang="en-US" sz="1100" dirty="0" smtClean="0"/>
              <a:t> 73(11) 2010, 2158–2170</a:t>
            </a:r>
            <a:r>
              <a:rPr lang="en-GB" sz="1100" b="0" dirty="0" smtClean="0"/>
              <a:t> </a:t>
            </a:r>
            <a:endParaRPr lang="en-GB" sz="1100" b="0" dirty="0"/>
          </a:p>
        </p:txBody>
      </p:sp>
      <p:sp>
        <p:nvSpPr>
          <p:cNvPr id="410629" name="Text Box 5"/>
          <p:cNvSpPr txBox="1">
            <a:spLocks noChangeArrowheads="1"/>
          </p:cNvSpPr>
          <p:nvPr/>
        </p:nvSpPr>
        <p:spPr bwMode="auto">
          <a:xfrm>
            <a:off x="683568" y="5589240"/>
            <a:ext cx="7524328" cy="1015663"/>
          </a:xfrm>
          <a:prstGeom prst="rect">
            <a:avLst/>
          </a:prstGeom>
          <a:noFill/>
          <a:ln w="9525">
            <a:noFill/>
            <a:miter lim="800000"/>
            <a:headEnd/>
            <a:tailEnd/>
          </a:ln>
          <a:effectLst/>
        </p:spPr>
        <p:txBody>
          <a:bodyPr wrap="square">
            <a:spAutoFit/>
          </a:bodyPr>
          <a:lstStyle/>
          <a:p>
            <a:pPr eaLnBrk="1" hangingPunct="1">
              <a:buClr>
                <a:srgbClr val="FFFF00"/>
              </a:buClr>
              <a:buFontTx/>
              <a:buChar char="•"/>
            </a:pPr>
            <a:r>
              <a:rPr lang="en-GB" sz="2000" dirty="0"/>
              <a:t> Protein </a:t>
            </a:r>
            <a:r>
              <a:rPr lang="en-GB" sz="2000" dirty="0" smtClean="0"/>
              <a:t>X (bait) </a:t>
            </a:r>
            <a:r>
              <a:rPr lang="en-GB" sz="2000" dirty="0"/>
              <a:t>+ tag </a:t>
            </a:r>
            <a:r>
              <a:rPr lang="en-GB" sz="2000" dirty="0" smtClean="0"/>
              <a:t> </a:t>
            </a:r>
            <a:r>
              <a:rPr lang="en-GB" sz="2000" dirty="0" smtClean="0">
                <a:sym typeface="Wingdings" pitchFamily="2" charset="2"/>
              </a:rPr>
              <a:t> a</a:t>
            </a:r>
            <a:r>
              <a:rPr lang="en-GB" sz="2000" dirty="0" smtClean="0"/>
              <a:t>dd </a:t>
            </a:r>
            <a:r>
              <a:rPr lang="en-GB" sz="2000" dirty="0"/>
              <a:t>protein </a:t>
            </a:r>
            <a:r>
              <a:rPr lang="en-GB" sz="2000" dirty="0" err="1"/>
              <a:t>lysate</a:t>
            </a:r>
            <a:endParaRPr lang="en-GB" sz="2000" dirty="0"/>
          </a:p>
          <a:p>
            <a:pPr eaLnBrk="1" hangingPunct="1">
              <a:buClr>
                <a:srgbClr val="FFFF00"/>
              </a:buClr>
              <a:buFontTx/>
              <a:buChar char="•"/>
            </a:pPr>
            <a:r>
              <a:rPr lang="en-GB" sz="2000" dirty="0" smtClean="0"/>
              <a:t> </a:t>
            </a:r>
            <a:r>
              <a:rPr lang="en-GB" sz="2000" dirty="0"/>
              <a:t>Immobilise fusion </a:t>
            </a:r>
            <a:r>
              <a:rPr lang="en-GB" sz="2000" dirty="0" smtClean="0"/>
              <a:t>protein </a:t>
            </a:r>
            <a:r>
              <a:rPr lang="en-GB" sz="2000" dirty="0" smtClean="0">
                <a:sym typeface="Wingdings" pitchFamily="2" charset="2"/>
              </a:rPr>
              <a:t> w</a:t>
            </a:r>
            <a:r>
              <a:rPr lang="en-GB" sz="2000" dirty="0" smtClean="0"/>
              <a:t>ash </a:t>
            </a:r>
            <a:r>
              <a:rPr lang="en-GB" sz="2000" dirty="0"/>
              <a:t>away unbound proteins</a:t>
            </a:r>
          </a:p>
          <a:p>
            <a:pPr eaLnBrk="1" hangingPunct="1">
              <a:buClr>
                <a:srgbClr val="FFFF00"/>
              </a:buClr>
              <a:buFontTx/>
              <a:buChar char="•"/>
            </a:pPr>
            <a:r>
              <a:rPr lang="en-GB" sz="2000" dirty="0" smtClean="0"/>
              <a:t> </a:t>
            </a:r>
            <a:r>
              <a:rPr lang="en-GB" sz="2000" dirty="0"/>
              <a:t>Remove protein from </a:t>
            </a:r>
            <a:r>
              <a:rPr lang="en-GB" sz="2000" dirty="0" smtClean="0"/>
              <a:t>tag </a:t>
            </a:r>
            <a:r>
              <a:rPr lang="en-GB" sz="2000" dirty="0" smtClean="0">
                <a:sym typeface="Wingdings" pitchFamily="2" charset="2"/>
              </a:rPr>
              <a:t> a</a:t>
            </a:r>
            <a:r>
              <a:rPr lang="en-GB" sz="2000" dirty="0" smtClean="0"/>
              <a:t>nalyse </a:t>
            </a:r>
            <a:r>
              <a:rPr lang="en-GB" sz="2000" dirty="0"/>
              <a:t>complex by MS</a:t>
            </a:r>
          </a:p>
        </p:txBody>
      </p:sp>
      <p:pic>
        <p:nvPicPr>
          <p:cNvPr id="70658" name="Picture 2" descr="http://ars.els-cdn.com/content/image/1-s2.0-S1874391910001405-gr3.jpg"/>
          <p:cNvPicPr>
            <a:picLocks noChangeAspect="1" noChangeArrowheads="1"/>
          </p:cNvPicPr>
          <p:nvPr/>
        </p:nvPicPr>
        <p:blipFill>
          <a:blip r:embed="rId3" cstate="print"/>
          <a:srcRect/>
          <a:stretch>
            <a:fillRect/>
          </a:stretch>
        </p:blipFill>
        <p:spPr bwMode="auto">
          <a:xfrm>
            <a:off x="827584" y="692696"/>
            <a:ext cx="7433109" cy="474729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GB">
                <a:solidFill>
                  <a:srgbClr val="FFFF00"/>
                </a:solidFill>
              </a:rPr>
              <a:t>Protein interactions in yeast</a:t>
            </a:r>
          </a:p>
        </p:txBody>
      </p:sp>
      <p:sp>
        <p:nvSpPr>
          <p:cNvPr id="412675" name="Rectangle 3"/>
          <p:cNvSpPr>
            <a:spLocks noGrp="1" noChangeArrowheads="1"/>
          </p:cNvSpPr>
          <p:nvPr>
            <p:ph type="body" idx="1"/>
          </p:nvPr>
        </p:nvSpPr>
        <p:spPr>
          <a:xfrm>
            <a:off x="990600" y="1524000"/>
            <a:ext cx="7543800" cy="4724400"/>
          </a:xfrm>
        </p:spPr>
        <p:txBody>
          <a:bodyPr/>
          <a:lstStyle/>
          <a:p>
            <a:r>
              <a:rPr lang="en-GB"/>
              <a:t>Identify all protein interactions in yeast</a:t>
            </a:r>
          </a:p>
          <a:p>
            <a:pPr lvl="1"/>
            <a:r>
              <a:rPr lang="en-GB"/>
              <a:t>Yeast two-hybrid </a:t>
            </a:r>
          </a:p>
          <a:p>
            <a:pPr lvl="1"/>
            <a:r>
              <a:rPr lang="en-GB"/>
              <a:t>Affinity chromatography + MS</a:t>
            </a:r>
          </a:p>
          <a:p>
            <a:endParaRPr lang="en-GB">
              <a:cs typeface="Arial" charset="0"/>
            </a:endParaRPr>
          </a:p>
          <a:p>
            <a:r>
              <a:rPr lang="en-GB">
                <a:cs typeface="Arial" charset="0"/>
              </a:rPr>
              <a:t>~ 100,000 interactions found between yeast proteins</a:t>
            </a:r>
            <a:r>
              <a:rPr lang="en-GB"/>
              <a:t> </a:t>
            </a:r>
          </a:p>
          <a:p>
            <a:endParaRPr lang="en-GB">
              <a:cs typeface="Arial" charset="0"/>
            </a:endParaRPr>
          </a:p>
          <a:p>
            <a:r>
              <a:rPr lang="en-GB">
                <a:cs typeface="Arial" charset="0"/>
              </a:rPr>
              <a:t>Most interactions only found using one method</a:t>
            </a:r>
          </a:p>
          <a:p>
            <a:pPr lvl="1"/>
            <a:r>
              <a:rPr lang="en-GB">
                <a:cs typeface="Arial" charset="0"/>
              </a:rPr>
              <a:t>Two-hybrid - pairwise interactions</a:t>
            </a:r>
          </a:p>
          <a:p>
            <a:pPr lvl="1"/>
            <a:r>
              <a:rPr lang="en-GB">
                <a:cs typeface="Arial" charset="0"/>
              </a:rPr>
              <a:t>Tap-tag  - protein complexes</a:t>
            </a:r>
          </a:p>
          <a:p>
            <a:endParaRPr lang="en-GB">
              <a:cs typeface="Arial" charset="0"/>
            </a:endParaRPr>
          </a:p>
          <a:p>
            <a:r>
              <a:rPr lang="en-GB">
                <a:cs typeface="Arial" charset="0"/>
              </a:rPr>
              <a:t>Significant fraction of false positives</a:t>
            </a:r>
          </a:p>
          <a:p>
            <a:pPr lvl="1"/>
            <a:r>
              <a:rPr lang="en-GB">
                <a:solidFill>
                  <a:srgbClr val="FFFF00"/>
                </a:solidFill>
                <a:cs typeface="Arial" charset="0"/>
              </a:rPr>
              <a:t>Combine results of different experiments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nl-NL">
                <a:solidFill>
                  <a:srgbClr val="FFFF00"/>
                </a:solidFill>
                <a:latin typeface="Arial" charset="0"/>
                <a:cs typeface="Arial" charset="0"/>
              </a:rPr>
              <a:t>Yeast protein-protein interaction network</a:t>
            </a:r>
            <a:endParaRPr lang="en-GB">
              <a:solidFill>
                <a:srgbClr val="FFFF00"/>
              </a:solidFill>
              <a:latin typeface="Arial" charset="0"/>
              <a:cs typeface="Arial" charset="0"/>
            </a:endParaRPr>
          </a:p>
        </p:txBody>
      </p:sp>
      <p:pic>
        <p:nvPicPr>
          <p:cNvPr id="66562" name="Picture 2" descr="http://osf1.gmu.edu/~rcouch/protprot.jpg"/>
          <p:cNvPicPr>
            <a:picLocks noChangeAspect="1" noChangeArrowheads="1"/>
          </p:cNvPicPr>
          <p:nvPr/>
        </p:nvPicPr>
        <p:blipFill>
          <a:blip r:embed="rId3" cstate="print"/>
          <a:srcRect/>
          <a:stretch>
            <a:fillRect/>
          </a:stretch>
        </p:blipFill>
        <p:spPr bwMode="auto">
          <a:xfrm>
            <a:off x="1475655" y="1052736"/>
            <a:ext cx="6106277" cy="5805264"/>
          </a:xfrm>
          <a:prstGeom prst="rect">
            <a:avLst/>
          </a:prstGeom>
          <a:noFill/>
        </p:spPr>
      </p:pic>
      <p:sp>
        <p:nvSpPr>
          <p:cNvPr id="6" name="Rechthoek 5"/>
          <p:cNvSpPr/>
          <p:nvPr/>
        </p:nvSpPr>
        <p:spPr>
          <a:xfrm>
            <a:off x="4572000" y="6611779"/>
            <a:ext cx="4572000" cy="246221"/>
          </a:xfrm>
          <a:prstGeom prst="rect">
            <a:avLst/>
          </a:prstGeom>
        </p:spPr>
        <p:txBody>
          <a:bodyPr>
            <a:spAutoFit/>
          </a:bodyPr>
          <a:lstStyle/>
          <a:p>
            <a:r>
              <a:rPr lang="nl-NL" sz="1000" dirty="0" smtClean="0">
                <a:solidFill>
                  <a:schemeClr val="tx1"/>
                </a:solidFill>
              </a:rPr>
              <a:t>http://www.bordalierinstitute.com/images/yeastProteinInteractionNetwork.jpg</a:t>
            </a:r>
            <a:endParaRPr lang="nl-NL" sz="1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body" idx="1"/>
          </p:nvPr>
        </p:nvSpPr>
        <p:spPr>
          <a:xfrm>
            <a:off x="539552" y="1052736"/>
            <a:ext cx="8208912" cy="2895600"/>
          </a:xfrm>
        </p:spPr>
        <p:txBody>
          <a:bodyPr/>
          <a:lstStyle/>
          <a:p>
            <a:r>
              <a:rPr lang="en-GB" dirty="0">
                <a:solidFill>
                  <a:srgbClr val="FFFF00"/>
                </a:solidFill>
              </a:rPr>
              <a:t>DNA/RNA</a:t>
            </a:r>
            <a:r>
              <a:rPr lang="en-GB" dirty="0">
                <a:solidFill>
                  <a:srgbClr val="FFFFFF"/>
                </a:solidFill>
              </a:rPr>
              <a:t> has 4 building blocks and a  uniform structure </a:t>
            </a:r>
          </a:p>
          <a:p>
            <a:endParaRPr lang="en-GB" dirty="0">
              <a:solidFill>
                <a:srgbClr val="FFFFFF"/>
              </a:solidFill>
            </a:endParaRPr>
          </a:p>
          <a:p>
            <a:r>
              <a:rPr lang="en-GB" dirty="0" smtClean="0">
                <a:solidFill>
                  <a:srgbClr val="FFFF00"/>
                </a:solidFill>
              </a:rPr>
              <a:t>Proteins</a:t>
            </a:r>
            <a:r>
              <a:rPr lang="en-GB" dirty="0" smtClean="0">
                <a:solidFill>
                  <a:srgbClr val="FFFFFF"/>
                </a:solidFill>
              </a:rPr>
              <a:t> have 20 building blocks, highly variable structure, </a:t>
            </a:r>
            <a:r>
              <a:rPr lang="en-GB" dirty="0" err="1" smtClean="0">
                <a:solidFill>
                  <a:srgbClr val="FFFFFF"/>
                </a:solidFill>
              </a:rPr>
              <a:t>hydrophobicity</a:t>
            </a:r>
            <a:r>
              <a:rPr lang="en-GB" dirty="0" smtClean="0">
                <a:solidFill>
                  <a:srgbClr val="FFFFFF"/>
                </a:solidFill>
              </a:rPr>
              <a:t>, charge and undergo many post-translational modifications</a:t>
            </a:r>
          </a:p>
          <a:p>
            <a:r>
              <a:rPr lang="en-GB" dirty="0" smtClean="0">
                <a:solidFill>
                  <a:srgbClr val="FFFF00"/>
                </a:solidFill>
              </a:rPr>
              <a:t>Proteins</a:t>
            </a:r>
            <a:r>
              <a:rPr lang="en-GB" dirty="0" smtClean="0">
                <a:solidFill>
                  <a:srgbClr val="FFFFFF"/>
                </a:solidFill>
              </a:rPr>
              <a:t> need a functional correctly folded state for most proteomics applications</a:t>
            </a:r>
            <a:endParaRPr lang="en-GB" dirty="0"/>
          </a:p>
        </p:txBody>
      </p:sp>
      <p:sp>
        <p:nvSpPr>
          <p:cNvPr id="372744" name="Rectangle 8"/>
          <p:cNvSpPr>
            <a:spLocks noChangeArrowheads="1"/>
          </p:cNvSpPr>
          <p:nvPr/>
        </p:nvSpPr>
        <p:spPr bwMode="auto">
          <a:xfrm>
            <a:off x="228600" y="152400"/>
            <a:ext cx="5943600" cy="762000"/>
          </a:xfrm>
          <a:prstGeom prst="rect">
            <a:avLst/>
          </a:prstGeom>
          <a:noFill/>
          <a:ln w="9525">
            <a:noFill/>
            <a:miter lim="800000"/>
            <a:headEnd/>
            <a:tailEnd/>
          </a:ln>
          <a:effectLst/>
        </p:spPr>
        <p:txBody>
          <a:bodyPr anchor="ctr"/>
          <a:lstStyle/>
          <a:p>
            <a:pPr algn="ctr" eaLnBrk="1" hangingPunct="1"/>
            <a:r>
              <a:rPr lang="en-GB" dirty="0">
                <a:solidFill>
                  <a:srgbClr val="FFFF00"/>
                </a:solidFill>
              </a:rPr>
              <a:t>Challenges in proteomics</a:t>
            </a:r>
          </a:p>
        </p:txBody>
      </p:sp>
      <p:pic>
        <p:nvPicPr>
          <p:cNvPr id="9" name="Afbeelding 8" descr="dna.jpg"/>
          <p:cNvPicPr>
            <a:picLocks noChangeAspect="1"/>
          </p:cNvPicPr>
          <p:nvPr/>
        </p:nvPicPr>
        <p:blipFill>
          <a:blip r:embed="rId3" cstate="print"/>
          <a:stretch>
            <a:fillRect/>
          </a:stretch>
        </p:blipFill>
        <p:spPr>
          <a:xfrm>
            <a:off x="755576" y="3573016"/>
            <a:ext cx="8038976" cy="3215590"/>
          </a:xfrm>
          <a:prstGeom prst="rect">
            <a:avLst/>
          </a:prstGeom>
        </p:spPr>
      </p:pic>
      <p:sp>
        <p:nvSpPr>
          <p:cNvPr id="10" name="Rechthoek 9"/>
          <p:cNvSpPr/>
          <p:nvPr/>
        </p:nvSpPr>
        <p:spPr>
          <a:xfrm>
            <a:off x="3995936" y="6581001"/>
            <a:ext cx="4824536" cy="261610"/>
          </a:xfrm>
          <a:prstGeom prst="rect">
            <a:avLst/>
          </a:prstGeom>
        </p:spPr>
        <p:txBody>
          <a:bodyPr wrap="square">
            <a:spAutoFit/>
          </a:bodyPr>
          <a:lstStyle/>
          <a:p>
            <a:r>
              <a:rPr lang="nl-NL" sz="1100" dirty="0" smtClean="0">
                <a:solidFill>
                  <a:schemeClr val="tx1"/>
                </a:solidFill>
              </a:rPr>
              <a:t>http://serc.carleton.edu/microbelife/research_methods/genomics/index.html</a:t>
            </a:r>
            <a:endParaRPr lang="nl-NL" sz="11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nl-NL">
                <a:solidFill>
                  <a:srgbClr val="FFFF00"/>
                </a:solidFill>
              </a:rPr>
              <a:t>What can you learn from a network?</a:t>
            </a:r>
            <a:endParaRPr lang="en-GB">
              <a:solidFill>
                <a:srgbClr val="FFFF00"/>
              </a:solidFill>
            </a:endParaRPr>
          </a:p>
        </p:txBody>
      </p:sp>
      <p:sp>
        <p:nvSpPr>
          <p:cNvPr id="417795" name="Rectangle 3"/>
          <p:cNvSpPr>
            <a:spLocks noGrp="1" noChangeArrowheads="1"/>
          </p:cNvSpPr>
          <p:nvPr>
            <p:ph type="body" idx="1"/>
          </p:nvPr>
        </p:nvSpPr>
        <p:spPr>
          <a:xfrm>
            <a:off x="1295400" y="1219200"/>
            <a:ext cx="6172200" cy="1219200"/>
          </a:xfrm>
        </p:spPr>
        <p:txBody>
          <a:bodyPr/>
          <a:lstStyle/>
          <a:p>
            <a:r>
              <a:rPr lang="nl-NL"/>
              <a:t>In protein-protein network: </a:t>
            </a:r>
          </a:p>
          <a:p>
            <a:pPr lvl="1"/>
            <a:r>
              <a:rPr lang="nl-NL"/>
              <a:t>Protein complexes	– ‘party hubs’</a:t>
            </a:r>
          </a:p>
          <a:p>
            <a:pPr lvl="1"/>
            <a:r>
              <a:rPr lang="nl-NL"/>
              <a:t>Protein modules		– ‘date hubs’</a:t>
            </a:r>
            <a:endParaRPr lang="en-GB"/>
          </a:p>
        </p:txBody>
      </p:sp>
      <p:pic>
        <p:nvPicPr>
          <p:cNvPr id="417796" name="Picture 4" descr="Han-2004"/>
          <p:cNvPicPr>
            <a:picLocks noChangeAspect="1" noChangeArrowheads="1"/>
          </p:cNvPicPr>
          <p:nvPr/>
        </p:nvPicPr>
        <p:blipFill>
          <a:blip r:embed="rId3" cstate="print"/>
          <a:srcRect/>
          <a:stretch>
            <a:fillRect/>
          </a:stretch>
        </p:blipFill>
        <p:spPr bwMode="auto">
          <a:xfrm>
            <a:off x="1691680" y="2420888"/>
            <a:ext cx="5105400" cy="4071938"/>
          </a:xfrm>
          <a:prstGeom prst="rect">
            <a:avLst/>
          </a:prstGeom>
          <a:noFill/>
        </p:spPr>
      </p:pic>
      <p:sp>
        <p:nvSpPr>
          <p:cNvPr id="6" name="Rechthoek 5"/>
          <p:cNvSpPr/>
          <p:nvPr/>
        </p:nvSpPr>
        <p:spPr>
          <a:xfrm>
            <a:off x="1979712" y="6581001"/>
            <a:ext cx="4427984" cy="276999"/>
          </a:xfrm>
          <a:prstGeom prst="rect">
            <a:avLst/>
          </a:prstGeom>
        </p:spPr>
        <p:txBody>
          <a:bodyPr wrap="square">
            <a:spAutoFit/>
          </a:bodyPr>
          <a:lstStyle/>
          <a:p>
            <a:r>
              <a:rPr lang="en-US" sz="1200" dirty="0" smtClean="0"/>
              <a:t>Wagner, Nature Reviews Genetics 8, 921-931 2007) </a:t>
            </a:r>
            <a:endParaRPr lang="nl-NL"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GB">
                <a:solidFill>
                  <a:srgbClr val="FFFF00"/>
                </a:solidFill>
              </a:rPr>
              <a:t>Proteomics conclusions</a:t>
            </a:r>
          </a:p>
        </p:txBody>
      </p:sp>
      <p:sp>
        <p:nvSpPr>
          <p:cNvPr id="405507" name="Rectangle 3"/>
          <p:cNvSpPr>
            <a:spLocks noGrp="1" noChangeArrowheads="1"/>
          </p:cNvSpPr>
          <p:nvPr>
            <p:ph type="body" idx="1"/>
          </p:nvPr>
        </p:nvSpPr>
        <p:spPr>
          <a:xfrm>
            <a:off x="762000" y="1219200"/>
            <a:ext cx="7772400" cy="5181600"/>
          </a:xfrm>
        </p:spPr>
        <p:txBody>
          <a:bodyPr/>
          <a:lstStyle/>
          <a:p>
            <a:r>
              <a:rPr lang="en-GB" dirty="0">
                <a:solidFill>
                  <a:srgbClr val="FFFFFF"/>
                </a:solidFill>
              </a:rPr>
              <a:t>Proteomics = large-scale studies of the protein complement of a genome using a variety of experimental techniques</a:t>
            </a:r>
          </a:p>
          <a:p>
            <a:r>
              <a:rPr lang="en-GB" dirty="0">
                <a:solidFill>
                  <a:srgbClr val="FFFFFF"/>
                </a:solidFill>
              </a:rPr>
              <a:t>Proteomics tasks are more diverse than transcriptomics tasks reflecting the wider diversity in protein function</a:t>
            </a:r>
          </a:p>
          <a:p>
            <a:r>
              <a:rPr lang="en-GB" dirty="0">
                <a:solidFill>
                  <a:srgbClr val="FFFFFF"/>
                </a:solidFill>
              </a:rPr>
              <a:t>Methods developed for protein separation, identification, structure determination, protein-protein interaction studies, and biochemical properties. </a:t>
            </a:r>
          </a:p>
          <a:p>
            <a:r>
              <a:rPr lang="en-GB" dirty="0">
                <a:solidFill>
                  <a:srgbClr val="FFFFFF"/>
                </a:solidFill>
              </a:rPr>
              <a:t>Currently most of the challenges are still in developing experimental methods </a:t>
            </a:r>
          </a:p>
          <a:p>
            <a:pPr lvl="1">
              <a:buFontTx/>
              <a:buNone/>
            </a:pPr>
            <a:endParaRPr lang="en-GB" dirty="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Bronnen</a:t>
            </a:r>
            <a:endParaRPr lang="nl-NL" dirty="0"/>
          </a:p>
        </p:txBody>
      </p:sp>
      <p:sp>
        <p:nvSpPr>
          <p:cNvPr id="4" name="Tijdelijke aanduiding voor inhoud 3"/>
          <p:cNvSpPr txBox="1">
            <a:spLocks noGrp="1"/>
          </p:cNvSpPr>
          <p:nvPr>
            <p:ph idx="1"/>
          </p:nvPr>
        </p:nvSpPr>
        <p:spPr>
          <a:xfrm>
            <a:off x="762000" y="1219200"/>
            <a:ext cx="7772400" cy="3410164"/>
          </a:xfrm>
          <a:prstGeom prst="rect">
            <a:avLst/>
          </a:prstGeom>
          <a:noFill/>
        </p:spPr>
        <p:txBody>
          <a:bodyPr wrap="square" rtlCol="0">
            <a:spAutoFit/>
          </a:bodyPr>
          <a:lstStyle/>
          <a:p>
            <a:pPr>
              <a:buNone/>
            </a:pPr>
            <a:r>
              <a:rPr lang="nl-NL" sz="1400" dirty="0" smtClean="0"/>
              <a:t>Afbeeldingen zijn afkomstig van</a:t>
            </a:r>
          </a:p>
          <a:p>
            <a:r>
              <a:rPr lang="nl-NL" sz="1400" dirty="0" err="1" smtClean="0"/>
              <a:t>Lehninger</a:t>
            </a:r>
            <a:r>
              <a:rPr lang="nl-NL" sz="1400" dirty="0" smtClean="0"/>
              <a:t>, 4th ed. Freeman, 2004, ISBN-139: 78-0-7167-43392</a:t>
            </a:r>
          </a:p>
          <a:p>
            <a:r>
              <a:rPr lang="nl-NL" sz="1400" dirty="0" err="1" smtClean="0"/>
              <a:t>Lehninger</a:t>
            </a:r>
            <a:r>
              <a:rPr lang="nl-NL" sz="1400" dirty="0" smtClean="0"/>
              <a:t>, 5th ed. Freeman, 2008, ISBN-139: 78-0-7167-7108</a:t>
            </a:r>
          </a:p>
          <a:p>
            <a:r>
              <a:rPr lang="nl-NL" sz="1400" dirty="0" smtClean="0"/>
              <a:t>Internet: geraadpleegd op </a:t>
            </a:r>
            <a:r>
              <a:rPr lang="nl-NL" sz="1400" dirty="0" smtClean="0"/>
              <a:t>18-11-2012, 31-8-2014 en 12-9-2017</a:t>
            </a:r>
            <a:endParaRPr lang="nl-NL" sz="1400" dirty="0" smtClean="0"/>
          </a:p>
          <a:p>
            <a:r>
              <a:rPr lang="nl-NL" sz="1400" dirty="0" smtClean="0"/>
              <a:t>Wetenschappelijke literatuur: </a:t>
            </a:r>
          </a:p>
          <a:p>
            <a:pPr lvl="1"/>
            <a:r>
              <a:rPr lang="en-US" sz="1400" b="0" dirty="0" smtClean="0"/>
              <a:t>Patterson &amp; </a:t>
            </a:r>
            <a:r>
              <a:rPr lang="en-US" sz="1400" b="0" dirty="0" err="1" smtClean="0"/>
              <a:t>Aebersold</a:t>
            </a:r>
            <a:r>
              <a:rPr lang="en-US" sz="1400" b="0" dirty="0" smtClean="0"/>
              <a:t>, Nature Genetics (supp.), 33, 311 (2003)</a:t>
            </a:r>
          </a:p>
          <a:p>
            <a:pPr lvl="1"/>
            <a:r>
              <a:rPr lang="nl-NL" sz="1400" b="0" dirty="0" err="1" smtClean="0"/>
              <a:t>Parrish</a:t>
            </a:r>
            <a:r>
              <a:rPr lang="nl-NL" sz="1400" b="0" dirty="0" smtClean="0"/>
              <a:t> et al. </a:t>
            </a:r>
            <a:r>
              <a:rPr lang="nl-NL" sz="1400" b="0" dirty="0" err="1" smtClean="0"/>
              <a:t>Current</a:t>
            </a:r>
            <a:r>
              <a:rPr lang="nl-NL" sz="1400" b="0" dirty="0" smtClean="0"/>
              <a:t> </a:t>
            </a:r>
            <a:r>
              <a:rPr lang="nl-NL" sz="1400" b="0" dirty="0" err="1" smtClean="0"/>
              <a:t>Opinion</a:t>
            </a:r>
            <a:r>
              <a:rPr lang="nl-NL" sz="1400" b="0" dirty="0" smtClean="0"/>
              <a:t> in </a:t>
            </a:r>
            <a:r>
              <a:rPr lang="nl-NL" sz="1400" b="0" dirty="0" err="1" smtClean="0"/>
              <a:t>Biotechnology</a:t>
            </a:r>
            <a:r>
              <a:rPr lang="nl-NL" sz="1400" b="0" dirty="0" smtClean="0"/>
              <a:t>. Vol 17(4) 387–393 (2006)</a:t>
            </a:r>
          </a:p>
          <a:p>
            <a:pPr lvl="1"/>
            <a:r>
              <a:rPr lang="en-US" sz="1400" b="0" dirty="0" err="1" smtClean="0"/>
              <a:t>Veraksa</a:t>
            </a:r>
            <a:r>
              <a:rPr lang="en-US" sz="1400" b="0" dirty="0" smtClean="0"/>
              <a:t>, Journal of Proteomics, </a:t>
            </a:r>
            <a:r>
              <a:rPr lang="en-US" sz="1400" b="0" dirty="0" err="1" smtClean="0"/>
              <a:t>Vol</a:t>
            </a:r>
            <a:r>
              <a:rPr lang="en-US" sz="1400" b="0" dirty="0" smtClean="0"/>
              <a:t> 73(11) 2158–2170</a:t>
            </a:r>
            <a:r>
              <a:rPr lang="en-GB" sz="1400" b="0" dirty="0" smtClean="0"/>
              <a:t> (2010)</a:t>
            </a:r>
          </a:p>
          <a:p>
            <a:pPr lvl="1"/>
            <a:r>
              <a:rPr lang="en-US" sz="1400" b="0" dirty="0" smtClean="0"/>
              <a:t>Wagner, Nature Reviews Genetics 8, 921-931 (2007) </a:t>
            </a:r>
            <a:endParaRPr lang="nl-NL" sz="1400" b="0" dirty="0" smtClean="0"/>
          </a:p>
          <a:p>
            <a:pPr lvl="1"/>
            <a:endParaRPr lang="en-GB" sz="1400" b="0" dirty="0" smtClean="0"/>
          </a:p>
          <a:p>
            <a:pPr lvl="1"/>
            <a:endParaRPr lang="nl-NL" sz="1400" b="0" dirty="0" smtClean="0"/>
          </a:p>
          <a:p>
            <a:pPr lvl="1">
              <a:buNone/>
            </a:pPr>
            <a:endParaRPr lang="en-US" sz="1400" b="0" dirty="0" smtClean="0"/>
          </a:p>
          <a:p>
            <a:pPr lvl="1"/>
            <a:endParaRPr lang="nl-NL" sz="1400" dirty="0"/>
          </a:p>
        </p:txBody>
      </p:sp>
      <p:sp>
        <p:nvSpPr>
          <p:cNvPr id="5" name="Tekstvak 4"/>
          <p:cNvSpPr txBox="1"/>
          <p:nvPr/>
        </p:nvSpPr>
        <p:spPr>
          <a:xfrm>
            <a:off x="0" y="6334780"/>
            <a:ext cx="3009157" cy="369332"/>
          </a:xfrm>
          <a:prstGeom prst="rect">
            <a:avLst/>
          </a:prstGeom>
          <a:noFill/>
        </p:spPr>
        <p:txBody>
          <a:bodyPr wrap="none" rtlCol="0">
            <a:spAutoFit/>
          </a:bodyPr>
          <a:lstStyle/>
          <a:p>
            <a:r>
              <a:rPr lang="nl-NL" sz="1800" dirty="0" smtClean="0"/>
              <a:t>Copyright @ I. Paffen, HAN</a:t>
            </a:r>
            <a:endParaRPr lang="nl-NL"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866" name="Picture 2"/>
          <p:cNvPicPr>
            <a:picLocks noChangeAspect="1" noChangeArrowheads="1"/>
          </p:cNvPicPr>
          <p:nvPr/>
        </p:nvPicPr>
        <p:blipFill>
          <a:blip r:embed="rId2" cstate="print"/>
          <a:srcRect/>
          <a:stretch>
            <a:fillRect/>
          </a:stretch>
        </p:blipFill>
        <p:spPr bwMode="auto">
          <a:xfrm>
            <a:off x="303213" y="1633538"/>
            <a:ext cx="8535987" cy="3590925"/>
          </a:xfrm>
          <a:prstGeom prst="rect">
            <a:avLst/>
          </a:prstGeom>
          <a:noFill/>
        </p:spPr>
      </p:pic>
      <p:sp>
        <p:nvSpPr>
          <p:cNvPr id="3" name="Rectangle 8"/>
          <p:cNvSpPr>
            <a:spLocks noChangeArrowheads="1"/>
          </p:cNvSpPr>
          <p:nvPr/>
        </p:nvSpPr>
        <p:spPr bwMode="auto">
          <a:xfrm>
            <a:off x="1785918" y="214290"/>
            <a:ext cx="5943600" cy="762000"/>
          </a:xfrm>
          <a:prstGeom prst="rect">
            <a:avLst/>
          </a:prstGeom>
          <a:noFill/>
          <a:ln w="9525">
            <a:noFill/>
            <a:miter lim="800000"/>
            <a:headEnd/>
            <a:tailEnd/>
          </a:ln>
          <a:effectLst/>
        </p:spPr>
        <p:txBody>
          <a:bodyPr anchor="ctr"/>
          <a:lstStyle/>
          <a:p>
            <a:pPr algn="ctr" eaLnBrk="1" hangingPunct="1"/>
            <a:r>
              <a:rPr lang="en-GB" dirty="0" smtClean="0">
                <a:solidFill>
                  <a:srgbClr val="FFFF00"/>
                </a:solidFill>
              </a:rPr>
              <a:t>1D </a:t>
            </a:r>
            <a:r>
              <a:rPr lang="en-GB" dirty="0" smtClean="0">
                <a:solidFill>
                  <a:srgbClr val="FFFF00"/>
                </a:solidFill>
                <a:sym typeface="Wingdings" pitchFamily="2" charset="2"/>
              </a:rPr>
              <a:t> 4D</a:t>
            </a:r>
            <a:endParaRPr lang="en-GB" dirty="0">
              <a:solidFill>
                <a:srgbClr val="FFFF00"/>
              </a:solidFill>
            </a:endParaRPr>
          </a:p>
        </p:txBody>
      </p:sp>
      <p:sp>
        <p:nvSpPr>
          <p:cNvPr id="4" name="Tekstvak 3"/>
          <p:cNvSpPr txBox="1"/>
          <p:nvPr/>
        </p:nvSpPr>
        <p:spPr>
          <a:xfrm>
            <a:off x="0" y="6550223"/>
            <a:ext cx="6336704" cy="307777"/>
          </a:xfrm>
          <a:prstGeom prst="rect">
            <a:avLst/>
          </a:prstGeom>
          <a:noFill/>
        </p:spPr>
        <p:txBody>
          <a:bodyPr wrap="square" rtlCol="0">
            <a:spAutoFit/>
          </a:bodyPr>
          <a:lstStyle/>
          <a:p>
            <a:r>
              <a:rPr lang="nl-NL" sz="1400" dirty="0" err="1" smtClean="0"/>
              <a:t>Lehninger</a:t>
            </a:r>
            <a:r>
              <a:rPr lang="nl-NL" sz="1400" dirty="0" smtClean="0"/>
              <a:t>, 4th ed. Fig. 3-16 </a:t>
            </a:r>
            <a:endParaRPr lang="nl-NL"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FFFF00"/>
                </a:solidFill>
              </a:rPr>
              <a:t>Proteins</a:t>
            </a:r>
            <a:r>
              <a:rPr lang="nl-NL" dirty="0" smtClean="0">
                <a:solidFill>
                  <a:srgbClr val="FFFF00"/>
                </a:solidFill>
              </a:rPr>
              <a:t> are </a:t>
            </a:r>
            <a:r>
              <a:rPr lang="nl-NL" dirty="0" err="1" smtClean="0">
                <a:solidFill>
                  <a:srgbClr val="FFFF00"/>
                </a:solidFill>
              </a:rPr>
              <a:t>very</a:t>
            </a:r>
            <a:r>
              <a:rPr lang="nl-NL" dirty="0" smtClean="0">
                <a:solidFill>
                  <a:srgbClr val="FFFF00"/>
                </a:solidFill>
              </a:rPr>
              <a:t> diverse</a:t>
            </a:r>
            <a:endParaRPr lang="nl-NL" dirty="0">
              <a:solidFill>
                <a:srgbClr val="FFFF00"/>
              </a:solidFill>
            </a:endParaRPr>
          </a:p>
        </p:txBody>
      </p:sp>
      <p:pic>
        <p:nvPicPr>
          <p:cNvPr id="4" name="Tijdelijke aanduiding voor inhoud 3" descr="Afbeelding1.png"/>
          <p:cNvPicPr>
            <a:picLocks noGrp="1" noChangeAspect="1"/>
          </p:cNvPicPr>
          <p:nvPr>
            <p:ph idx="1"/>
          </p:nvPr>
        </p:nvPicPr>
        <p:blipFill>
          <a:blip r:embed="rId3" cstate="print"/>
          <a:stretch>
            <a:fillRect/>
          </a:stretch>
        </p:blipFill>
        <p:spPr>
          <a:xfrm>
            <a:off x="1" y="782292"/>
            <a:ext cx="9144000" cy="6075708"/>
          </a:xfrm>
        </p:spPr>
      </p:pic>
      <p:sp>
        <p:nvSpPr>
          <p:cNvPr id="5" name="Rechthoek 4"/>
          <p:cNvSpPr/>
          <p:nvPr/>
        </p:nvSpPr>
        <p:spPr>
          <a:xfrm>
            <a:off x="2267744" y="0"/>
            <a:ext cx="6876256" cy="246221"/>
          </a:xfrm>
          <a:prstGeom prst="rect">
            <a:avLst/>
          </a:prstGeom>
        </p:spPr>
        <p:txBody>
          <a:bodyPr wrap="square">
            <a:spAutoFit/>
          </a:bodyPr>
          <a:lstStyle/>
          <a:p>
            <a:r>
              <a:rPr lang="nl-NL" sz="1000" dirty="0" smtClean="0"/>
              <a:t>http://www.rcsb.org/pdb/101/static101.do?p=education_discussion/educational_resources/index.html#Posters-Exhibits</a:t>
            </a:r>
            <a:endParaRPr lang="nl-NL"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690" name="Group 2"/>
          <p:cNvGrpSpPr>
            <a:grpSpLocks/>
          </p:cNvGrpSpPr>
          <p:nvPr/>
        </p:nvGrpSpPr>
        <p:grpSpPr bwMode="auto">
          <a:xfrm>
            <a:off x="1676400" y="1066800"/>
            <a:ext cx="7162800" cy="5562600"/>
            <a:chOff x="329" y="116"/>
            <a:chExt cx="5088" cy="4104"/>
          </a:xfrm>
        </p:grpSpPr>
        <p:pic>
          <p:nvPicPr>
            <p:cNvPr id="370691" name="Picture 3" descr="Patterson-2"/>
            <p:cNvPicPr>
              <a:picLocks noChangeAspect="1" noChangeArrowheads="1"/>
            </p:cNvPicPr>
            <p:nvPr/>
          </p:nvPicPr>
          <p:blipFill>
            <a:blip r:embed="rId3" cstate="print"/>
            <a:srcRect/>
            <a:stretch>
              <a:fillRect/>
            </a:stretch>
          </p:blipFill>
          <p:spPr bwMode="auto">
            <a:xfrm>
              <a:off x="329" y="116"/>
              <a:ext cx="5088" cy="4104"/>
            </a:xfrm>
            <a:prstGeom prst="rect">
              <a:avLst/>
            </a:prstGeom>
            <a:noFill/>
          </p:spPr>
        </p:pic>
        <p:sp>
          <p:nvSpPr>
            <p:cNvPr id="370692" name="Line 4"/>
            <p:cNvSpPr>
              <a:spLocks noChangeShapeType="1"/>
            </p:cNvSpPr>
            <p:nvPr/>
          </p:nvSpPr>
          <p:spPr bwMode="auto">
            <a:xfrm>
              <a:off x="1968" y="576"/>
              <a:ext cx="144" cy="480"/>
            </a:xfrm>
            <a:prstGeom prst="line">
              <a:avLst/>
            </a:prstGeom>
            <a:noFill/>
            <a:ln w="38100">
              <a:solidFill>
                <a:schemeClr val="tx1"/>
              </a:solidFill>
              <a:round/>
              <a:headEnd/>
              <a:tailEnd/>
            </a:ln>
            <a:effectLst/>
          </p:spPr>
          <p:txBody>
            <a:bodyPr/>
            <a:lstStyle/>
            <a:p>
              <a:endParaRPr lang="nl-NL"/>
            </a:p>
          </p:txBody>
        </p:sp>
        <p:sp>
          <p:nvSpPr>
            <p:cNvPr id="370693" name="Line 5"/>
            <p:cNvSpPr>
              <a:spLocks noChangeShapeType="1"/>
            </p:cNvSpPr>
            <p:nvPr/>
          </p:nvSpPr>
          <p:spPr bwMode="auto">
            <a:xfrm flipH="1">
              <a:off x="1872" y="576"/>
              <a:ext cx="48" cy="864"/>
            </a:xfrm>
            <a:prstGeom prst="line">
              <a:avLst/>
            </a:prstGeom>
            <a:noFill/>
            <a:ln w="38100">
              <a:solidFill>
                <a:schemeClr val="tx1"/>
              </a:solidFill>
              <a:round/>
              <a:headEnd/>
              <a:tailEnd/>
            </a:ln>
            <a:effectLst/>
          </p:spPr>
          <p:txBody>
            <a:bodyPr/>
            <a:lstStyle/>
            <a:p>
              <a:endParaRPr lang="nl-NL"/>
            </a:p>
          </p:txBody>
        </p:sp>
        <p:sp>
          <p:nvSpPr>
            <p:cNvPr id="370694" name="Text Box 6"/>
            <p:cNvSpPr txBox="1">
              <a:spLocks noChangeArrowheads="1"/>
            </p:cNvSpPr>
            <p:nvPr/>
          </p:nvSpPr>
          <p:spPr bwMode="auto">
            <a:xfrm>
              <a:off x="816" y="452"/>
              <a:ext cx="1189" cy="225"/>
            </a:xfrm>
            <a:prstGeom prst="rect">
              <a:avLst/>
            </a:prstGeom>
            <a:solidFill>
              <a:srgbClr val="3399FF"/>
            </a:solidFill>
            <a:ln w="9525">
              <a:noFill/>
              <a:miter lim="800000"/>
              <a:headEnd/>
              <a:tailEnd/>
            </a:ln>
            <a:effectLst>
              <a:outerShdw dist="107763" dir="2700000" algn="ctr" rotWithShape="0">
                <a:schemeClr val="bg2"/>
              </a:outerShdw>
            </a:effectLst>
          </p:spPr>
          <p:txBody>
            <a:bodyPr wrap="none">
              <a:spAutoFit/>
            </a:bodyPr>
            <a:lstStyle/>
            <a:p>
              <a:pPr algn="ctr" eaLnBrk="1" hangingPunct="1"/>
              <a:r>
                <a:rPr lang="en-US" sz="1400" b="0">
                  <a:effectLst>
                    <a:outerShdw blurRad="38100" dist="38100" dir="2700000" algn="tl">
                      <a:srgbClr val="000000"/>
                    </a:outerShdw>
                  </a:effectLst>
                </a:rPr>
                <a:t>Protein localisation</a:t>
              </a:r>
            </a:p>
          </p:txBody>
        </p:sp>
        <p:sp>
          <p:nvSpPr>
            <p:cNvPr id="370695" name="Oval 7"/>
            <p:cNvSpPr>
              <a:spLocks noChangeArrowheads="1"/>
            </p:cNvSpPr>
            <p:nvPr/>
          </p:nvSpPr>
          <p:spPr bwMode="auto">
            <a:xfrm>
              <a:off x="2016" y="960"/>
              <a:ext cx="240" cy="240"/>
            </a:xfrm>
            <a:prstGeom prst="ellipse">
              <a:avLst/>
            </a:prstGeom>
            <a:gradFill rotWithShape="0">
              <a:gsLst>
                <a:gs pos="0">
                  <a:srgbClr val="99FF66">
                    <a:gamma/>
                    <a:shade val="79608"/>
                    <a:invGamma/>
                  </a:srgbClr>
                </a:gs>
                <a:gs pos="50000">
                  <a:srgbClr val="99FF66"/>
                </a:gs>
                <a:gs pos="100000">
                  <a:srgbClr val="99FF66">
                    <a:gamma/>
                    <a:shade val="79608"/>
                    <a:invGamma/>
                  </a:srgbClr>
                </a:gs>
              </a:gsLst>
              <a:lin ang="5400000" scaled="1"/>
            </a:gradFill>
            <a:ln w="9525">
              <a:noFill/>
              <a:round/>
              <a:headEnd/>
              <a:tailEnd/>
            </a:ln>
            <a:effectLst/>
          </p:spPr>
          <p:txBody>
            <a:bodyPr wrap="none" anchor="ctr"/>
            <a:lstStyle/>
            <a:p>
              <a:endParaRPr lang="nl-NL"/>
            </a:p>
          </p:txBody>
        </p:sp>
        <p:sp>
          <p:nvSpPr>
            <p:cNvPr id="370696" name="Oval 8"/>
            <p:cNvSpPr>
              <a:spLocks noChangeArrowheads="1"/>
            </p:cNvSpPr>
            <p:nvPr/>
          </p:nvSpPr>
          <p:spPr bwMode="auto">
            <a:xfrm>
              <a:off x="1776" y="1344"/>
              <a:ext cx="240" cy="240"/>
            </a:xfrm>
            <a:prstGeom prst="ellipse">
              <a:avLst/>
            </a:prstGeom>
            <a:gradFill rotWithShape="0">
              <a:gsLst>
                <a:gs pos="0">
                  <a:srgbClr val="99FF66">
                    <a:gamma/>
                    <a:shade val="79608"/>
                    <a:invGamma/>
                  </a:srgbClr>
                </a:gs>
                <a:gs pos="50000">
                  <a:srgbClr val="99FF66"/>
                </a:gs>
                <a:gs pos="100000">
                  <a:srgbClr val="99FF66">
                    <a:gamma/>
                    <a:shade val="79608"/>
                    <a:invGamma/>
                  </a:srgbClr>
                </a:gs>
              </a:gsLst>
              <a:lin ang="5400000" scaled="1"/>
            </a:gradFill>
            <a:ln w="9525">
              <a:noFill/>
              <a:round/>
              <a:headEnd/>
              <a:tailEnd/>
            </a:ln>
            <a:effectLst/>
          </p:spPr>
          <p:txBody>
            <a:bodyPr wrap="none" anchor="ctr"/>
            <a:lstStyle/>
            <a:p>
              <a:endParaRPr lang="nl-NL"/>
            </a:p>
          </p:txBody>
        </p:sp>
        <p:sp>
          <p:nvSpPr>
            <p:cNvPr id="370697" name="Text Box 9"/>
            <p:cNvSpPr txBox="1">
              <a:spLocks noChangeArrowheads="1"/>
            </p:cNvSpPr>
            <p:nvPr/>
          </p:nvSpPr>
          <p:spPr bwMode="auto">
            <a:xfrm>
              <a:off x="2376" y="185"/>
              <a:ext cx="1056" cy="382"/>
            </a:xfrm>
            <a:prstGeom prst="rect">
              <a:avLst/>
            </a:prstGeom>
            <a:solidFill>
              <a:srgbClr val="3399FF"/>
            </a:solidFill>
            <a:ln w="9525">
              <a:noFill/>
              <a:miter lim="800000"/>
              <a:headEnd/>
              <a:tailEnd/>
            </a:ln>
            <a:effectLst>
              <a:outerShdw dist="107763" dir="2700000" algn="ctr" rotWithShape="0">
                <a:schemeClr val="bg2"/>
              </a:outerShdw>
            </a:effectLst>
          </p:spPr>
          <p:txBody>
            <a:bodyPr>
              <a:spAutoFit/>
            </a:bodyPr>
            <a:lstStyle/>
            <a:p>
              <a:pPr algn="ctr" eaLnBrk="1" hangingPunct="1"/>
              <a:r>
                <a:rPr lang="en-US" sz="1400" b="0">
                  <a:effectLst>
                    <a:outerShdw blurRad="38100" dist="38100" dir="2700000" algn="tl">
                      <a:srgbClr val="000000"/>
                    </a:outerShdw>
                  </a:effectLst>
                </a:rPr>
                <a:t>Protein-ligand interactions</a:t>
              </a:r>
            </a:p>
          </p:txBody>
        </p:sp>
        <p:sp>
          <p:nvSpPr>
            <p:cNvPr id="370698" name="Text Box 10"/>
            <p:cNvSpPr txBox="1">
              <a:spLocks noChangeArrowheads="1"/>
            </p:cNvSpPr>
            <p:nvPr/>
          </p:nvSpPr>
          <p:spPr bwMode="auto">
            <a:xfrm>
              <a:off x="4495" y="1824"/>
              <a:ext cx="816" cy="538"/>
            </a:xfrm>
            <a:prstGeom prst="rect">
              <a:avLst/>
            </a:prstGeom>
            <a:solidFill>
              <a:srgbClr val="3399FF"/>
            </a:solidFill>
            <a:ln w="9525">
              <a:noFill/>
              <a:miter lim="800000"/>
              <a:headEnd/>
              <a:tailEnd/>
            </a:ln>
            <a:effectLst>
              <a:outerShdw dist="107763" dir="2700000" algn="ctr" rotWithShape="0">
                <a:schemeClr val="bg2"/>
              </a:outerShdw>
            </a:effectLst>
          </p:spPr>
          <p:txBody>
            <a:bodyPr>
              <a:spAutoFit/>
            </a:bodyPr>
            <a:lstStyle/>
            <a:p>
              <a:pPr algn="ctr" eaLnBrk="1" hangingPunct="1"/>
              <a:r>
                <a:rPr lang="en-US" sz="1400" b="0">
                  <a:effectLst>
                    <a:outerShdw blurRad="38100" dist="38100" dir="2700000" algn="tl">
                      <a:srgbClr val="000000"/>
                    </a:outerShdw>
                  </a:effectLst>
                </a:rPr>
                <a:t>Protein-</a:t>
              </a:r>
            </a:p>
            <a:p>
              <a:pPr algn="ctr" eaLnBrk="1" hangingPunct="1"/>
              <a:r>
                <a:rPr lang="en-US" sz="1400" b="0">
                  <a:effectLst>
                    <a:outerShdw blurRad="38100" dist="38100" dir="2700000" algn="tl">
                      <a:srgbClr val="000000"/>
                    </a:outerShdw>
                  </a:effectLst>
                </a:rPr>
                <a:t>protein interactions </a:t>
              </a:r>
            </a:p>
          </p:txBody>
        </p:sp>
        <p:sp>
          <p:nvSpPr>
            <p:cNvPr id="370699" name="Text Box 11"/>
            <p:cNvSpPr txBox="1">
              <a:spLocks noChangeArrowheads="1"/>
            </p:cNvSpPr>
            <p:nvPr/>
          </p:nvSpPr>
          <p:spPr bwMode="auto">
            <a:xfrm>
              <a:off x="3651" y="3718"/>
              <a:ext cx="1299" cy="381"/>
            </a:xfrm>
            <a:prstGeom prst="rect">
              <a:avLst/>
            </a:prstGeom>
            <a:solidFill>
              <a:srgbClr val="3399FF"/>
            </a:solidFill>
            <a:ln w="9525">
              <a:noFill/>
              <a:miter lim="800000"/>
              <a:headEnd/>
              <a:tailEnd/>
            </a:ln>
            <a:effectLst>
              <a:outerShdw dist="107763" dir="2700000" algn="ctr" rotWithShape="0">
                <a:schemeClr val="bg2"/>
              </a:outerShdw>
            </a:effectLst>
          </p:spPr>
          <p:txBody>
            <a:bodyPr wrap="none">
              <a:spAutoFit/>
            </a:bodyPr>
            <a:lstStyle/>
            <a:p>
              <a:pPr algn="ctr" eaLnBrk="1" hangingPunct="1"/>
              <a:r>
                <a:rPr lang="en-US" sz="1400" b="0">
                  <a:effectLst>
                    <a:outerShdw blurRad="38100" dist="38100" dir="2700000" algn="tl">
                      <a:srgbClr val="000000"/>
                    </a:outerShdw>
                  </a:effectLst>
                </a:rPr>
                <a:t>Protein families</a:t>
              </a:r>
            </a:p>
            <a:p>
              <a:pPr algn="ctr" eaLnBrk="1" hangingPunct="1"/>
              <a:r>
                <a:rPr lang="en-US" sz="1400" b="0">
                  <a:effectLst>
                    <a:outerShdw blurRad="38100" dist="38100" dir="2700000" algn="tl">
                      <a:srgbClr val="000000"/>
                    </a:outerShdw>
                  </a:effectLst>
                </a:rPr>
                <a:t>(activity or structural)</a:t>
              </a:r>
            </a:p>
          </p:txBody>
        </p:sp>
        <p:sp>
          <p:nvSpPr>
            <p:cNvPr id="370700" name="Text Box 12"/>
            <p:cNvSpPr txBox="1">
              <a:spLocks noChangeArrowheads="1"/>
            </p:cNvSpPr>
            <p:nvPr/>
          </p:nvSpPr>
          <p:spPr bwMode="auto">
            <a:xfrm>
              <a:off x="398" y="3644"/>
              <a:ext cx="1104" cy="382"/>
            </a:xfrm>
            <a:prstGeom prst="rect">
              <a:avLst/>
            </a:prstGeom>
            <a:solidFill>
              <a:srgbClr val="3399FF"/>
            </a:solidFill>
            <a:ln w="9525">
              <a:noFill/>
              <a:miter lim="800000"/>
              <a:headEnd/>
              <a:tailEnd/>
            </a:ln>
            <a:effectLst>
              <a:outerShdw dist="107763" dir="2700000" algn="ctr" rotWithShape="0">
                <a:schemeClr val="bg2"/>
              </a:outerShdw>
            </a:effectLst>
          </p:spPr>
          <p:txBody>
            <a:bodyPr>
              <a:spAutoFit/>
            </a:bodyPr>
            <a:lstStyle/>
            <a:p>
              <a:pPr algn="ctr" eaLnBrk="1" hangingPunct="1"/>
              <a:r>
                <a:rPr lang="en-US" sz="1400" b="0">
                  <a:effectLst>
                    <a:outerShdw blurRad="38100" dist="38100" dir="2700000" algn="tl">
                      <a:srgbClr val="000000"/>
                    </a:outerShdw>
                  </a:effectLst>
                </a:rPr>
                <a:t>Post-translational</a:t>
              </a:r>
            </a:p>
            <a:p>
              <a:pPr algn="ctr" eaLnBrk="1" hangingPunct="1"/>
              <a:r>
                <a:rPr lang="en-US" sz="1400" b="0">
                  <a:effectLst>
                    <a:outerShdw blurRad="38100" dist="38100" dir="2700000" algn="tl">
                      <a:srgbClr val="000000"/>
                    </a:outerShdw>
                  </a:effectLst>
                </a:rPr>
                <a:t>modified proteins</a:t>
              </a:r>
            </a:p>
          </p:txBody>
        </p:sp>
        <p:sp>
          <p:nvSpPr>
            <p:cNvPr id="370701" name="Line 13"/>
            <p:cNvSpPr>
              <a:spLocks noChangeShapeType="1"/>
            </p:cNvSpPr>
            <p:nvPr/>
          </p:nvSpPr>
          <p:spPr bwMode="auto">
            <a:xfrm flipV="1">
              <a:off x="1104" y="2304"/>
              <a:ext cx="288" cy="192"/>
            </a:xfrm>
            <a:prstGeom prst="line">
              <a:avLst/>
            </a:prstGeom>
            <a:noFill/>
            <a:ln w="38100">
              <a:solidFill>
                <a:schemeClr val="tx1"/>
              </a:solidFill>
              <a:round/>
              <a:headEnd/>
              <a:tailEnd/>
            </a:ln>
            <a:effectLst/>
          </p:spPr>
          <p:txBody>
            <a:bodyPr/>
            <a:lstStyle/>
            <a:p>
              <a:endParaRPr lang="nl-NL"/>
            </a:p>
          </p:txBody>
        </p:sp>
        <p:sp>
          <p:nvSpPr>
            <p:cNvPr id="370702" name="Line 14"/>
            <p:cNvSpPr>
              <a:spLocks noChangeShapeType="1"/>
            </p:cNvSpPr>
            <p:nvPr/>
          </p:nvSpPr>
          <p:spPr bwMode="auto">
            <a:xfrm flipV="1">
              <a:off x="1056" y="2112"/>
              <a:ext cx="240" cy="384"/>
            </a:xfrm>
            <a:prstGeom prst="line">
              <a:avLst/>
            </a:prstGeom>
            <a:noFill/>
            <a:ln w="38100">
              <a:solidFill>
                <a:schemeClr val="tx1"/>
              </a:solidFill>
              <a:round/>
              <a:headEnd/>
              <a:tailEnd/>
            </a:ln>
            <a:effectLst/>
          </p:spPr>
          <p:txBody>
            <a:bodyPr/>
            <a:lstStyle/>
            <a:p>
              <a:endParaRPr lang="nl-NL"/>
            </a:p>
          </p:txBody>
        </p:sp>
        <p:sp>
          <p:nvSpPr>
            <p:cNvPr id="370703" name="Text Box 15"/>
            <p:cNvSpPr txBox="1">
              <a:spLocks noChangeArrowheads="1"/>
            </p:cNvSpPr>
            <p:nvPr/>
          </p:nvSpPr>
          <p:spPr bwMode="auto">
            <a:xfrm>
              <a:off x="381" y="2371"/>
              <a:ext cx="719" cy="381"/>
            </a:xfrm>
            <a:prstGeom prst="rect">
              <a:avLst/>
            </a:prstGeom>
            <a:solidFill>
              <a:srgbClr val="3399FF"/>
            </a:solidFill>
            <a:ln w="9525">
              <a:noFill/>
              <a:miter lim="800000"/>
              <a:headEnd/>
              <a:tailEnd/>
            </a:ln>
            <a:effectLst>
              <a:outerShdw dist="107763" dir="2700000" algn="ctr" rotWithShape="0">
                <a:schemeClr val="bg2"/>
              </a:outerShdw>
            </a:effectLst>
          </p:spPr>
          <p:txBody>
            <a:bodyPr wrap="none">
              <a:spAutoFit/>
            </a:bodyPr>
            <a:lstStyle/>
            <a:p>
              <a:pPr algn="ctr" eaLnBrk="1" hangingPunct="1"/>
              <a:r>
                <a:rPr lang="en-US" sz="1400" b="0">
                  <a:effectLst>
                    <a:outerShdw blurRad="38100" dist="38100" dir="2700000" algn="tl">
                      <a:srgbClr val="000000"/>
                    </a:outerShdw>
                  </a:effectLst>
                </a:rPr>
                <a:t>Proteolytic</a:t>
              </a:r>
            </a:p>
            <a:p>
              <a:pPr algn="ctr" eaLnBrk="1" hangingPunct="1"/>
              <a:r>
                <a:rPr lang="en-US" sz="1400" b="0">
                  <a:effectLst>
                    <a:outerShdw blurRad="38100" dist="38100" dir="2700000" algn="tl">
                      <a:srgbClr val="000000"/>
                    </a:outerShdw>
                  </a:effectLst>
                </a:rPr>
                <a:t>cleavage</a:t>
              </a:r>
            </a:p>
          </p:txBody>
        </p:sp>
        <p:sp>
          <p:nvSpPr>
            <p:cNvPr id="370704" name="Oval 16"/>
            <p:cNvSpPr>
              <a:spLocks noChangeArrowheads="1"/>
            </p:cNvSpPr>
            <p:nvPr/>
          </p:nvSpPr>
          <p:spPr bwMode="auto">
            <a:xfrm>
              <a:off x="1176" y="1959"/>
              <a:ext cx="240" cy="240"/>
            </a:xfrm>
            <a:prstGeom prst="ellipse">
              <a:avLst/>
            </a:prstGeom>
            <a:gradFill rotWithShape="0">
              <a:gsLst>
                <a:gs pos="0">
                  <a:srgbClr val="009999">
                    <a:gamma/>
                    <a:shade val="65882"/>
                    <a:invGamma/>
                  </a:srgbClr>
                </a:gs>
                <a:gs pos="50000">
                  <a:srgbClr val="009999"/>
                </a:gs>
                <a:gs pos="100000">
                  <a:srgbClr val="009999">
                    <a:gamma/>
                    <a:shade val="65882"/>
                    <a:invGamma/>
                  </a:srgbClr>
                </a:gs>
              </a:gsLst>
              <a:lin ang="5400000" scaled="1"/>
            </a:gradFill>
            <a:ln w="9525">
              <a:noFill/>
              <a:round/>
              <a:headEnd/>
              <a:tailEnd/>
            </a:ln>
            <a:effectLst/>
          </p:spPr>
          <p:txBody>
            <a:bodyPr wrap="none" anchor="ctr"/>
            <a:lstStyle/>
            <a:p>
              <a:endParaRPr lang="nl-NL"/>
            </a:p>
          </p:txBody>
        </p:sp>
        <p:sp>
          <p:nvSpPr>
            <p:cNvPr id="370705" name="AutoShape 17"/>
            <p:cNvSpPr>
              <a:spLocks noChangeArrowheads="1"/>
            </p:cNvSpPr>
            <p:nvPr/>
          </p:nvSpPr>
          <p:spPr bwMode="auto">
            <a:xfrm>
              <a:off x="1296" y="2256"/>
              <a:ext cx="240" cy="192"/>
            </a:xfrm>
            <a:prstGeom prst="plus">
              <a:avLst>
                <a:gd name="adj" fmla="val 25000"/>
              </a:avLst>
            </a:prstGeom>
            <a:gradFill rotWithShape="0">
              <a:gsLst>
                <a:gs pos="0">
                  <a:srgbClr val="009999">
                    <a:gamma/>
                    <a:shade val="65882"/>
                    <a:invGamma/>
                  </a:srgbClr>
                </a:gs>
                <a:gs pos="50000">
                  <a:srgbClr val="009999"/>
                </a:gs>
                <a:gs pos="100000">
                  <a:srgbClr val="009999">
                    <a:gamma/>
                    <a:shade val="65882"/>
                    <a:invGamma/>
                  </a:srgbClr>
                </a:gs>
              </a:gsLst>
              <a:lin ang="5400000" scaled="1"/>
            </a:gradFill>
            <a:ln w="9525">
              <a:noFill/>
              <a:miter lim="800000"/>
              <a:headEnd/>
              <a:tailEnd/>
            </a:ln>
            <a:effectLst/>
          </p:spPr>
          <p:txBody>
            <a:bodyPr wrap="none" anchor="ctr"/>
            <a:lstStyle/>
            <a:p>
              <a:endParaRPr lang="nl-NL"/>
            </a:p>
          </p:txBody>
        </p:sp>
      </p:grpSp>
      <p:sp>
        <p:nvSpPr>
          <p:cNvPr id="370706" name="Rectangle 18"/>
          <p:cNvSpPr>
            <a:spLocks noGrp="1" noChangeArrowheads="1"/>
          </p:cNvSpPr>
          <p:nvPr>
            <p:ph type="title"/>
          </p:nvPr>
        </p:nvSpPr>
        <p:spPr>
          <a:noFill/>
          <a:ln/>
        </p:spPr>
        <p:txBody>
          <a:bodyPr/>
          <a:lstStyle/>
          <a:p>
            <a:r>
              <a:rPr lang="en-GB" dirty="0">
                <a:solidFill>
                  <a:srgbClr val="FFFF00"/>
                </a:solidFill>
              </a:rPr>
              <a:t>Proteins have diverse properties</a:t>
            </a:r>
          </a:p>
        </p:txBody>
      </p:sp>
      <p:sp>
        <p:nvSpPr>
          <p:cNvPr id="370707" name="Text Box 19"/>
          <p:cNvSpPr txBox="1">
            <a:spLocks noChangeArrowheads="1"/>
          </p:cNvSpPr>
          <p:nvPr/>
        </p:nvSpPr>
        <p:spPr bwMode="auto">
          <a:xfrm>
            <a:off x="228600" y="5334000"/>
            <a:ext cx="1524000" cy="1155700"/>
          </a:xfrm>
          <a:prstGeom prst="rect">
            <a:avLst/>
          </a:prstGeom>
          <a:noFill/>
          <a:ln w="9525">
            <a:noFill/>
            <a:miter lim="800000"/>
            <a:headEnd/>
            <a:tailEnd/>
          </a:ln>
          <a:effectLst/>
        </p:spPr>
        <p:txBody>
          <a:bodyPr>
            <a:spAutoFit/>
          </a:bodyPr>
          <a:lstStyle/>
          <a:p>
            <a:pPr eaLnBrk="1" hangingPunct="1"/>
            <a:r>
              <a:rPr lang="en-US" sz="1400" b="0" dirty="0"/>
              <a:t>Patterson &amp; </a:t>
            </a:r>
            <a:r>
              <a:rPr lang="en-US" sz="1400" b="0" dirty="0" err="1"/>
              <a:t>Aebersold</a:t>
            </a:r>
            <a:r>
              <a:rPr lang="en-US" sz="1400" b="0" dirty="0"/>
              <a:t>, Nature Genetics (supp.), 33, 311 (2003)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GB">
                <a:solidFill>
                  <a:srgbClr val="FFFF00"/>
                </a:solidFill>
              </a:rPr>
              <a:t>Challenges in proteomics</a:t>
            </a:r>
          </a:p>
        </p:txBody>
      </p:sp>
      <p:sp>
        <p:nvSpPr>
          <p:cNvPr id="374787" name="Rectangle 3"/>
          <p:cNvSpPr>
            <a:spLocks noGrp="1" noChangeArrowheads="1"/>
          </p:cNvSpPr>
          <p:nvPr>
            <p:ph type="body" idx="1"/>
          </p:nvPr>
        </p:nvSpPr>
        <p:spPr>
          <a:xfrm>
            <a:off x="457200" y="1295400"/>
            <a:ext cx="4038600" cy="3429000"/>
          </a:xfrm>
        </p:spPr>
        <p:txBody>
          <a:bodyPr/>
          <a:lstStyle/>
          <a:p>
            <a:r>
              <a:rPr lang="en-GB" dirty="0">
                <a:solidFill>
                  <a:srgbClr val="FFFFFF"/>
                </a:solidFill>
              </a:rPr>
              <a:t>Proteins are present in a large range of concentrations</a:t>
            </a:r>
          </a:p>
          <a:p>
            <a:pPr lvl="2">
              <a:buFontTx/>
              <a:buNone/>
            </a:pPr>
            <a:endParaRPr lang="en-GB" dirty="0">
              <a:solidFill>
                <a:srgbClr val="FFFFFF"/>
              </a:solidFill>
            </a:endParaRPr>
          </a:p>
          <a:p>
            <a:r>
              <a:rPr lang="en-GB" dirty="0">
                <a:solidFill>
                  <a:srgbClr val="FFFFFF"/>
                </a:solidFill>
              </a:rPr>
              <a:t>Proteins undergo post-translational modifications</a:t>
            </a:r>
          </a:p>
          <a:p>
            <a:endParaRPr lang="en-GB" dirty="0">
              <a:solidFill>
                <a:srgbClr val="FFFFFF"/>
              </a:solidFill>
            </a:endParaRPr>
          </a:p>
          <a:p>
            <a:r>
              <a:rPr lang="en-GB" dirty="0">
                <a:solidFill>
                  <a:srgbClr val="FFFFFF"/>
                </a:solidFill>
              </a:rPr>
              <a:t>When is a protein active?</a:t>
            </a:r>
          </a:p>
          <a:p>
            <a:endParaRPr lang="en-GB" dirty="0">
              <a:solidFill>
                <a:srgbClr val="FFFFFF"/>
              </a:solidFill>
            </a:endParaRPr>
          </a:p>
          <a:p>
            <a:r>
              <a:rPr lang="en-GB" dirty="0">
                <a:solidFill>
                  <a:srgbClr val="FFFFFF"/>
                </a:solidFill>
              </a:rPr>
              <a:t>Proteases are everywhere</a:t>
            </a:r>
          </a:p>
        </p:txBody>
      </p:sp>
      <p:pic>
        <p:nvPicPr>
          <p:cNvPr id="374788" name="Picture 4" descr="ecoli-icon"/>
          <p:cNvPicPr>
            <a:picLocks noChangeAspect="1" noChangeArrowheads="1"/>
          </p:cNvPicPr>
          <p:nvPr/>
        </p:nvPicPr>
        <p:blipFill>
          <a:blip r:embed="rId3" cstate="print"/>
          <a:srcRect/>
          <a:stretch>
            <a:fillRect/>
          </a:stretch>
        </p:blipFill>
        <p:spPr bwMode="auto">
          <a:xfrm>
            <a:off x="4572000" y="1331913"/>
            <a:ext cx="4237038" cy="4194175"/>
          </a:xfrm>
          <a:prstGeom prst="rect">
            <a:avLst/>
          </a:prstGeom>
          <a:noFill/>
        </p:spPr>
      </p:pic>
      <p:sp>
        <p:nvSpPr>
          <p:cNvPr id="374789" name="Line 5"/>
          <p:cNvSpPr>
            <a:spLocks noChangeShapeType="1"/>
          </p:cNvSpPr>
          <p:nvPr/>
        </p:nvSpPr>
        <p:spPr bwMode="auto">
          <a:xfrm>
            <a:off x="914400" y="5381625"/>
            <a:ext cx="533400" cy="0"/>
          </a:xfrm>
          <a:prstGeom prst="line">
            <a:avLst/>
          </a:prstGeom>
          <a:noFill/>
          <a:ln w="38100">
            <a:solidFill>
              <a:srgbClr val="00FF00"/>
            </a:solidFill>
            <a:round/>
            <a:headEnd/>
            <a:tailEnd type="triangle" w="med" len="med"/>
          </a:ln>
          <a:effectLst/>
        </p:spPr>
        <p:txBody>
          <a:bodyPr/>
          <a:lstStyle/>
          <a:p>
            <a:endParaRPr lang="nl-NL"/>
          </a:p>
        </p:txBody>
      </p:sp>
      <p:sp>
        <p:nvSpPr>
          <p:cNvPr id="374790" name="Text Box 6"/>
          <p:cNvSpPr txBox="1">
            <a:spLocks noChangeArrowheads="1"/>
          </p:cNvSpPr>
          <p:nvPr/>
        </p:nvSpPr>
        <p:spPr bwMode="auto">
          <a:xfrm>
            <a:off x="1524000" y="5105400"/>
            <a:ext cx="1457325" cy="457200"/>
          </a:xfrm>
          <a:prstGeom prst="rect">
            <a:avLst/>
          </a:prstGeom>
          <a:noFill/>
          <a:ln w="9525">
            <a:noFill/>
            <a:miter lim="800000"/>
            <a:headEnd/>
            <a:tailEnd/>
          </a:ln>
          <a:effectLst/>
        </p:spPr>
        <p:txBody>
          <a:bodyPr wrap="none">
            <a:spAutoFit/>
          </a:bodyPr>
          <a:lstStyle/>
          <a:p>
            <a:pPr eaLnBrk="1" hangingPunct="1"/>
            <a:r>
              <a:rPr lang="en-GB" sz="2400" dirty="0"/>
              <a:t>Sampling</a:t>
            </a:r>
          </a:p>
        </p:txBody>
      </p:sp>
      <p:sp>
        <p:nvSpPr>
          <p:cNvPr id="374791" name="Text Box 7"/>
          <p:cNvSpPr txBox="1">
            <a:spLocks noChangeArrowheads="1"/>
          </p:cNvSpPr>
          <p:nvPr/>
        </p:nvSpPr>
        <p:spPr bwMode="auto">
          <a:xfrm>
            <a:off x="7010400" y="5562600"/>
            <a:ext cx="1830388" cy="304800"/>
          </a:xfrm>
          <a:prstGeom prst="rect">
            <a:avLst/>
          </a:prstGeom>
          <a:noFill/>
          <a:ln w="9525">
            <a:noFill/>
            <a:miter lim="800000"/>
            <a:headEnd/>
            <a:tailEnd/>
          </a:ln>
          <a:effectLst/>
        </p:spPr>
        <p:txBody>
          <a:bodyPr wrap="none">
            <a:spAutoFit/>
          </a:bodyPr>
          <a:lstStyle/>
          <a:p>
            <a:pPr eaLnBrk="1" hangingPunct="1"/>
            <a:r>
              <a:rPr lang="en-GB" sz="1400"/>
              <a:t>David Goodsell 1999</a:t>
            </a:r>
          </a:p>
        </p:txBody>
      </p:sp>
      <p:sp>
        <p:nvSpPr>
          <p:cNvPr id="8" name="Rechthoek 7"/>
          <p:cNvSpPr/>
          <p:nvPr/>
        </p:nvSpPr>
        <p:spPr>
          <a:xfrm>
            <a:off x="5436096" y="5805264"/>
            <a:ext cx="3419872" cy="246221"/>
          </a:xfrm>
          <a:prstGeom prst="rect">
            <a:avLst/>
          </a:prstGeom>
        </p:spPr>
        <p:txBody>
          <a:bodyPr wrap="square">
            <a:spAutoFit/>
          </a:bodyPr>
          <a:lstStyle/>
          <a:p>
            <a:r>
              <a:rPr lang="nl-NL" sz="1000" dirty="0" smtClean="0"/>
              <a:t>http://mgl.scripps.edu/people/goodsell/illustration/public/</a:t>
            </a:r>
            <a:endParaRPr lang="nl-NL"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GB">
                <a:solidFill>
                  <a:srgbClr val="FFFF00"/>
                </a:solidFill>
              </a:rPr>
              <a:t>Proteomics techniques</a:t>
            </a:r>
          </a:p>
        </p:txBody>
      </p:sp>
      <p:sp>
        <p:nvSpPr>
          <p:cNvPr id="365571" name="Rectangle 3"/>
          <p:cNvSpPr>
            <a:spLocks noGrp="1" noChangeArrowheads="1"/>
          </p:cNvSpPr>
          <p:nvPr>
            <p:ph type="body" idx="1"/>
          </p:nvPr>
        </p:nvSpPr>
        <p:spPr>
          <a:xfrm>
            <a:off x="4267200" y="1066800"/>
            <a:ext cx="4343400" cy="5334000"/>
          </a:xfrm>
          <a:ln/>
        </p:spPr>
        <p:txBody>
          <a:bodyPr/>
          <a:lstStyle/>
          <a:p>
            <a:pPr>
              <a:buClr>
                <a:srgbClr val="DDDDDD"/>
              </a:buClr>
            </a:pPr>
            <a:r>
              <a:rPr lang="en-GB" sz="2400">
                <a:solidFill>
                  <a:srgbClr val="DDDDDD"/>
                </a:solidFill>
              </a:rPr>
              <a:t>3D structure determination</a:t>
            </a:r>
          </a:p>
          <a:p>
            <a:pPr lvl="1">
              <a:buClr>
                <a:srgbClr val="DDDDDD"/>
              </a:buClr>
            </a:pPr>
            <a:r>
              <a:rPr lang="en-GB"/>
              <a:t>X-ray </a:t>
            </a:r>
          </a:p>
          <a:p>
            <a:pPr lvl="1">
              <a:buClr>
                <a:srgbClr val="DDDDDD"/>
              </a:buClr>
            </a:pPr>
            <a:r>
              <a:rPr lang="en-GB"/>
              <a:t>NMR</a:t>
            </a:r>
          </a:p>
          <a:p>
            <a:pPr lvl="1">
              <a:buClr>
                <a:srgbClr val="DDDDDD"/>
              </a:buClr>
            </a:pPr>
            <a:r>
              <a:rPr lang="en-GB"/>
              <a:t>Homology modelling</a:t>
            </a:r>
          </a:p>
          <a:p>
            <a:pPr>
              <a:buClr>
                <a:srgbClr val="DDDDDD"/>
              </a:buClr>
            </a:pPr>
            <a:endParaRPr lang="en-GB" sz="2400">
              <a:solidFill>
                <a:srgbClr val="FFFF00"/>
              </a:solidFill>
            </a:endParaRPr>
          </a:p>
          <a:p>
            <a:pPr>
              <a:buClr>
                <a:srgbClr val="DDDDDD"/>
              </a:buClr>
            </a:pPr>
            <a:endParaRPr lang="en-GB" sz="2400">
              <a:solidFill>
                <a:srgbClr val="FFFF00"/>
              </a:solidFill>
            </a:endParaRPr>
          </a:p>
          <a:p>
            <a:pPr>
              <a:buClr>
                <a:srgbClr val="DDDDDD"/>
              </a:buClr>
            </a:pPr>
            <a:r>
              <a:rPr lang="en-GB" sz="2400">
                <a:solidFill>
                  <a:srgbClr val="DDDDDD"/>
                </a:solidFill>
              </a:rPr>
              <a:t>Protein-protein interactions</a:t>
            </a:r>
            <a:endParaRPr lang="en-GB">
              <a:solidFill>
                <a:srgbClr val="DDDDDD"/>
              </a:solidFill>
            </a:endParaRPr>
          </a:p>
          <a:p>
            <a:pPr lvl="1">
              <a:buClr>
                <a:srgbClr val="DDDDDD"/>
              </a:buClr>
            </a:pPr>
            <a:r>
              <a:rPr lang="en-GB"/>
              <a:t>Yeast two-hybrid</a:t>
            </a:r>
          </a:p>
          <a:p>
            <a:pPr lvl="1">
              <a:buClr>
                <a:srgbClr val="DDDDDD"/>
              </a:buClr>
            </a:pPr>
            <a:r>
              <a:rPr lang="en-GB"/>
              <a:t>Affinity chromatography + MS</a:t>
            </a:r>
          </a:p>
          <a:p>
            <a:pPr lvl="1">
              <a:buClr>
                <a:srgbClr val="DDDDDD"/>
              </a:buClr>
            </a:pPr>
            <a:r>
              <a:rPr lang="en-GB"/>
              <a:t>In silico techniques</a:t>
            </a:r>
          </a:p>
          <a:p>
            <a:pPr lvl="1">
              <a:buClr>
                <a:srgbClr val="DDDDDD"/>
              </a:buClr>
            </a:pPr>
            <a:r>
              <a:rPr lang="en-GB"/>
              <a:t>Protein micro-arrays</a:t>
            </a:r>
          </a:p>
        </p:txBody>
      </p:sp>
      <p:sp>
        <p:nvSpPr>
          <p:cNvPr id="365572" name="Rectangle 4"/>
          <p:cNvSpPr>
            <a:spLocks noChangeArrowheads="1"/>
          </p:cNvSpPr>
          <p:nvPr/>
        </p:nvSpPr>
        <p:spPr bwMode="auto">
          <a:xfrm>
            <a:off x="152400" y="1066800"/>
            <a:ext cx="4876800" cy="5257800"/>
          </a:xfrm>
          <a:prstGeom prst="rect">
            <a:avLst/>
          </a:prstGeom>
          <a:noFill/>
          <a:ln w="9525">
            <a:noFill/>
            <a:miter lim="800000"/>
            <a:headEnd/>
            <a:tailEnd/>
          </a:ln>
          <a:effectLst/>
        </p:spPr>
        <p:txBody>
          <a:bodyPr/>
          <a:lstStyle/>
          <a:p>
            <a:pPr marL="342900" indent="-342900" eaLnBrk="1" hangingPunct="1">
              <a:spcBef>
                <a:spcPct val="20000"/>
              </a:spcBef>
              <a:buClr>
                <a:srgbClr val="DDDDDD"/>
              </a:buClr>
              <a:buFont typeface="Wingdings" pitchFamily="2" charset="2"/>
              <a:buChar char="Ø"/>
            </a:pPr>
            <a:r>
              <a:rPr lang="en-GB" sz="2400" dirty="0">
                <a:solidFill>
                  <a:srgbClr val="DDDDDD"/>
                </a:solidFill>
              </a:rPr>
              <a:t>Protein function</a:t>
            </a:r>
          </a:p>
          <a:p>
            <a:pPr marL="742950" lvl="1" indent="-285750" eaLnBrk="1" hangingPunct="1">
              <a:spcBef>
                <a:spcPct val="20000"/>
              </a:spcBef>
              <a:buClr>
                <a:srgbClr val="DDDDDD"/>
              </a:buClr>
              <a:buFontTx/>
              <a:buChar char="o"/>
            </a:pPr>
            <a:r>
              <a:rPr lang="en-GB" sz="2000" dirty="0"/>
              <a:t>Biochemical assays</a:t>
            </a:r>
          </a:p>
          <a:p>
            <a:pPr marL="742950" lvl="1" indent="-285750" eaLnBrk="1" hangingPunct="1">
              <a:spcBef>
                <a:spcPct val="20000"/>
              </a:spcBef>
              <a:buClr>
                <a:srgbClr val="DDDDDD"/>
              </a:buClr>
              <a:buFontTx/>
              <a:buChar char="o"/>
            </a:pPr>
            <a:r>
              <a:rPr lang="en-GB" sz="2000" dirty="0"/>
              <a:t>Protein micro-arrays</a:t>
            </a:r>
          </a:p>
          <a:p>
            <a:pPr marL="342900" indent="-342900" eaLnBrk="1" hangingPunct="1">
              <a:spcBef>
                <a:spcPct val="20000"/>
              </a:spcBef>
              <a:buClr>
                <a:srgbClr val="DDDDDD"/>
              </a:buClr>
              <a:buFont typeface="Wingdings" pitchFamily="2" charset="2"/>
              <a:buChar char="Ø"/>
            </a:pPr>
            <a:endParaRPr lang="en-GB" sz="2000" dirty="0"/>
          </a:p>
          <a:p>
            <a:pPr marL="342900" indent="-342900" eaLnBrk="1" hangingPunct="1">
              <a:spcBef>
                <a:spcPct val="20000"/>
              </a:spcBef>
              <a:buClr>
                <a:srgbClr val="DDDDDD"/>
              </a:buClr>
              <a:buFont typeface="Wingdings" pitchFamily="2" charset="2"/>
              <a:buChar char="Ø"/>
            </a:pPr>
            <a:r>
              <a:rPr lang="en-GB" sz="2400" dirty="0">
                <a:solidFill>
                  <a:srgbClr val="DDDDDD"/>
                </a:solidFill>
              </a:rPr>
              <a:t>Post-translational modifications</a:t>
            </a:r>
          </a:p>
          <a:p>
            <a:pPr marL="742950" lvl="1" indent="-285750" eaLnBrk="1" hangingPunct="1">
              <a:spcBef>
                <a:spcPct val="20000"/>
              </a:spcBef>
              <a:buClr>
                <a:srgbClr val="DDDDDD"/>
              </a:buClr>
              <a:buFontTx/>
              <a:buChar char="o"/>
            </a:pPr>
            <a:r>
              <a:rPr lang="en-GB" sz="2000" dirty="0"/>
              <a:t>MS or MS/MS</a:t>
            </a:r>
          </a:p>
          <a:p>
            <a:pPr marL="742950" lvl="1" indent="-285750" eaLnBrk="1" hangingPunct="1">
              <a:spcBef>
                <a:spcPct val="20000"/>
              </a:spcBef>
              <a:buClr>
                <a:srgbClr val="FFFF00"/>
              </a:buClr>
              <a:buFontTx/>
              <a:buChar char="o"/>
            </a:pPr>
            <a:endParaRPr lang="en-GB" sz="2000" dirty="0"/>
          </a:p>
          <a:p>
            <a:pPr marL="342900" indent="-342900" eaLnBrk="1" hangingPunct="1">
              <a:spcBef>
                <a:spcPct val="20000"/>
              </a:spcBef>
              <a:buClr>
                <a:srgbClr val="FFFF00"/>
              </a:buClr>
              <a:buFont typeface="Wingdings" pitchFamily="2" charset="2"/>
              <a:buChar char="Ø"/>
            </a:pPr>
            <a:r>
              <a:rPr lang="en-GB" sz="2400" dirty="0">
                <a:solidFill>
                  <a:srgbClr val="FFFF00"/>
                </a:solidFill>
              </a:rPr>
              <a:t>Protein separation</a:t>
            </a:r>
          </a:p>
          <a:p>
            <a:pPr marL="742950" lvl="1" indent="-285750" eaLnBrk="1" hangingPunct="1">
              <a:spcBef>
                <a:spcPct val="20000"/>
              </a:spcBef>
              <a:buClr>
                <a:srgbClr val="FFFF00"/>
              </a:buClr>
              <a:buFontTx/>
              <a:buChar char="o"/>
            </a:pPr>
            <a:r>
              <a:rPr lang="en-GB" sz="2000" dirty="0"/>
              <a:t>2D gels</a:t>
            </a:r>
          </a:p>
          <a:p>
            <a:pPr marL="742950" lvl="1" indent="-285750" eaLnBrk="1" hangingPunct="1">
              <a:spcBef>
                <a:spcPct val="20000"/>
              </a:spcBef>
              <a:buClr>
                <a:srgbClr val="FFFF00"/>
              </a:buClr>
              <a:buFontTx/>
              <a:buChar char="o"/>
            </a:pPr>
            <a:r>
              <a:rPr lang="en-GB" sz="2000" dirty="0"/>
              <a:t>Liquid chromatography</a:t>
            </a:r>
          </a:p>
          <a:p>
            <a:pPr marL="742950" lvl="1" indent="-285750" eaLnBrk="1" hangingPunct="1">
              <a:spcBef>
                <a:spcPct val="20000"/>
              </a:spcBef>
              <a:buClr>
                <a:srgbClr val="FFFF00"/>
              </a:buClr>
              <a:buFontTx/>
              <a:buChar char="o"/>
            </a:pPr>
            <a:endParaRPr lang="en-GB" sz="2000" dirty="0"/>
          </a:p>
          <a:p>
            <a:pPr marL="342900" indent="-342900" eaLnBrk="1" hangingPunct="1">
              <a:spcBef>
                <a:spcPct val="20000"/>
              </a:spcBef>
              <a:buClr>
                <a:srgbClr val="DDDDDD"/>
              </a:buClr>
              <a:buFont typeface="Wingdings" pitchFamily="2" charset="2"/>
              <a:buChar char="Ø"/>
            </a:pPr>
            <a:r>
              <a:rPr lang="en-GB" sz="2400" dirty="0">
                <a:solidFill>
                  <a:srgbClr val="DDDDDD"/>
                </a:solidFill>
              </a:rPr>
              <a:t>Protein identification </a:t>
            </a:r>
          </a:p>
          <a:p>
            <a:pPr marL="742950" lvl="1" indent="-285750" eaLnBrk="1" hangingPunct="1">
              <a:spcBef>
                <a:spcPct val="20000"/>
              </a:spcBef>
              <a:buClr>
                <a:srgbClr val="DDDDDD"/>
              </a:buClr>
              <a:buFontTx/>
              <a:buChar char="o"/>
            </a:pPr>
            <a:r>
              <a:rPr lang="en-GB" sz="2000" dirty="0">
                <a:solidFill>
                  <a:srgbClr val="DDDDDD"/>
                </a:solidFill>
              </a:rPr>
              <a:t>MS or MS/MS</a:t>
            </a:r>
          </a:p>
          <a:p>
            <a:pPr marL="742950" lvl="1" indent="-285750" eaLnBrk="1" hangingPunct="1">
              <a:spcBef>
                <a:spcPct val="20000"/>
              </a:spcBef>
              <a:buClr>
                <a:srgbClr val="DDDDDD"/>
              </a:buClr>
              <a:buFontTx/>
              <a:buChar char="o"/>
            </a:pPr>
            <a:r>
              <a:rPr lang="en-GB" sz="2000" dirty="0">
                <a:solidFill>
                  <a:srgbClr val="DDDDDD"/>
                </a:solidFill>
              </a:rPr>
              <a:t>Protein micro-arrays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0" name="Picture 2"/>
          <p:cNvPicPr>
            <a:picLocks noChangeAspect="1" noChangeArrowheads="1"/>
          </p:cNvPicPr>
          <p:nvPr/>
        </p:nvPicPr>
        <p:blipFill>
          <a:blip r:embed="rId2" cstate="print"/>
          <a:srcRect/>
          <a:stretch>
            <a:fillRect/>
          </a:stretch>
        </p:blipFill>
        <p:spPr bwMode="auto">
          <a:xfrm>
            <a:off x="2627313" y="333375"/>
            <a:ext cx="5707062" cy="6097588"/>
          </a:xfrm>
          <a:prstGeom prst="rect">
            <a:avLst/>
          </a:prstGeom>
          <a:noFill/>
        </p:spPr>
      </p:pic>
      <p:sp>
        <p:nvSpPr>
          <p:cNvPr id="355331" name="Text Box 3"/>
          <p:cNvSpPr txBox="1">
            <a:spLocks noChangeArrowheads="1"/>
          </p:cNvSpPr>
          <p:nvPr/>
        </p:nvSpPr>
        <p:spPr bwMode="auto">
          <a:xfrm>
            <a:off x="250825" y="2565400"/>
            <a:ext cx="2028825" cy="519113"/>
          </a:xfrm>
          <a:prstGeom prst="rect">
            <a:avLst/>
          </a:prstGeom>
          <a:noFill/>
          <a:ln w="9525">
            <a:noFill/>
            <a:miter lim="800000"/>
            <a:headEnd/>
            <a:tailEnd/>
          </a:ln>
          <a:effectLst/>
        </p:spPr>
        <p:txBody>
          <a:bodyPr wrap="none">
            <a:spAutoFit/>
          </a:bodyPr>
          <a:lstStyle/>
          <a:p>
            <a:r>
              <a:rPr lang="nl-NL" dirty="0"/>
              <a:t>SDS-PAGE</a:t>
            </a:r>
          </a:p>
        </p:txBody>
      </p:sp>
      <p:sp>
        <p:nvSpPr>
          <p:cNvPr id="4" name="Tekstvak 3"/>
          <p:cNvSpPr txBox="1"/>
          <p:nvPr/>
        </p:nvSpPr>
        <p:spPr>
          <a:xfrm>
            <a:off x="0" y="6550223"/>
            <a:ext cx="6336704" cy="307777"/>
          </a:xfrm>
          <a:prstGeom prst="rect">
            <a:avLst/>
          </a:prstGeom>
          <a:noFill/>
        </p:spPr>
        <p:txBody>
          <a:bodyPr wrap="square" rtlCol="0">
            <a:spAutoFit/>
          </a:bodyPr>
          <a:lstStyle/>
          <a:p>
            <a:r>
              <a:rPr lang="nl-NL" sz="1400" dirty="0" err="1" smtClean="0"/>
              <a:t>Lehninger</a:t>
            </a:r>
            <a:r>
              <a:rPr lang="nl-NL" sz="1400" dirty="0" smtClean="0"/>
              <a:t>, 5th ed. </a:t>
            </a:r>
            <a:r>
              <a:rPr lang="nl-NL" sz="1400" dirty="0" err="1" smtClean="0"/>
              <a:t>Fig</a:t>
            </a:r>
            <a:r>
              <a:rPr lang="nl-NL" sz="1400" dirty="0" smtClean="0"/>
              <a:t> 3-18</a:t>
            </a:r>
            <a:endParaRPr lang="nl-NL" sz="1400" dirty="0"/>
          </a:p>
        </p:txBody>
      </p:sp>
    </p:spTree>
  </p:cSld>
  <p:clrMapOvr>
    <a:masterClrMapping/>
  </p:clrMapOvr>
</p:sld>
</file>

<file path=ppt/theme/theme1.xml><?xml version="1.0" encoding="utf-8"?>
<a:theme xmlns:a="http://schemas.openxmlformats.org/drawingml/2006/main" name="Huisstijl WUR-blauw">
  <a:themeElements>
    <a:clrScheme name="Huisstijl WUR-blau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Huisstijl WUR-blauw">
      <a:majorFont>
        <a:latin typeface="Arial Unicode MS"/>
        <a:ea typeface=""/>
        <a:cs typeface=""/>
      </a:majorFont>
      <a:minorFont>
        <a:latin typeface="Arial Unicode M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1" i="0" u="none" strike="noStrike" cap="none" normalizeH="0" baseline="0" smtClean="0">
            <a:ln>
              <a:noFill/>
            </a:ln>
            <a:solidFill>
              <a:schemeClr val="bg1"/>
            </a:solidFill>
            <a:effectLst/>
            <a:latin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1" i="0" u="none" strike="noStrike" cap="none" normalizeH="0" baseline="0" smtClean="0">
            <a:ln>
              <a:noFill/>
            </a:ln>
            <a:solidFill>
              <a:schemeClr val="bg1"/>
            </a:solidFill>
            <a:effectLst/>
            <a:latin typeface="Arial Unicode MS" pitchFamily="34" charset="-128"/>
          </a:defRPr>
        </a:defPPr>
      </a:lstStyle>
    </a:lnDef>
  </a:objectDefaults>
  <a:extraClrSchemeLst>
    <a:extraClrScheme>
      <a:clrScheme name="Huisstijl WUR-blau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uisstijl WUR-blau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uisstijl WUR-blau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uisstijl WUR-blau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uisstijl WUR-blau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uisstijl WUR-blau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uisstijl WUR-blau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889F23EBFF244380F34F54053B680D" ma:contentTypeVersion="2" ma:contentTypeDescription="Een nieuw document maken." ma:contentTypeScope="" ma:versionID="ce15c59aaac0b3ac10059ab68094b03a">
  <xsd:schema xmlns:xsd="http://www.w3.org/2001/XMLSchema" xmlns:p="http://schemas.microsoft.com/office/2006/metadata/properties" xmlns:ns2="81983652-0a76-4ff7-ac5d-71be6c7e265a" targetNamespace="http://schemas.microsoft.com/office/2006/metadata/properties" ma:root="true" ma:fieldsID="c4abd1fc3e7dac04865acc835321a2a5" ns2:_="">
    <xsd:import namespace="81983652-0a76-4ff7-ac5d-71be6c7e265a"/>
    <xsd:element name="properties">
      <xsd:complexType>
        <xsd:sequence>
          <xsd:element name="documentManagement">
            <xsd:complexType>
              <xsd:all>
                <xsd:element ref="ns2:Auteur" minOccurs="0"/>
                <xsd:element ref="ns2:Copyright" minOccurs="0"/>
              </xsd:all>
            </xsd:complexType>
          </xsd:element>
        </xsd:sequence>
      </xsd:complexType>
    </xsd:element>
  </xsd:schema>
  <xsd:schema xmlns:xsd="http://www.w3.org/2001/XMLSchema" xmlns:dms="http://schemas.microsoft.com/office/2006/documentManagement/types" targetNamespace="81983652-0a76-4ff7-ac5d-71be6c7e265a" elementFormDefault="qualified">
    <xsd:import namespace="http://schemas.microsoft.com/office/2006/documentManagement/types"/>
    <xsd:element name="Auteur" ma:index="8" nillable="true" ma:displayName="Auteur" ma:internalName="Auteur">
      <xsd:simpleType>
        <xsd:restriction base="dms:Text">
          <xsd:maxLength value="255"/>
        </xsd:restriction>
      </xsd:simpleType>
    </xsd:element>
    <xsd:element name="Copyright" ma:index="9" nillable="true" ma:displayName="Copyright" ma:internalName="Copyrigh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pyright xmlns="81983652-0a76-4ff7-ac5d-71be6c7e265a">HAN</Copyright>
    <Auteur xmlns="81983652-0a76-4ff7-ac5d-71be6c7e265a">I. Paffen</Auteur>
  </documentManagement>
</p:properties>
</file>

<file path=customXml/itemProps1.xml><?xml version="1.0" encoding="utf-8"?>
<ds:datastoreItem xmlns:ds="http://schemas.openxmlformats.org/officeDocument/2006/customXml" ds:itemID="{1F614DD4-66DF-4747-9A6B-506BE354E7FD}">
  <ds:schemaRefs>
    <ds:schemaRef ds:uri="http://schemas.microsoft.com/sharepoint/v3/contenttype/forms"/>
  </ds:schemaRefs>
</ds:datastoreItem>
</file>

<file path=customXml/itemProps2.xml><?xml version="1.0" encoding="utf-8"?>
<ds:datastoreItem xmlns:ds="http://schemas.openxmlformats.org/officeDocument/2006/customXml" ds:itemID="{E70FEEB7-721A-4E92-A32D-7DBA641333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983652-0a76-4ff7-ac5d-71be6c7e265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5CFC3D4-5825-4DBE-8A38-77DAF631CF2F}">
  <ds:schemaRefs>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81983652-0a76-4ff7-ac5d-71be6c7e265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C:\Documents and Settings\rient001\Application Data\Microsoft\Templates\Huisstyl\Huisstijl WUR-blauw.pot</Template>
  <TotalTime>11</TotalTime>
  <Words>3097</Words>
  <Application>Microsoft Office PowerPoint</Application>
  <PresentationFormat>Diavoorstelling (4:3)</PresentationFormat>
  <Paragraphs>384</Paragraphs>
  <Slides>32</Slides>
  <Notes>23</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32</vt:i4>
      </vt:variant>
    </vt:vector>
  </HeadingPairs>
  <TitlesOfParts>
    <vt:vector size="40" baseType="lpstr">
      <vt:lpstr>Times New Roman</vt:lpstr>
      <vt:lpstr>Verdana</vt:lpstr>
      <vt:lpstr>Wingdings</vt:lpstr>
      <vt:lpstr>Arial</vt:lpstr>
      <vt:lpstr>PMingLiU</vt:lpstr>
      <vt:lpstr>Symbol</vt:lpstr>
      <vt:lpstr>Arial Unicode MS</vt:lpstr>
      <vt:lpstr>Huisstijl WUR-blauw</vt:lpstr>
      <vt:lpstr>Proteomics </vt:lpstr>
      <vt:lpstr>What is proteomics ?</vt:lpstr>
      <vt:lpstr>PowerPoint-presentatie</vt:lpstr>
      <vt:lpstr>PowerPoint-presentatie</vt:lpstr>
      <vt:lpstr>Proteins are very diverse</vt:lpstr>
      <vt:lpstr>Proteins have diverse properties</vt:lpstr>
      <vt:lpstr>Challenges in proteomics</vt:lpstr>
      <vt:lpstr>Proteomics techniques</vt:lpstr>
      <vt:lpstr>PowerPoint-presentatie</vt:lpstr>
      <vt:lpstr>PowerPoint-presentatie</vt:lpstr>
      <vt:lpstr>PowerPoint-presentatie</vt:lpstr>
      <vt:lpstr>PowerPoint-presentatie</vt:lpstr>
      <vt:lpstr>Proteomics techniques</vt:lpstr>
      <vt:lpstr>Mass Spectrometry</vt:lpstr>
      <vt:lpstr>Proteomics techniques</vt:lpstr>
      <vt:lpstr>Protein Structure</vt:lpstr>
      <vt:lpstr>PDB database 2017</vt:lpstr>
      <vt:lpstr>PDB database</vt:lpstr>
      <vt:lpstr>Protein Structure</vt:lpstr>
      <vt:lpstr>Structural classification of proteins</vt:lpstr>
      <vt:lpstr>Proteomics techniques</vt:lpstr>
      <vt:lpstr>Protein-protein interactions</vt:lpstr>
      <vt:lpstr>Protein-protein interactions</vt:lpstr>
      <vt:lpstr>In silico methods to predict protein-protein interactions</vt:lpstr>
      <vt:lpstr>Protein-protein interactions</vt:lpstr>
      <vt:lpstr>Yeast two-hybrid</vt:lpstr>
      <vt:lpstr>Affinity chromatography</vt:lpstr>
      <vt:lpstr>Protein interactions in yeast</vt:lpstr>
      <vt:lpstr>Yeast protein-protein interaction network</vt:lpstr>
      <vt:lpstr>What can you learn from a network?</vt:lpstr>
      <vt:lpstr>Proteomics conclusions</vt:lpstr>
      <vt:lpstr>Bronnen</vt:lpstr>
    </vt:vector>
  </TitlesOfParts>
  <Company>WUR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Proteomics – data generation</dc:title>
  <dc:creator>Helpdesk ATV-ICT</dc:creator>
  <cp:lastModifiedBy>Ingrid</cp:lastModifiedBy>
  <cp:revision>122</cp:revision>
  <dcterms:created xsi:type="dcterms:W3CDTF">2004-07-08T12:45:21Z</dcterms:created>
  <dcterms:modified xsi:type="dcterms:W3CDTF">2017-09-12T15:17:44Z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0x010100A0889F23EBFF244380F34F54053B680D</vt:lpwstr>
  </property>
</Properties>
</file>