
<file path=[Content_Types].xml><?xml version="1.0" encoding="utf-8"?>
<Types xmlns="http://schemas.openxmlformats.org/package/2006/content-types">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Default Extension="gif" ContentType="image/gif"/>
  <Override PartName="/ppt/slideLayouts/slideLayout10.xml" ContentType="application/vnd.openxmlformats-officedocument.presentationml.slideLayout+xml"/>
  <Default Extension="jpg" ContentType="image/jpeg"/>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1"/>
  </p:notesMasterIdLst>
  <p:sldIdLst>
    <p:sldId id="256" r:id="rId2"/>
    <p:sldId id="351" r:id="rId3"/>
    <p:sldId id="257" r:id="rId4"/>
    <p:sldId id="352" r:id="rId5"/>
    <p:sldId id="353" r:id="rId6"/>
    <p:sldId id="362" r:id="rId7"/>
    <p:sldId id="367" r:id="rId8"/>
    <p:sldId id="363" r:id="rId9"/>
    <p:sldId id="368" r:id="rId10"/>
    <p:sldId id="366" r:id="rId11"/>
    <p:sldId id="361" r:id="rId12"/>
    <p:sldId id="354" r:id="rId13"/>
    <p:sldId id="356" r:id="rId14"/>
    <p:sldId id="355" r:id="rId15"/>
    <p:sldId id="378" r:id="rId16"/>
    <p:sldId id="370" r:id="rId17"/>
    <p:sldId id="371" r:id="rId18"/>
    <p:sldId id="372" r:id="rId19"/>
    <p:sldId id="365" r:id="rId20"/>
    <p:sldId id="369" r:id="rId21"/>
    <p:sldId id="379" r:id="rId22"/>
    <p:sldId id="381" r:id="rId23"/>
    <p:sldId id="380" r:id="rId24"/>
    <p:sldId id="357" r:id="rId25"/>
    <p:sldId id="359" r:id="rId26"/>
    <p:sldId id="358" r:id="rId27"/>
    <p:sldId id="360" r:id="rId28"/>
    <p:sldId id="276" r:id="rId29"/>
    <p:sldId id="364" r:id="rId30"/>
    <p:sldId id="282" r:id="rId31"/>
    <p:sldId id="373" r:id="rId32"/>
    <p:sldId id="374" r:id="rId33"/>
    <p:sldId id="375" r:id="rId34"/>
    <p:sldId id="376" r:id="rId35"/>
    <p:sldId id="377" r:id="rId36"/>
    <p:sldId id="306" r:id="rId37"/>
    <p:sldId id="307" r:id="rId38"/>
    <p:sldId id="308" r:id="rId39"/>
    <p:sldId id="313" r:id="rId40"/>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81" d="100"/>
          <a:sy n="81" d="100"/>
        </p:scale>
        <p:origin x="11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A680C3-0138-4431-870E-7A43631AEFB8}" type="datetimeFigureOut">
              <a:rPr lang="en-US" smtClean="0"/>
              <a:pPr/>
              <a:t>9/28/2015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E3EE99-354F-4832-A5E5-90867C7C4ED0}" type="slidenum">
              <a:rPr lang="en-US" smtClean="0"/>
              <a:pPr/>
              <a:t>‹nr.›</a:t>
            </a:fld>
            <a:endParaRPr lang="en-US"/>
          </a:p>
        </p:txBody>
      </p:sp>
    </p:spTree>
    <p:extLst>
      <p:ext uri="{BB962C8B-B14F-4D97-AF65-F5344CB8AC3E}">
        <p14:creationId xmlns:p14="http://schemas.microsoft.com/office/powerpoint/2010/main" val="2714635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bg>
      <p:bgPr>
        <a:solidFill>
          <a:schemeClr val="bg1"/>
        </a:solidFill>
        <a:effectLst/>
      </p:bgPr>
    </p:bg>
    <p:spTree>
      <p:nvGrpSpPr>
        <p:cNvPr id="1" name=""/>
        <p:cNvGrpSpPr/>
        <p:nvPr/>
      </p:nvGrpSpPr>
      <p:grpSpPr>
        <a:xfrm>
          <a:off x="0" y="0"/>
          <a:ext cx="0" cy="0"/>
          <a:chOff x="0" y="0"/>
          <a:chExt cx="0" cy="0"/>
        </a:xfrm>
      </p:grpSpPr>
      <p:pic>
        <p:nvPicPr>
          <p:cNvPr id="9" name="Afbeelding 8" descr="titeldia MET FOTO SMAL NL.jpg"/>
          <p:cNvPicPr>
            <a:picLocks noChangeAspect="1"/>
          </p:cNvPicPr>
          <p:nvPr userDrawn="1"/>
        </p:nvPicPr>
        <p:blipFill>
          <a:blip r:embed="rId2" cstate="print"/>
          <a:stretch>
            <a:fillRect/>
          </a:stretch>
        </p:blipFill>
        <p:spPr>
          <a:xfrm>
            <a:off x="0" y="0"/>
            <a:ext cx="9144000" cy="6858000"/>
          </a:xfrm>
          <a:prstGeom prst="rect">
            <a:avLst/>
          </a:prstGeom>
        </p:spPr>
      </p:pic>
      <p:sp>
        <p:nvSpPr>
          <p:cNvPr id="89094" name="Rectangle 6"/>
          <p:cNvSpPr>
            <a:spLocks noGrp="1" noChangeArrowheads="1"/>
          </p:cNvSpPr>
          <p:nvPr>
            <p:ph type="ftr" sz="quarter" idx="3"/>
          </p:nvPr>
        </p:nvSpPr>
        <p:spPr>
          <a:xfrm>
            <a:off x="1422700" y="6377050"/>
            <a:ext cx="3279775" cy="215444"/>
          </a:xfrm>
        </p:spPr>
        <p:txBody>
          <a:bodyPr anchor="b">
            <a:spAutoFit/>
          </a:bodyPr>
          <a:lstStyle>
            <a:lvl1pPr algn="l">
              <a:defRPr sz="800">
                <a:latin typeface="Arial" pitchFamily="34" charset="0"/>
                <a:cs typeface="Arial" pitchFamily="34" charset="0"/>
              </a:defRPr>
            </a:lvl1pPr>
          </a:lstStyle>
          <a:p>
            <a:endParaRPr lang="nl-NL"/>
          </a:p>
        </p:txBody>
      </p:sp>
      <p:sp>
        <p:nvSpPr>
          <p:cNvPr id="89104" name="Rectangle 16"/>
          <p:cNvSpPr>
            <a:spLocks noGrp="1" noChangeArrowheads="1"/>
          </p:cNvSpPr>
          <p:nvPr>
            <p:ph type="ctrTitle" sz="quarter" hasCustomPrompt="1"/>
          </p:nvPr>
        </p:nvSpPr>
        <p:spPr>
          <a:xfrm>
            <a:off x="1440000" y="1620000"/>
            <a:ext cx="7058300" cy="504255"/>
          </a:xfrm>
        </p:spPr>
        <p:txBody>
          <a:bodyPr anchor="t" anchorCtr="0"/>
          <a:lstStyle>
            <a:lvl1pPr algn="l">
              <a:lnSpc>
                <a:spcPct val="100000"/>
              </a:lnSpc>
              <a:defRPr sz="2300" b="1" baseline="0">
                <a:solidFill>
                  <a:srgbClr val="E11837"/>
                </a:solidFill>
                <a:latin typeface="Arial" pitchFamily="34" charset="0"/>
                <a:cs typeface="Arial" pitchFamily="34" charset="0"/>
              </a:defRPr>
            </a:lvl1pPr>
          </a:lstStyle>
          <a:p>
            <a:pPr lvl="0"/>
            <a:r>
              <a:rPr lang="nl-NL" noProof="0" smtClean="0"/>
              <a:t>Klik om een titel te maken</a:t>
            </a:r>
          </a:p>
        </p:txBody>
      </p:sp>
      <p:cxnSp>
        <p:nvCxnSpPr>
          <p:cNvPr id="3" name="Rechte verbindingslijn 2"/>
          <p:cNvCxnSpPr/>
          <p:nvPr/>
        </p:nvCxnSpPr>
        <p:spPr bwMode="auto">
          <a:xfrm>
            <a:off x="-1" y="836712"/>
            <a:ext cx="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Subtitle 2"/>
          <p:cNvSpPr>
            <a:spLocks noGrp="1"/>
          </p:cNvSpPr>
          <p:nvPr>
            <p:ph type="subTitle" idx="4294967295" hasCustomPrompt="1"/>
          </p:nvPr>
        </p:nvSpPr>
        <p:spPr>
          <a:xfrm>
            <a:off x="6147175" y="3780000"/>
            <a:ext cx="2340259" cy="459090"/>
          </a:xfrm>
        </p:spPr>
        <p:txBody>
          <a:bodyPr/>
          <a:lstStyle>
            <a:lvl1pPr algn="ctr">
              <a:buNone/>
              <a:defRPr sz="1400"/>
            </a:lvl1pPr>
          </a:lstStyle>
          <a:p>
            <a:r>
              <a:rPr lang="en-US" smtClean="0"/>
              <a:t>Klik om een ondertitel te maken</a:t>
            </a:r>
            <a:endParaRPr lang="nl-NL"/>
          </a:p>
        </p:txBody>
      </p:sp>
      <p:sp>
        <p:nvSpPr>
          <p:cNvPr id="10" name="Rechthoek 9"/>
          <p:cNvSpPr/>
          <p:nvPr userDrawn="1"/>
        </p:nvSpPr>
        <p:spPr bwMode="auto">
          <a:xfrm>
            <a:off x="6102170" y="278650"/>
            <a:ext cx="247527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pic>
        <p:nvPicPr>
          <p:cNvPr id="11" name="Afbeelding 10" descr="logoNLl-transparant.png"/>
          <p:cNvPicPr>
            <a:picLocks noChangeAspect="1"/>
          </p:cNvPicPr>
          <p:nvPr userDrawn="1"/>
        </p:nvPicPr>
        <p:blipFill>
          <a:blip r:embed="rId3" cstate="print"/>
          <a:stretch>
            <a:fillRect/>
          </a:stretch>
        </p:blipFill>
        <p:spPr>
          <a:xfrm>
            <a:off x="6048000" y="180000"/>
            <a:ext cx="2520280" cy="505422"/>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a:lvl1pPr>
          </a:lstStyle>
          <a:p>
            <a:r>
              <a:rPr lang="en-US" smtClean="0"/>
              <a:t>Klik om een titel te maken</a:t>
            </a:r>
            <a:endParaRPr lang="nl-NL"/>
          </a:p>
        </p:txBody>
      </p:sp>
      <p:sp>
        <p:nvSpPr>
          <p:cNvPr id="3" name="Tijdelijke aanduiding voor verticale tekst 2"/>
          <p:cNvSpPr>
            <a:spLocks noGrp="1"/>
          </p:cNvSpPr>
          <p:nvPr>
            <p:ph type="body" orient="vert" idx="1" hasCustomPrompt="1"/>
          </p:nvPr>
        </p:nvSpPr>
        <p:spPr/>
        <p:txBody>
          <a:bodyPr vert="eaVert"/>
          <a:lstStyle>
            <a:lvl1pPr>
              <a:defRPr/>
            </a:lvl1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6"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17541386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hasCustomPrompt="1"/>
          </p:nvPr>
        </p:nvSpPr>
        <p:spPr>
          <a:xfrm>
            <a:off x="8037384" y="908720"/>
            <a:ext cx="673229" cy="5368255"/>
          </a:xfrm>
        </p:spPr>
        <p:txBody>
          <a:bodyPr vert="eaVert"/>
          <a:lstStyle>
            <a:lvl1pPr>
              <a:defRPr/>
            </a:lvl1pPr>
          </a:lstStyle>
          <a:p>
            <a:r>
              <a:rPr lang="en-US" smtClean="0"/>
              <a:t>Klik om een titel te maken</a:t>
            </a:r>
            <a:endParaRPr lang="nl-NL"/>
          </a:p>
        </p:txBody>
      </p:sp>
      <p:sp>
        <p:nvSpPr>
          <p:cNvPr id="3" name="Tijdelijke aanduiding voor verticale tekst 2"/>
          <p:cNvSpPr>
            <a:spLocks noGrp="1"/>
          </p:cNvSpPr>
          <p:nvPr>
            <p:ph type="body" orient="vert" idx="1" hasCustomPrompt="1"/>
          </p:nvPr>
        </p:nvSpPr>
        <p:spPr>
          <a:xfrm>
            <a:off x="1439999" y="900000"/>
            <a:ext cx="6417365" cy="5368255"/>
          </a:xfrm>
        </p:spPr>
        <p:txBody>
          <a:bodyPr vert="eaVert"/>
          <a:lstStyle>
            <a:lvl1pPr>
              <a:defRPr/>
            </a:lvl1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6"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17475637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Title">
    <p:spTree>
      <p:nvGrpSpPr>
        <p:cNvPr id="1" name=""/>
        <p:cNvGrpSpPr/>
        <p:nvPr/>
      </p:nvGrpSpPr>
      <p:grpSpPr>
        <a:xfrm>
          <a:off x="0" y="0"/>
          <a:ext cx="0" cy="0"/>
          <a:chOff x="0" y="0"/>
          <a:chExt cx="0" cy="0"/>
        </a:xfrm>
      </p:grpSpPr>
      <p:pic>
        <p:nvPicPr>
          <p:cNvPr id="10" name="Afbeelding 9" descr="titeldia zonder vlakken.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title" hasCustomPrompt="1"/>
          </p:nvPr>
        </p:nvSpPr>
        <p:spPr>
          <a:xfrm>
            <a:off x="1440000" y="1620000"/>
            <a:ext cx="7090225" cy="504701"/>
          </a:xfrm>
        </p:spPr>
        <p:txBody>
          <a:bodyPr/>
          <a:lstStyle>
            <a:lvl1pPr>
              <a:defRPr baseline="0"/>
            </a:lvl1pPr>
          </a:lstStyle>
          <a:p>
            <a:r>
              <a:rPr lang="en-US" smtClean="0"/>
              <a:t>Klik om een titel te maken</a:t>
            </a:r>
            <a:endParaRPr lang="nl-NL"/>
          </a:p>
        </p:txBody>
      </p:sp>
      <p:sp>
        <p:nvSpPr>
          <p:cNvPr id="3" name="Footer Placeholder 2"/>
          <p:cNvSpPr>
            <a:spLocks noGrp="1"/>
          </p:cNvSpPr>
          <p:nvPr>
            <p:ph type="ftr" sz="quarter" idx="10"/>
          </p:nvPr>
        </p:nvSpPr>
        <p:spPr/>
        <p:txBody>
          <a:bodyPr/>
          <a:lstStyle/>
          <a:p>
            <a:endParaRPr lang="nl-NL"/>
          </a:p>
        </p:txBody>
      </p:sp>
      <p:sp>
        <p:nvSpPr>
          <p:cNvPr id="4" name="Slide Number Placeholder 3"/>
          <p:cNvSpPr>
            <a:spLocks noGrp="1"/>
          </p:cNvSpPr>
          <p:nvPr>
            <p:ph type="sldNum" sz="quarter" idx="11"/>
          </p:nvPr>
        </p:nvSpPr>
        <p:spPr/>
        <p:txBody>
          <a:bodyPr/>
          <a:lstStyle>
            <a:lvl1pPr>
              <a:defRPr lang="nl-NL" smtClean="0"/>
            </a:lvl1pPr>
          </a:lstStyle>
          <a:p>
            <a:fld id="{11DD61F2-1B46-4395-9E9C-1ED1DF9C4869}" type="slidenum">
              <a:rPr lang="nl-NL" smtClean="0"/>
              <a:pPr/>
              <a:t>‹nr.›</a:t>
            </a:fld>
            <a:endParaRPr lang="nl-NL"/>
          </a:p>
        </p:txBody>
      </p:sp>
      <p:sp>
        <p:nvSpPr>
          <p:cNvPr id="7" name="Picture Placeholder 6"/>
          <p:cNvSpPr>
            <a:spLocks noGrp="1"/>
          </p:cNvSpPr>
          <p:nvPr>
            <p:ph type="pic" sz="quarter" idx="12" hasCustomPrompt="1"/>
          </p:nvPr>
        </p:nvSpPr>
        <p:spPr>
          <a:xfrm>
            <a:off x="1440000" y="2160000"/>
            <a:ext cx="2268000" cy="1574800"/>
          </a:xfrm>
        </p:spPr>
        <p:txBody>
          <a:bodyPr/>
          <a:lstStyle>
            <a:lvl1pPr>
              <a:buNone/>
              <a:defRPr sz="1600"/>
            </a:lvl1pPr>
          </a:lstStyle>
          <a:p>
            <a:r>
              <a:rPr lang="nl-NL" smtClean="0"/>
              <a:t> Klik om afbeelding in te voegen</a:t>
            </a:r>
            <a:endParaRPr lang="nl-NL"/>
          </a:p>
        </p:txBody>
      </p:sp>
      <p:sp>
        <p:nvSpPr>
          <p:cNvPr id="9" name="Picture Placeholder 8"/>
          <p:cNvSpPr>
            <a:spLocks noGrp="1"/>
          </p:cNvSpPr>
          <p:nvPr>
            <p:ph type="pic" sz="quarter" idx="13" hasCustomPrompt="1"/>
          </p:nvPr>
        </p:nvSpPr>
        <p:spPr>
          <a:xfrm>
            <a:off x="3794389" y="2160000"/>
            <a:ext cx="2268000" cy="1573200"/>
          </a:xfrm>
        </p:spPr>
        <p:txBody>
          <a:bodyPr/>
          <a:lstStyle>
            <a:lvl1pPr>
              <a:buNone/>
              <a:defRPr sz="1600"/>
            </a:lvl1pPr>
          </a:lstStyle>
          <a:p>
            <a:r>
              <a:rPr lang="nl-NL" smtClean="0"/>
              <a:t> Klik om afbeelding in te voegen</a:t>
            </a:r>
            <a:endParaRPr lang="nl-NL"/>
          </a:p>
        </p:txBody>
      </p:sp>
      <p:sp>
        <p:nvSpPr>
          <p:cNvPr id="11" name="Picture Placeholder 10"/>
          <p:cNvSpPr>
            <a:spLocks noGrp="1"/>
          </p:cNvSpPr>
          <p:nvPr>
            <p:ph type="pic" sz="quarter" idx="14" hasCustomPrompt="1"/>
          </p:nvPr>
        </p:nvSpPr>
        <p:spPr>
          <a:xfrm>
            <a:off x="6147175" y="2160000"/>
            <a:ext cx="2385265" cy="1574800"/>
          </a:xfrm>
        </p:spPr>
        <p:txBody>
          <a:bodyPr/>
          <a:lstStyle>
            <a:lvl1pPr>
              <a:buNone/>
              <a:defRPr sz="1600"/>
            </a:lvl1pPr>
          </a:lstStyle>
          <a:p>
            <a:r>
              <a:rPr lang="nl-NL" smtClean="0"/>
              <a:t> Klik om afbeelding in te voegen</a:t>
            </a:r>
            <a:endParaRPr lang="nl-NL"/>
          </a:p>
        </p:txBody>
      </p:sp>
      <p:sp>
        <p:nvSpPr>
          <p:cNvPr id="15" name="Text Placeholder 14"/>
          <p:cNvSpPr>
            <a:spLocks noGrp="1"/>
          </p:cNvSpPr>
          <p:nvPr>
            <p:ph type="body" sz="quarter" idx="15" hasCustomPrompt="1"/>
          </p:nvPr>
        </p:nvSpPr>
        <p:spPr>
          <a:xfrm>
            <a:off x="6125227" y="3776399"/>
            <a:ext cx="2392471" cy="687715"/>
          </a:xfrm>
        </p:spPr>
        <p:txBody>
          <a:bodyPr/>
          <a:lstStyle>
            <a:lvl1pPr marL="0" indent="0" algn="ctr">
              <a:buNone/>
              <a:defRPr sz="1400"/>
            </a:lvl1pPr>
            <a:lvl2pPr>
              <a:buNone/>
              <a:defRPr/>
            </a:lvl2pPr>
            <a:lvl3pPr>
              <a:buNone/>
              <a:defRPr/>
            </a:lvl3pPr>
            <a:lvl4pPr>
              <a:buNone/>
              <a:defRPr/>
            </a:lvl4pPr>
            <a:lvl5pPr>
              <a:buNone/>
              <a:defRPr/>
            </a:lvl5pPr>
          </a:lstStyle>
          <a:p>
            <a:pPr lvl="0"/>
            <a:r>
              <a:rPr lang="en-US" smtClean="0"/>
              <a:t>Klik om tekst toe te voegen </a:t>
            </a:r>
          </a:p>
        </p:txBody>
      </p:sp>
      <p:pic>
        <p:nvPicPr>
          <p:cNvPr id="12" name="Afbeelding 11" descr="logoNLl-transparant.png"/>
          <p:cNvPicPr>
            <a:picLocks noChangeAspect="1"/>
          </p:cNvPicPr>
          <p:nvPr userDrawn="1"/>
        </p:nvPicPr>
        <p:blipFill>
          <a:blip r:embed="rId3" cstate="print"/>
          <a:stretch>
            <a:fillRect/>
          </a:stretch>
        </p:blipFill>
        <p:spPr>
          <a:xfrm>
            <a:off x="6048000" y="180000"/>
            <a:ext cx="2520280" cy="505422"/>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a:xfrm>
            <a:off x="2001662" y="6360100"/>
            <a:ext cx="2895600" cy="337581"/>
          </a:xfrm>
        </p:spPr>
        <p:txBody>
          <a:bodyPr/>
          <a:lstStyle>
            <a:lvl1pPr algn="l">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a:xfrm>
            <a:off x="1440938" y="6360100"/>
            <a:ext cx="459114" cy="337581"/>
          </a:xfrm>
        </p:spPr>
        <p:txBody>
          <a:bodyPr/>
          <a:lstStyle>
            <a:lvl1pPr algn="l">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1045655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4464115"/>
            <a:ext cx="7118068" cy="855095"/>
          </a:xfrm>
        </p:spPr>
        <p:txBody>
          <a:bodyPr anchor="t"/>
          <a:lstStyle>
            <a:lvl1pPr algn="l">
              <a:defRPr sz="2800" b="1" cap="all"/>
            </a:lvl1pPr>
          </a:lstStyle>
          <a:p>
            <a:r>
              <a:rPr lang="en-US" smtClean="0"/>
              <a:t>Klik om een titel te maken</a:t>
            </a:r>
            <a:endParaRPr lang="nl-NL"/>
          </a:p>
        </p:txBody>
      </p:sp>
      <p:sp>
        <p:nvSpPr>
          <p:cNvPr id="3" name="Tijdelijke aanduiding voor tekst 2"/>
          <p:cNvSpPr>
            <a:spLocks noGrp="1"/>
          </p:cNvSpPr>
          <p:nvPr>
            <p:ph type="body" idx="1" hasCustomPrompt="1"/>
          </p:nvPr>
        </p:nvSpPr>
        <p:spPr>
          <a:xfrm>
            <a:off x="1440000" y="2906713"/>
            <a:ext cx="7118068" cy="1440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Klik om tekst toe te voegen</a:t>
            </a:r>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11" name="Afbeelding 10"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38862065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875" y="900000"/>
            <a:ext cx="7079738" cy="504701"/>
          </a:xfrm>
        </p:spPr>
        <p:txBody>
          <a:bodyPr/>
          <a:lstStyle>
            <a:lvl1pPr>
              <a:defRPr sz="2800"/>
            </a:lvl1pPr>
          </a:lstStyle>
          <a:p>
            <a:r>
              <a:rPr lang="en-US" smtClean="0"/>
              <a:t>Klik om een titel te maken</a:t>
            </a:r>
            <a:endParaRPr lang="nl-NL"/>
          </a:p>
        </p:txBody>
      </p:sp>
      <p:sp>
        <p:nvSpPr>
          <p:cNvPr id="3" name="Tijdelijke aanduiding voor inhoud 2"/>
          <p:cNvSpPr>
            <a:spLocks noGrp="1"/>
          </p:cNvSpPr>
          <p:nvPr>
            <p:ph sz="half" idx="1" hasCustomPrompt="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hasCustomPrompt="1"/>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8"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7036156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54700" y="900000"/>
            <a:ext cx="7122745" cy="643932"/>
          </a:xfrm>
        </p:spPr>
        <p:txBody>
          <a:bodyPr/>
          <a:lstStyle>
            <a:lvl1pPr>
              <a:defRPr sz="2800"/>
            </a:lvl1pPr>
          </a:lstStyle>
          <a:p>
            <a:r>
              <a:rPr lang="en-US" smtClean="0"/>
              <a:t>Klik om een titel te maken</a:t>
            </a:r>
            <a:endParaRPr lang="nl-NL"/>
          </a:p>
        </p:txBody>
      </p:sp>
      <p:sp>
        <p:nvSpPr>
          <p:cNvPr id="3" name="Tijdelijke aanduiding voor tekst 2"/>
          <p:cNvSpPr>
            <a:spLocks noGrp="1"/>
          </p:cNvSpPr>
          <p:nvPr>
            <p:ph type="body" idx="1" hasCustomPrompt="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Klik om tekst toe te voegen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hasCustomPrompt="1"/>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Klik om tekst toe te voegen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voettekst 6"/>
          <p:cNvSpPr>
            <a:spLocks noGrp="1"/>
          </p:cNvSpPr>
          <p:nvPr>
            <p:ph type="ftr" sz="quarter" idx="10"/>
          </p:nvPr>
        </p:nvSpPr>
        <p:spPr/>
        <p:txBody>
          <a:bodyPr/>
          <a:lstStyle>
            <a:lvl1pPr>
              <a:defRPr sz="1400">
                <a:latin typeface="+mn-lt"/>
              </a:defRPr>
            </a:lvl1pPr>
          </a:lstStyle>
          <a:p>
            <a:endParaRPr lang="nl-NL"/>
          </a:p>
        </p:txBody>
      </p:sp>
      <p:sp>
        <p:nvSpPr>
          <p:cNvPr id="8" name="Tijdelijke aanduiding voor dianummer 7"/>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9"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15215432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baseline="0"/>
            </a:lvl1pPr>
          </a:lstStyle>
          <a:p>
            <a:r>
              <a:rPr lang="en-US" smtClean="0"/>
              <a:t>Klik om een titel te maken</a:t>
            </a:r>
            <a:endParaRPr lang="nl-NL"/>
          </a:p>
        </p:txBody>
      </p:sp>
      <p:sp>
        <p:nvSpPr>
          <p:cNvPr id="3" name="Tijdelijke aanduiding voor voettekst 2"/>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4" name="Tijdelijke aanduiding voor dianummer 3"/>
          <p:cNvSpPr>
            <a:spLocks noGrp="1"/>
          </p:cNvSpPr>
          <p:nvPr>
            <p:ph type="sldNum" sz="quarter" idx="11"/>
          </p:nvPr>
        </p:nvSpPr>
        <p:spPr/>
        <p:txBody>
          <a:bodyPr/>
          <a:lstStyle>
            <a:lvl1pPr>
              <a:defRPr sz="1000"/>
            </a:lvl1pPr>
          </a:lstStyle>
          <a:p>
            <a:fld id="{11DD61F2-1B46-4395-9E9C-1ED1DF9C4869}" type="slidenum">
              <a:rPr lang="nl-NL" smtClean="0"/>
              <a:pPr/>
              <a:t>‹nr.›</a:t>
            </a:fld>
            <a:endParaRPr lang="nl-NL"/>
          </a:p>
        </p:txBody>
      </p:sp>
      <p:pic>
        <p:nvPicPr>
          <p:cNvPr id="5"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22986119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voettekst 1"/>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3" name="Tijdelijke aanduiding voor dianummer 2"/>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4"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41538829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25038" y="900000"/>
            <a:ext cx="2040477" cy="783156"/>
          </a:xfrm>
        </p:spPr>
        <p:txBody>
          <a:bodyPr/>
          <a:lstStyle>
            <a:lvl1pPr algn="l">
              <a:defRPr sz="2000" b="1"/>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3575050" y="900000"/>
            <a:ext cx="5111750" cy="5235516"/>
          </a:xfrm>
        </p:spPr>
        <p:txBody>
          <a:bodyPr/>
          <a:lstStyle>
            <a:lvl1pPr>
              <a:defRPr sz="2800" b="0"/>
            </a:lvl1pPr>
            <a:lvl2pPr>
              <a:defRPr sz="2400" b="0"/>
            </a:lvl2pPr>
            <a:lvl3pPr>
              <a:defRPr sz="2000" b="0"/>
            </a:lvl3pPr>
            <a:lvl4pPr>
              <a:defRPr sz="1600" b="0"/>
            </a:lvl4pPr>
            <a:lvl5pPr>
              <a:defRPr sz="1400" b="0"/>
            </a:lvl5pPr>
            <a:lvl6pPr>
              <a:defRPr sz="2000"/>
            </a:lvl6pPr>
            <a:lvl7pPr>
              <a:defRPr sz="2000"/>
            </a:lvl7pPr>
            <a:lvl8pPr>
              <a:defRPr sz="2000"/>
            </a:lvl8pPr>
            <a:lvl9pPr>
              <a:defRPr sz="20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hasCustomPrompt="1"/>
          </p:nvPr>
        </p:nvSpPr>
        <p:spPr>
          <a:xfrm>
            <a:off x="1425038" y="1853825"/>
            <a:ext cx="2064227" cy="4272340"/>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Klik om tekst toe te voegen</a:t>
            </a:r>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7544715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7913" y="4349350"/>
            <a:ext cx="7039522" cy="566739"/>
          </a:xfrm>
        </p:spPr>
        <p:txBody>
          <a:bodyPr/>
          <a:lstStyle>
            <a:lvl1pPr algn="l">
              <a:defRPr sz="2000" b="1" baseline="0"/>
            </a:lvl1pPr>
          </a:lstStyle>
          <a:p>
            <a:r>
              <a:rPr lang="en-US" smtClean="0"/>
              <a:t>Klik om een titel te maken</a:t>
            </a:r>
            <a:endParaRPr lang="nl-NL"/>
          </a:p>
        </p:txBody>
      </p:sp>
      <p:sp>
        <p:nvSpPr>
          <p:cNvPr id="3" name="Tijdelijke aanduiding voor afbeelding 2"/>
          <p:cNvSpPr>
            <a:spLocks noGrp="1"/>
          </p:cNvSpPr>
          <p:nvPr>
            <p:ph type="pic" idx="1" hasCustomPrompt="1"/>
          </p:nvPr>
        </p:nvSpPr>
        <p:spPr>
          <a:xfrm>
            <a:off x="1439999" y="900000"/>
            <a:ext cx="7047435" cy="3431968"/>
          </a:xfrm>
        </p:spPr>
        <p:txBody>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Klik om een afbeelding toe te voegen</a:t>
            </a:r>
            <a:endParaRPr lang="nl-NL"/>
          </a:p>
        </p:txBody>
      </p:sp>
      <p:sp>
        <p:nvSpPr>
          <p:cNvPr id="4" name="Tijdelijke aanduiding voor tekst 3"/>
          <p:cNvSpPr>
            <a:spLocks noGrp="1"/>
          </p:cNvSpPr>
          <p:nvPr>
            <p:ph type="body" sz="half" idx="2" hasCustomPrompt="1"/>
          </p:nvPr>
        </p:nvSpPr>
        <p:spPr>
          <a:xfrm>
            <a:off x="1447912" y="4964906"/>
            <a:ext cx="7069787" cy="3196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Klik om tekst toe te voegen</a:t>
            </a:r>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37898793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84" name="Rectangle 20"/>
          <p:cNvSpPr>
            <a:spLocks noGrp="1" noChangeArrowheads="1"/>
          </p:cNvSpPr>
          <p:nvPr>
            <p:ph type="title"/>
          </p:nvPr>
        </p:nvSpPr>
        <p:spPr bwMode="auto">
          <a:xfrm>
            <a:off x="1452750" y="900000"/>
            <a:ext cx="716280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p>
            <a:pPr lvl="0"/>
            <a:r>
              <a:rPr lang="en-US" smtClean="0"/>
              <a:t>Klik om een titel te maken</a:t>
            </a:r>
            <a:endParaRPr lang="nl-NL" smtClean="0"/>
          </a:p>
        </p:txBody>
      </p:sp>
      <p:sp>
        <p:nvSpPr>
          <p:cNvPr id="88085" name="Rectangle 21"/>
          <p:cNvSpPr>
            <a:spLocks noGrp="1" noChangeArrowheads="1"/>
          </p:cNvSpPr>
          <p:nvPr>
            <p:ph type="body" idx="1"/>
          </p:nvPr>
        </p:nvSpPr>
        <p:spPr bwMode="auto">
          <a:xfrm>
            <a:off x="1440938" y="1620000"/>
            <a:ext cx="7162800" cy="3703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smtClean="0"/>
          </a:p>
        </p:txBody>
      </p:sp>
      <p:sp>
        <p:nvSpPr>
          <p:cNvPr id="88101" name="Rectangle 37"/>
          <p:cNvSpPr>
            <a:spLocks noGrp="1" noChangeArrowheads="1"/>
          </p:cNvSpPr>
          <p:nvPr>
            <p:ph type="ftr" sz="quarter" idx="3"/>
          </p:nvPr>
        </p:nvSpPr>
        <p:spPr bwMode="auto">
          <a:xfrm>
            <a:off x="1935695" y="6381751"/>
            <a:ext cx="3491346"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eaLnBrk="0" hangingPunct="0">
              <a:lnSpc>
                <a:spcPct val="100000"/>
              </a:lnSpc>
              <a:defRPr kumimoji="1" sz="1000" b="0">
                <a:solidFill>
                  <a:srgbClr val="0B1A58"/>
                </a:solidFill>
                <a:latin typeface="Arial" pitchFamily="34" charset="0"/>
                <a:cs typeface="Arial" pitchFamily="34" charset="0"/>
              </a:defRPr>
            </a:lvl1pPr>
          </a:lstStyle>
          <a:p>
            <a:endParaRPr lang="nl-NL"/>
          </a:p>
        </p:txBody>
      </p:sp>
      <p:sp>
        <p:nvSpPr>
          <p:cNvPr id="88102" name="Rectangle 38"/>
          <p:cNvSpPr>
            <a:spLocks noGrp="1" noChangeArrowheads="1"/>
          </p:cNvSpPr>
          <p:nvPr>
            <p:ph type="sldNum" sz="quarter" idx="4"/>
          </p:nvPr>
        </p:nvSpPr>
        <p:spPr bwMode="auto">
          <a:xfrm>
            <a:off x="1405314" y="6381751"/>
            <a:ext cx="556396"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algn="l" defTabSz="914400" rtl="0" eaLnBrk="0" latinLnBrk="0" hangingPunct="0">
              <a:lnSpc>
                <a:spcPct val="100000"/>
              </a:lnSpc>
              <a:defRPr kumimoji="1" lang="nl-NL" sz="1000" b="0" kern="1200" smtClean="0">
                <a:solidFill>
                  <a:srgbClr val="0B1A58"/>
                </a:solidFill>
                <a:latin typeface="Arial" pitchFamily="34" charset="0"/>
                <a:ea typeface="+mn-ea"/>
                <a:cs typeface="Arial" pitchFamily="34" charset="0"/>
              </a:defRPr>
            </a:lvl1pPr>
          </a:lstStyle>
          <a:p>
            <a:fld id="{11DD61F2-1B46-4395-9E9C-1ED1DF9C4869}" type="slidenum">
              <a:rPr lang="nl-NL" smtClean="0"/>
              <a:pPr/>
              <a:t>‹nr.›</a:t>
            </a:fld>
            <a:endParaRPr lang="nl-NL"/>
          </a:p>
        </p:txBody>
      </p:sp>
      <p:pic>
        <p:nvPicPr>
          <p:cNvPr id="1026" name="Picture 2"/>
          <p:cNvPicPr>
            <a:picLocks noChangeAspect="1" noChangeArrowheads="1"/>
          </p:cNvPicPr>
          <p:nvPr userDrawn="1"/>
        </p:nvPicPr>
        <p:blipFill>
          <a:blip r:embed="rId14" cstate="print"/>
          <a:srcRect/>
          <a:stretch>
            <a:fillRect/>
          </a:stretch>
        </p:blipFill>
        <p:spPr bwMode="auto">
          <a:xfrm>
            <a:off x="0" y="5364215"/>
            <a:ext cx="1427163" cy="914400"/>
          </a:xfrm>
          <a:prstGeom prst="rect">
            <a:avLst/>
          </a:prstGeom>
          <a:noFill/>
          <a:ln w="9525">
            <a:noFill/>
            <a:miter lim="800000"/>
            <a:headEnd/>
            <a:tailEnd/>
          </a:ln>
        </p:spPr>
      </p:pic>
      <p:pic>
        <p:nvPicPr>
          <p:cNvPr id="8" name="Picture 2"/>
          <p:cNvPicPr>
            <a:picLocks noChangeAspect="1" noChangeArrowheads="1"/>
          </p:cNvPicPr>
          <p:nvPr userDrawn="1"/>
        </p:nvPicPr>
        <p:blipFill>
          <a:blip r:embed="rId15" cstate="print"/>
          <a:srcRect/>
          <a:stretch>
            <a:fillRect/>
          </a:stretch>
        </p:blipFill>
        <p:spPr bwMode="auto">
          <a:xfrm>
            <a:off x="0" y="760717"/>
            <a:ext cx="9144000" cy="195263"/>
          </a:xfrm>
          <a:prstGeom prst="rect">
            <a:avLst/>
          </a:prstGeom>
          <a:noFill/>
          <a:ln w="9525">
            <a:noFill/>
            <a:miter lim="800000"/>
            <a:headEnd/>
            <a:tailEnd/>
          </a:ln>
        </p:spPr>
      </p:pic>
      <p:pic>
        <p:nvPicPr>
          <p:cNvPr id="10" name="Afbeelding 9" descr="logoNLl-transparant.png"/>
          <p:cNvPicPr>
            <a:picLocks noChangeAspect="1"/>
          </p:cNvPicPr>
          <p:nvPr userDrawn="1"/>
        </p:nvPicPr>
        <p:blipFill>
          <a:blip r:embed="rId16" cstate="print"/>
          <a:stretch>
            <a:fillRect/>
          </a:stretch>
        </p:blipFill>
        <p:spPr>
          <a:xfrm>
            <a:off x="6048000" y="180000"/>
            <a:ext cx="2520280" cy="505422"/>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700" r:id="rId12"/>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lang="nl-NL" sz="2600" b="1" baseline="0" smtClean="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p:titleStyle>
    <p:bodyStyle>
      <a:lvl1pPr marL="342900" indent="-342900" algn="l" rtl="0" eaLnBrk="1" fontAlgn="base" hangingPunct="1">
        <a:lnSpc>
          <a:spcPct val="110000"/>
        </a:lnSpc>
        <a:spcBef>
          <a:spcPct val="20000"/>
        </a:spcBef>
        <a:spcAft>
          <a:spcPct val="0"/>
        </a:spcAft>
        <a:buClr>
          <a:srgbClr val="000050"/>
        </a:buClr>
        <a:buSzPct val="60000"/>
        <a:buFont typeface="Wingdings" pitchFamily="2" charset="2"/>
        <a:buChar char="l"/>
        <a:defRPr sz="2600" b="1">
          <a:solidFill>
            <a:srgbClr val="0B1A58"/>
          </a:solidFill>
          <a:latin typeface="Arial" pitchFamily="34" charset="0"/>
          <a:ea typeface="+mn-ea"/>
          <a:cs typeface="Arial" pitchFamily="34" charset="0"/>
        </a:defRPr>
      </a:lvl1pPr>
      <a:lvl2pPr marL="712788" indent="-357188" algn="l" rtl="0" eaLnBrk="1" fontAlgn="base" hangingPunct="1">
        <a:lnSpc>
          <a:spcPct val="110000"/>
        </a:lnSpc>
        <a:spcBef>
          <a:spcPct val="20000"/>
        </a:spcBef>
        <a:spcAft>
          <a:spcPct val="0"/>
        </a:spcAft>
        <a:buClr>
          <a:schemeClr val="tx1"/>
        </a:buClr>
        <a:buSzPct val="75000"/>
        <a:buChar char="–"/>
        <a:defRPr sz="2300" b="1">
          <a:solidFill>
            <a:srgbClr val="0B1A58"/>
          </a:solidFill>
          <a:latin typeface="Arial" pitchFamily="34" charset="0"/>
          <a:cs typeface="Arial" pitchFamily="34" charset="0"/>
        </a:defRPr>
      </a:lvl2pPr>
      <a:lvl3pPr marL="985838" indent="-273050" algn="l" rtl="0" eaLnBrk="1" fontAlgn="base" hangingPunct="1">
        <a:lnSpc>
          <a:spcPct val="110000"/>
        </a:lnSpc>
        <a:spcBef>
          <a:spcPct val="20000"/>
        </a:spcBef>
        <a:spcAft>
          <a:spcPct val="0"/>
        </a:spcAft>
        <a:buClr>
          <a:srgbClr val="000050"/>
        </a:buClr>
        <a:buSzPct val="90000"/>
        <a:buFont typeface="Arial" pitchFamily="34" charset="0"/>
        <a:buChar char="•"/>
        <a:defRPr sz="2000" b="1">
          <a:solidFill>
            <a:srgbClr val="0B1A58"/>
          </a:solidFill>
          <a:latin typeface="Arial" pitchFamily="34" charset="0"/>
          <a:cs typeface="Arial" pitchFamily="34" charset="0"/>
        </a:defRPr>
      </a:lvl3pPr>
      <a:lvl4pPr marL="1258888" indent="-273050" algn="l" rtl="0" eaLnBrk="1" fontAlgn="base" hangingPunct="1">
        <a:spcBef>
          <a:spcPct val="20000"/>
        </a:spcBef>
        <a:spcAft>
          <a:spcPct val="0"/>
        </a:spcAft>
        <a:buClr>
          <a:schemeClr val="tx1"/>
        </a:buClr>
        <a:buSzPct val="80000"/>
        <a:buChar char="–"/>
        <a:defRPr sz="1600">
          <a:solidFill>
            <a:srgbClr val="0B1A58"/>
          </a:solidFill>
          <a:latin typeface="Arial" pitchFamily="34" charset="0"/>
          <a:cs typeface="Arial" pitchFamily="34" charset="0"/>
        </a:defRPr>
      </a:lvl4pPr>
      <a:lvl5pPr marL="1520825" indent="-261938" algn="l" rtl="0" eaLnBrk="1" fontAlgn="base" hangingPunct="1">
        <a:spcBef>
          <a:spcPct val="20000"/>
        </a:spcBef>
        <a:spcAft>
          <a:spcPct val="0"/>
        </a:spcAft>
        <a:buClr>
          <a:schemeClr val="tx1"/>
        </a:buClr>
        <a:buSzPct val="50000"/>
        <a:buFont typeface="Wingdings" pitchFamily="2" charset="2"/>
        <a:buChar char="l"/>
        <a:defRPr sz="1400">
          <a:solidFill>
            <a:srgbClr val="0B1A58"/>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hm.bris.ac.uk/ms/theory/maldi-ionisation.html" TargetMode="External"/><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hm.bris.ac.uk/" TargetMode="External"/><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departments.agri.huji.ac.il/zabam/myimages/EI%20source-2.JP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2.chemistry.msu.edu/faculty/reusch/virttxtjml/Spectrpy/MassSpec/masspec1.htm" TargetMode="External"/><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2.chemistry.msu.edu/faculty/reusch/virttxtjml/Spectrpy/MassSpec/masspec1.htm" TargetMode="External"/><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hhe.com/" TargetMode="External"/><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mhhe.com/" TargetMode="External"/><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hyperlink" Target="http://www.matrixscience.com/help_index.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intechopen.com/source/html/38026/media/image95.png"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bris.ac.uk/nerclsmsf/images/quadrupole.gif"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departments.agri.huji.ac.il/zabam/myimages/iontrap_5.jpg"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upload.wikimedia.org/wikipedia/commons/6/67/Electron_multiplier.sv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pharmacelsus.de/uploads/pics/hplc.jpg"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2.chemistry.msu.edu/faculty/reusch/virttxtjml/Spectrpy/MassSpec/masspec1.htm" TargetMode="External"/><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www.matrixscience.com/"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mass-spec.lsu.edu/msterms/index.php/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sz="quarter"/>
          </p:nvPr>
        </p:nvSpPr>
        <p:spPr>
          <a:xfrm>
            <a:off x="1440000" y="998730"/>
            <a:ext cx="7058300" cy="1125525"/>
          </a:xfrm>
        </p:spPr>
        <p:txBody>
          <a:bodyPr/>
          <a:lstStyle/>
          <a:p>
            <a:r>
              <a:rPr lang="nl-NL" dirty="0" smtClean="0"/>
              <a:t>Workshop </a:t>
            </a:r>
            <a:br>
              <a:rPr lang="nl-NL" dirty="0" smtClean="0"/>
            </a:br>
            <a:r>
              <a:rPr lang="nl-NL" dirty="0" smtClean="0"/>
              <a:t>Analysis of biomolecules </a:t>
            </a:r>
            <a:r>
              <a:rPr lang="nl-NL" dirty="0" err="1" smtClean="0"/>
              <a:t>by</a:t>
            </a:r>
            <a:r>
              <a:rPr lang="nl-NL" dirty="0" smtClean="0"/>
              <a:t> </a:t>
            </a:r>
            <a:r>
              <a:rPr lang="nl-NL" dirty="0" err="1" smtClean="0"/>
              <a:t>Mass</a:t>
            </a:r>
            <a:r>
              <a:rPr lang="nl-NL" dirty="0" smtClean="0"/>
              <a:t> </a:t>
            </a:r>
            <a:r>
              <a:rPr lang="nl-NL" dirty="0" err="1" smtClean="0"/>
              <a:t>Spectrometry</a:t>
            </a:r>
            <a:r>
              <a:rPr lang="nl-NL" dirty="0" smtClean="0"/>
              <a:t/>
            </a:r>
            <a:br>
              <a:rPr lang="nl-NL" dirty="0" smtClean="0"/>
            </a:br>
            <a:endParaRPr lang="nl-NL" dirty="0"/>
          </a:p>
        </p:txBody>
      </p:sp>
      <p:sp>
        <p:nvSpPr>
          <p:cNvPr id="8" name="Ondertitel 7"/>
          <p:cNvSpPr>
            <a:spLocks noGrp="1"/>
          </p:cNvSpPr>
          <p:nvPr>
            <p:ph type="subTitle" idx="4294967295"/>
          </p:nvPr>
        </p:nvSpPr>
        <p:spPr>
          <a:xfrm>
            <a:off x="5652120" y="3780000"/>
            <a:ext cx="2808139" cy="459090"/>
          </a:xfrm>
        </p:spPr>
        <p:txBody>
          <a:bodyPr/>
          <a:lstStyle/>
          <a:p>
            <a:pPr algn="ctr">
              <a:buNone/>
            </a:pPr>
            <a:r>
              <a:rPr lang="nl-NL" sz="1600" dirty="0" smtClean="0"/>
              <a:t>Karin </a:t>
            </a:r>
            <a:r>
              <a:rPr lang="nl-NL" sz="1600" dirty="0" smtClean="0"/>
              <a:t>Struijs, Ingrid Paffen</a:t>
            </a:r>
            <a:endParaRPr lang="nl-NL" sz="1600" dirty="0"/>
          </a:p>
        </p:txBody>
      </p:sp>
      <p:pic>
        <p:nvPicPr>
          <p:cNvPr id="1026" name="Picture 2"/>
          <p:cNvPicPr>
            <a:picLocks noChangeAspect="1" noChangeArrowheads="1"/>
          </p:cNvPicPr>
          <p:nvPr/>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Fragmentation (in-source; MS/MS of </a:t>
            </a:r>
            <a:r>
              <a:rPr lang="en-US" dirty="0" err="1" smtClean="0"/>
              <a:t>MS</a:t>
            </a:r>
            <a:r>
              <a:rPr lang="en-US" baseline="30000" dirty="0" err="1" smtClean="0"/>
              <a:t>n</a:t>
            </a:r>
            <a:r>
              <a:rPr lang="en-US" dirty="0" smtClean="0"/>
              <a:t>)</a:t>
            </a:r>
            <a:endParaRPr lang="en-US" dirty="0"/>
          </a:p>
        </p:txBody>
      </p:sp>
      <p:sp>
        <p:nvSpPr>
          <p:cNvPr id="3" name="Content Placeholder 2"/>
          <p:cNvSpPr>
            <a:spLocks noGrp="1"/>
          </p:cNvSpPr>
          <p:nvPr>
            <p:ph idx="1"/>
          </p:nvPr>
        </p:nvSpPr>
        <p:spPr/>
        <p:txBody>
          <a:bodyPr/>
          <a:lstStyle/>
          <a:p>
            <a:r>
              <a:rPr lang="en-US" b="0" dirty="0" smtClean="0"/>
              <a:t>In-source fragmentation occurs due to high energy ionization</a:t>
            </a:r>
          </a:p>
          <a:p>
            <a:endParaRPr lang="en-US" b="0" dirty="0"/>
          </a:p>
          <a:p>
            <a:r>
              <a:rPr lang="en-US" b="0" dirty="0" smtClean="0"/>
              <a:t>MS/MS or </a:t>
            </a:r>
            <a:r>
              <a:rPr lang="en-US" b="0" dirty="0" err="1" smtClean="0"/>
              <a:t>MS</a:t>
            </a:r>
            <a:r>
              <a:rPr lang="en-US" b="0" baseline="30000" dirty="0" err="1" smtClean="0"/>
              <a:t>n</a:t>
            </a:r>
            <a:r>
              <a:rPr lang="en-US" b="0" dirty="0" smtClean="0"/>
              <a:t> are controlled fragmentation processes.</a:t>
            </a:r>
          </a:p>
          <a:p>
            <a:endParaRPr lang="en-US" b="0" dirty="0"/>
          </a:p>
          <a:p>
            <a:r>
              <a:rPr lang="en-US" b="0" dirty="0" smtClean="0"/>
              <a:t>Fragments give information about the structure of a molecule</a:t>
            </a:r>
            <a:endParaRPr lang="en-US" b="0" dirty="0"/>
          </a:p>
        </p:txBody>
      </p:sp>
    </p:spTree>
    <p:extLst>
      <p:ext uri="{BB962C8B-B14F-4D97-AF65-F5344CB8AC3E}">
        <p14:creationId xmlns:p14="http://schemas.microsoft.com/office/powerpoint/2010/main" val="386443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40000" y="332656"/>
            <a:ext cx="7127190" cy="504701"/>
          </a:xfrm>
        </p:spPr>
        <p:txBody>
          <a:bodyPr/>
          <a:lstStyle/>
          <a:p>
            <a:r>
              <a:rPr lang="nl-NL" dirty="0" err="1" smtClean="0"/>
              <a:t>Ionization</a:t>
            </a:r>
            <a:endParaRPr lang="nl-NL" dirty="0"/>
          </a:p>
        </p:txBody>
      </p:sp>
      <p:sp>
        <p:nvSpPr>
          <p:cNvPr id="3" name="Tijdelijke aanduiding voor inhoud 2"/>
          <p:cNvSpPr>
            <a:spLocks noGrp="1"/>
          </p:cNvSpPr>
          <p:nvPr>
            <p:ph idx="1"/>
          </p:nvPr>
        </p:nvSpPr>
        <p:spPr>
          <a:xfrm>
            <a:off x="1471873" y="845065"/>
            <a:ext cx="7110789" cy="6048672"/>
          </a:xfrm>
        </p:spPr>
        <p:txBody>
          <a:bodyPr/>
          <a:lstStyle/>
          <a:p>
            <a:r>
              <a:rPr lang="nl-NL" sz="2400" dirty="0" smtClean="0"/>
              <a:t>Hard </a:t>
            </a:r>
            <a:r>
              <a:rPr lang="nl-NL" sz="2400" dirty="0" err="1" smtClean="0"/>
              <a:t>ionization</a:t>
            </a:r>
            <a:r>
              <a:rPr lang="nl-NL" sz="2400" dirty="0" smtClean="0"/>
              <a:t>: </a:t>
            </a:r>
            <a:r>
              <a:rPr lang="nl-NL" sz="2400" dirty="0" err="1" smtClean="0"/>
              <a:t>ionization</a:t>
            </a:r>
            <a:r>
              <a:rPr lang="nl-NL" sz="2400" dirty="0" smtClean="0"/>
              <a:t> </a:t>
            </a:r>
            <a:r>
              <a:rPr lang="nl-NL" sz="2400" dirty="0" err="1" smtClean="0"/>
              <a:t>occurs</a:t>
            </a:r>
            <a:r>
              <a:rPr lang="nl-NL" sz="2400" dirty="0" smtClean="0"/>
              <a:t> </a:t>
            </a:r>
            <a:r>
              <a:rPr lang="nl-NL" sz="2400" dirty="0" err="1" smtClean="0"/>
              <a:t>due</a:t>
            </a:r>
            <a:r>
              <a:rPr lang="nl-NL" sz="2400" dirty="0" smtClean="0"/>
              <a:t> </a:t>
            </a:r>
            <a:r>
              <a:rPr lang="nl-NL" sz="2400" dirty="0" err="1" smtClean="0"/>
              <a:t>to</a:t>
            </a:r>
            <a:r>
              <a:rPr lang="nl-NL" sz="2400" dirty="0" smtClean="0"/>
              <a:t> </a:t>
            </a:r>
            <a:r>
              <a:rPr lang="nl-NL" sz="2400" dirty="0" err="1" smtClean="0"/>
              <a:t>interaction</a:t>
            </a:r>
            <a:r>
              <a:rPr lang="nl-NL" sz="2400" dirty="0" smtClean="0"/>
              <a:t> </a:t>
            </a:r>
            <a:r>
              <a:rPr lang="nl-NL" sz="2400" dirty="0" err="1" smtClean="0"/>
              <a:t>with</a:t>
            </a:r>
            <a:r>
              <a:rPr lang="nl-NL" sz="2400" dirty="0" smtClean="0"/>
              <a:t> </a:t>
            </a:r>
            <a:r>
              <a:rPr lang="nl-NL" sz="2400" dirty="0" err="1" smtClean="0"/>
              <a:t>energetic</a:t>
            </a:r>
            <a:r>
              <a:rPr lang="nl-NL" sz="2400" dirty="0" smtClean="0"/>
              <a:t> </a:t>
            </a:r>
            <a:r>
              <a:rPr lang="nl-NL" sz="2400" dirty="0" err="1" smtClean="0"/>
              <a:t>electrons</a:t>
            </a:r>
            <a:endParaRPr lang="nl-NL" sz="2400" dirty="0" smtClean="0"/>
          </a:p>
          <a:p>
            <a:pPr lvl="1"/>
            <a:r>
              <a:rPr lang="nl-NL" dirty="0" err="1" smtClean="0"/>
              <a:t>atom</a:t>
            </a:r>
            <a:r>
              <a:rPr lang="nl-NL" dirty="0" smtClean="0"/>
              <a:t> or </a:t>
            </a:r>
            <a:r>
              <a:rPr lang="nl-NL" dirty="0" err="1" smtClean="0"/>
              <a:t>molecules</a:t>
            </a:r>
            <a:r>
              <a:rPr lang="nl-NL" dirty="0" smtClean="0"/>
              <a:t> </a:t>
            </a:r>
            <a:r>
              <a:rPr lang="nl-NL" dirty="0" err="1" smtClean="0"/>
              <a:t>accepts</a:t>
            </a:r>
            <a:r>
              <a:rPr lang="nl-NL" dirty="0" smtClean="0"/>
              <a:t> or </a:t>
            </a:r>
            <a:r>
              <a:rPr lang="nl-NL" dirty="0" err="1" smtClean="0"/>
              <a:t>donates</a:t>
            </a:r>
            <a:r>
              <a:rPr lang="nl-NL" dirty="0" smtClean="0"/>
              <a:t> </a:t>
            </a:r>
            <a:r>
              <a:rPr lang="nl-NL" dirty="0" err="1" smtClean="0"/>
              <a:t>an</a:t>
            </a:r>
            <a:r>
              <a:rPr lang="nl-NL" dirty="0" smtClean="0"/>
              <a:t> </a:t>
            </a:r>
            <a:r>
              <a:rPr lang="nl-NL" dirty="0" err="1" smtClean="0"/>
              <a:t>electron</a:t>
            </a:r>
            <a:endParaRPr lang="nl-NL" dirty="0" smtClean="0"/>
          </a:p>
          <a:p>
            <a:pPr lvl="1"/>
            <a:r>
              <a:rPr lang="nl-NL" dirty="0" err="1"/>
              <a:t>f</a:t>
            </a:r>
            <a:r>
              <a:rPr lang="nl-NL" dirty="0" err="1" smtClean="0"/>
              <a:t>ragmentation</a:t>
            </a:r>
            <a:r>
              <a:rPr lang="nl-NL" dirty="0" smtClean="0"/>
              <a:t> </a:t>
            </a:r>
            <a:r>
              <a:rPr lang="nl-NL" dirty="0" err="1" smtClean="0"/>
              <a:t>occurs</a:t>
            </a:r>
            <a:endParaRPr lang="nl-NL" dirty="0" smtClean="0"/>
          </a:p>
          <a:p>
            <a:pPr lvl="1"/>
            <a:r>
              <a:rPr lang="nl-NL" i="1" dirty="0" smtClean="0"/>
              <a:t>m/</a:t>
            </a:r>
            <a:r>
              <a:rPr lang="nl-NL" i="1" dirty="0" err="1" smtClean="0"/>
              <a:t>z</a:t>
            </a:r>
            <a:r>
              <a:rPr lang="nl-NL" dirty="0" smtClean="0"/>
              <a:t>-ratio = 228 [M</a:t>
            </a:r>
            <a:r>
              <a:rPr lang="nl-NL" baseline="30000" dirty="0" smtClean="0">
                <a:sym typeface="Symbol" panose="05050102010706020507" pitchFamily="18" charset="2"/>
              </a:rPr>
              <a:t></a:t>
            </a:r>
            <a:r>
              <a:rPr lang="nl-NL" dirty="0" smtClean="0">
                <a:sym typeface="Symbol" panose="05050102010706020507" pitchFamily="18" charset="2"/>
              </a:rPr>
              <a:t>]</a:t>
            </a:r>
            <a:r>
              <a:rPr lang="nl-NL" baseline="30000" dirty="0" smtClean="0">
                <a:sym typeface="Symbol" panose="05050102010706020507" pitchFamily="18" charset="2"/>
              </a:rPr>
              <a:t>+ </a:t>
            </a:r>
            <a:r>
              <a:rPr lang="nl-NL" dirty="0" smtClean="0">
                <a:sym typeface="Symbol" panose="05050102010706020507" pitchFamily="18" charset="2"/>
              </a:rPr>
              <a:t>or M</a:t>
            </a:r>
            <a:r>
              <a:rPr lang="nl-NL" baseline="30000" dirty="0" smtClean="0">
                <a:sym typeface="Symbol" panose="05050102010706020507" pitchFamily="18" charset="2"/>
              </a:rPr>
              <a:t>+</a:t>
            </a:r>
            <a:endParaRPr lang="nl-NL" baseline="30000" dirty="0" smtClean="0"/>
          </a:p>
          <a:p>
            <a:endParaRPr lang="nl-NL" dirty="0"/>
          </a:p>
          <a:p>
            <a:r>
              <a:rPr lang="nl-NL" sz="2400" dirty="0" smtClean="0"/>
              <a:t>Soft </a:t>
            </a:r>
            <a:r>
              <a:rPr lang="nl-NL" sz="2400" dirty="0" err="1" smtClean="0"/>
              <a:t>ionization</a:t>
            </a:r>
            <a:r>
              <a:rPr lang="nl-NL" sz="2400" dirty="0" smtClean="0"/>
              <a:t>: </a:t>
            </a:r>
            <a:r>
              <a:rPr lang="nl-NL" sz="2400" dirty="0" err="1" smtClean="0"/>
              <a:t>ionization</a:t>
            </a:r>
            <a:r>
              <a:rPr lang="nl-NL" sz="2400" dirty="0" smtClean="0"/>
              <a:t> </a:t>
            </a:r>
            <a:r>
              <a:rPr lang="nl-NL" sz="2400" dirty="0" err="1" smtClean="0"/>
              <a:t>occurs</a:t>
            </a:r>
            <a:r>
              <a:rPr lang="nl-NL" sz="2400" dirty="0" smtClean="0"/>
              <a:t> </a:t>
            </a:r>
            <a:r>
              <a:rPr lang="nl-NL" sz="2400" dirty="0" err="1" smtClean="0"/>
              <a:t>due</a:t>
            </a:r>
            <a:r>
              <a:rPr lang="nl-NL" sz="2400" dirty="0" smtClean="0"/>
              <a:t> </a:t>
            </a:r>
            <a:r>
              <a:rPr lang="nl-NL" sz="2400" dirty="0" err="1" smtClean="0"/>
              <a:t>to</a:t>
            </a:r>
            <a:r>
              <a:rPr lang="nl-NL" sz="2400" dirty="0" smtClean="0"/>
              <a:t> </a:t>
            </a:r>
            <a:r>
              <a:rPr lang="nl-NL" sz="2400" dirty="0" err="1" smtClean="0"/>
              <a:t>interactions</a:t>
            </a:r>
            <a:r>
              <a:rPr lang="nl-NL" sz="2400" dirty="0" smtClean="0"/>
              <a:t> </a:t>
            </a:r>
            <a:r>
              <a:rPr lang="nl-NL" sz="2400" dirty="0" err="1" smtClean="0"/>
              <a:t>within</a:t>
            </a:r>
            <a:r>
              <a:rPr lang="nl-NL" sz="2400" dirty="0" smtClean="0"/>
              <a:t> the gas </a:t>
            </a:r>
            <a:r>
              <a:rPr lang="nl-NL" sz="2400" dirty="0" err="1" smtClean="0"/>
              <a:t>phase</a:t>
            </a:r>
            <a:endParaRPr lang="nl-NL" sz="2400" dirty="0" smtClean="0"/>
          </a:p>
          <a:p>
            <a:pPr lvl="1"/>
            <a:r>
              <a:rPr lang="nl-NL" dirty="0" smtClean="0"/>
              <a:t>Atom or molecule </a:t>
            </a:r>
            <a:r>
              <a:rPr lang="nl-NL" dirty="0" err="1" smtClean="0"/>
              <a:t>accepts</a:t>
            </a:r>
            <a:r>
              <a:rPr lang="nl-NL" dirty="0" smtClean="0"/>
              <a:t> or </a:t>
            </a:r>
            <a:r>
              <a:rPr lang="nl-NL" dirty="0" err="1" smtClean="0"/>
              <a:t>donates</a:t>
            </a:r>
            <a:r>
              <a:rPr lang="nl-NL" dirty="0" smtClean="0"/>
              <a:t> a proton or </a:t>
            </a:r>
            <a:r>
              <a:rPr lang="nl-NL" dirty="0" err="1" smtClean="0"/>
              <a:t>forms</a:t>
            </a:r>
            <a:r>
              <a:rPr lang="nl-NL" dirty="0" smtClean="0"/>
              <a:t> </a:t>
            </a:r>
            <a:r>
              <a:rPr lang="nl-NL" dirty="0" err="1" smtClean="0"/>
              <a:t>an</a:t>
            </a:r>
            <a:r>
              <a:rPr lang="nl-NL" dirty="0" smtClean="0"/>
              <a:t> adduct</a:t>
            </a:r>
          </a:p>
          <a:p>
            <a:pPr lvl="1"/>
            <a:r>
              <a:rPr lang="nl-NL" dirty="0" smtClean="0"/>
              <a:t>Little </a:t>
            </a:r>
            <a:r>
              <a:rPr lang="nl-NL" dirty="0" err="1" smtClean="0"/>
              <a:t>fragmentation</a:t>
            </a:r>
            <a:endParaRPr lang="nl-NL" dirty="0" smtClean="0"/>
          </a:p>
          <a:p>
            <a:pPr lvl="1"/>
            <a:r>
              <a:rPr lang="nl-NL" i="1" dirty="0" smtClean="0"/>
              <a:t>m/</a:t>
            </a:r>
            <a:r>
              <a:rPr lang="nl-NL" i="1" dirty="0" err="1" smtClean="0"/>
              <a:t>z</a:t>
            </a:r>
            <a:r>
              <a:rPr lang="nl-NL" dirty="0" smtClean="0"/>
              <a:t>-ratio = 229 [M+H]</a:t>
            </a:r>
            <a:r>
              <a:rPr lang="nl-NL" baseline="30000" dirty="0" smtClean="0"/>
              <a:t>+  </a:t>
            </a:r>
            <a:r>
              <a:rPr lang="nl-NL" dirty="0" smtClean="0"/>
              <a:t>or 227 </a:t>
            </a:r>
            <a:r>
              <a:rPr lang="nl-NL" smtClean="0"/>
              <a:t>[M-H</a:t>
            </a:r>
            <a:r>
              <a:rPr lang="nl-NL" dirty="0" smtClean="0"/>
              <a:t>]</a:t>
            </a:r>
            <a:r>
              <a:rPr lang="nl-NL" baseline="30000" dirty="0" smtClean="0"/>
              <a:t>-</a:t>
            </a:r>
          </a:p>
          <a:p>
            <a:pPr lvl="1"/>
            <a:endParaRPr lang="nl-NL" dirty="0"/>
          </a:p>
        </p:txBody>
      </p:sp>
    </p:spTree>
    <p:extLst>
      <p:ext uri="{BB962C8B-B14F-4D97-AF65-F5344CB8AC3E}">
        <p14:creationId xmlns:p14="http://schemas.microsoft.com/office/powerpoint/2010/main" val="2580922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Ionization techniques </a:t>
            </a:r>
            <a:endParaRPr lang="en-US" dirty="0"/>
          </a:p>
        </p:txBody>
      </p:sp>
      <p:sp>
        <p:nvSpPr>
          <p:cNvPr id="3" name="Content Placeholder 2"/>
          <p:cNvSpPr>
            <a:spLocks noGrp="1"/>
          </p:cNvSpPr>
          <p:nvPr>
            <p:ph idx="1"/>
          </p:nvPr>
        </p:nvSpPr>
        <p:spPr>
          <a:xfrm>
            <a:off x="1440000" y="1620000"/>
            <a:ext cx="7452480" cy="3744215"/>
          </a:xfrm>
        </p:spPr>
        <p:txBody>
          <a:bodyPr/>
          <a:lstStyle/>
          <a:p>
            <a:pPr marL="0" indent="0">
              <a:buNone/>
            </a:pPr>
            <a:r>
              <a:rPr lang="en-GB" sz="2400" b="0" dirty="0" smtClean="0">
                <a:solidFill>
                  <a:schemeClr val="tx1"/>
                </a:solidFill>
              </a:rPr>
              <a:t>Soft</a:t>
            </a:r>
          </a:p>
          <a:p>
            <a:r>
              <a:rPr lang="en-GB" sz="2400" b="0" dirty="0" smtClean="0">
                <a:solidFill>
                  <a:srgbClr val="FF0000"/>
                </a:solidFill>
              </a:rPr>
              <a:t>Electrospray Ionization (ESI)</a:t>
            </a:r>
          </a:p>
          <a:p>
            <a:r>
              <a:rPr lang="en-GB" sz="2400" b="0" dirty="0" smtClean="0">
                <a:solidFill>
                  <a:schemeClr val="tx2">
                    <a:lumMod val="60000"/>
                    <a:lumOff val="40000"/>
                  </a:schemeClr>
                </a:solidFill>
              </a:rPr>
              <a:t>Atmospheric Pressure Chemical Ionization (APCI)</a:t>
            </a:r>
          </a:p>
          <a:p>
            <a:r>
              <a:rPr lang="en-US" sz="2400" b="0" dirty="0" smtClean="0">
                <a:solidFill>
                  <a:schemeClr val="tx2">
                    <a:lumMod val="60000"/>
                    <a:lumOff val="40000"/>
                  </a:schemeClr>
                </a:solidFill>
              </a:rPr>
              <a:t>Atmospheric Pressure Photo Ionization (APPI)</a:t>
            </a:r>
          </a:p>
          <a:p>
            <a:r>
              <a:rPr lang="en-GB" sz="2400" b="0" dirty="0">
                <a:solidFill>
                  <a:schemeClr val="accent2"/>
                </a:solidFill>
              </a:rPr>
              <a:t>Matrix Assisted Laser Desorption Ionization (MALDI</a:t>
            </a:r>
            <a:r>
              <a:rPr lang="en-GB" sz="2400" b="0" dirty="0" smtClean="0">
                <a:solidFill>
                  <a:schemeClr val="accent2"/>
                </a:solidFill>
              </a:rPr>
              <a:t>)</a:t>
            </a:r>
          </a:p>
          <a:p>
            <a:pPr marL="0" indent="0">
              <a:buNone/>
            </a:pPr>
            <a:r>
              <a:rPr lang="en-GB" sz="2400" b="0" dirty="0" smtClean="0">
                <a:solidFill>
                  <a:schemeClr val="tx1"/>
                </a:solidFill>
              </a:rPr>
              <a:t>Hard</a:t>
            </a:r>
            <a:endParaRPr lang="en-GB" sz="2400" b="0" dirty="0">
              <a:solidFill>
                <a:schemeClr val="tx1"/>
              </a:solidFill>
            </a:endParaRPr>
          </a:p>
          <a:p>
            <a:r>
              <a:rPr lang="en-GB" sz="2400" b="0" dirty="0" smtClean="0"/>
              <a:t>Chemical Ionization (CI)</a:t>
            </a:r>
          </a:p>
          <a:p>
            <a:r>
              <a:rPr lang="en-GB" sz="2400" b="0" dirty="0" smtClean="0"/>
              <a:t>Electron Impact (EI)</a:t>
            </a:r>
          </a:p>
          <a:p>
            <a:r>
              <a:rPr lang="en-GB" sz="2400" b="0" dirty="0" smtClean="0"/>
              <a:t>Fast Atom Bombardment (FAB)</a:t>
            </a:r>
          </a:p>
          <a:p>
            <a:r>
              <a:rPr lang="en-GB" sz="2400" b="0" dirty="0" smtClean="0"/>
              <a:t>Field Desorption / Field Ionization (FD/FI)</a:t>
            </a:r>
          </a:p>
          <a:p>
            <a:pPr>
              <a:buNone/>
            </a:pPr>
            <a:endParaRPr lang="en-US" dirty="0"/>
          </a:p>
        </p:txBody>
      </p:sp>
    </p:spTree>
    <p:extLst>
      <p:ext uri="{BB962C8B-B14F-4D97-AF65-F5344CB8AC3E}">
        <p14:creationId xmlns:p14="http://schemas.microsoft.com/office/powerpoint/2010/main" val="2861678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assisted laser desorption </a:t>
            </a:r>
            <a:r>
              <a:rPr lang="en-US" dirty="0" err="1" smtClean="0"/>
              <a:t>ionozation</a:t>
            </a:r>
            <a:endParaRPr lang="en-US" dirty="0"/>
          </a:p>
        </p:txBody>
      </p:sp>
      <p:pic>
        <p:nvPicPr>
          <p:cNvPr id="5" name="Content Placeholder 4" descr="maldi-mechanism.gif"/>
          <p:cNvPicPr>
            <a:picLocks noGrp="1" noChangeAspect="1"/>
          </p:cNvPicPr>
          <p:nvPr>
            <p:ph idx="1"/>
          </p:nvPr>
        </p:nvPicPr>
        <p:blipFill>
          <a:blip r:embed="rId2" cstate="print"/>
          <a:stretch>
            <a:fillRect/>
          </a:stretch>
        </p:blipFill>
        <p:spPr>
          <a:xfrm>
            <a:off x="2297261" y="1981994"/>
            <a:ext cx="4726633" cy="3517236"/>
          </a:xfrm>
        </p:spPr>
      </p:pic>
      <p:sp>
        <p:nvSpPr>
          <p:cNvPr id="4" name="Rectangle 3"/>
          <p:cNvSpPr/>
          <p:nvPr/>
        </p:nvSpPr>
        <p:spPr>
          <a:xfrm>
            <a:off x="4617005" y="6488668"/>
            <a:ext cx="3211200" cy="369332"/>
          </a:xfrm>
          <a:prstGeom prst="rect">
            <a:avLst/>
          </a:prstGeom>
        </p:spPr>
        <p:txBody>
          <a:bodyPr wrap="none">
            <a:spAutoFit/>
          </a:bodyPr>
          <a:lstStyle/>
          <a:p>
            <a:r>
              <a:rPr lang="nl-NL" dirty="0" err="1" smtClean="0">
                <a:hlinkClick r:id="rId3"/>
              </a:rPr>
              <a:t>www.chm.bris.ac.uk</a:t>
            </a:r>
            <a:r>
              <a:rPr lang="nl-NL" dirty="0" smtClean="0"/>
              <a:t> (130918)</a:t>
            </a:r>
            <a:endParaRPr lang="en-US" dirty="0"/>
          </a:p>
        </p:txBody>
      </p:sp>
    </p:spTree>
    <p:extLst>
      <p:ext uri="{BB962C8B-B14F-4D97-AF65-F5344CB8AC3E}">
        <p14:creationId xmlns:p14="http://schemas.microsoft.com/office/powerpoint/2010/main" val="1803168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Electrospray</a:t>
            </a:r>
            <a:r>
              <a:rPr lang="en-US" dirty="0" smtClean="0"/>
              <a:t> ionization</a:t>
            </a:r>
            <a:endParaRPr lang="en-US" dirty="0"/>
          </a:p>
        </p:txBody>
      </p:sp>
      <p:pic>
        <p:nvPicPr>
          <p:cNvPr id="4" name="Content Placeholder 3" descr="ESI_bristol.gif"/>
          <p:cNvPicPr>
            <a:picLocks noGrp="1" noChangeAspect="1"/>
          </p:cNvPicPr>
          <p:nvPr>
            <p:ph idx="1"/>
          </p:nvPr>
        </p:nvPicPr>
        <p:blipFill>
          <a:blip r:embed="rId2" cstate="print"/>
          <a:stretch>
            <a:fillRect/>
          </a:stretch>
        </p:blipFill>
        <p:spPr>
          <a:xfrm>
            <a:off x="1556665" y="1763815"/>
            <a:ext cx="6707954" cy="3778043"/>
          </a:xfrm>
        </p:spPr>
      </p:pic>
      <p:sp>
        <p:nvSpPr>
          <p:cNvPr id="5" name="Rectangle 4"/>
          <p:cNvSpPr/>
          <p:nvPr/>
        </p:nvSpPr>
        <p:spPr>
          <a:xfrm>
            <a:off x="4662010" y="6174305"/>
            <a:ext cx="3275320" cy="369332"/>
          </a:xfrm>
          <a:prstGeom prst="rect">
            <a:avLst/>
          </a:prstGeom>
        </p:spPr>
        <p:txBody>
          <a:bodyPr wrap="none">
            <a:spAutoFit/>
          </a:bodyPr>
          <a:lstStyle/>
          <a:p>
            <a:r>
              <a:rPr lang="nl-NL" dirty="0" err="1" smtClean="0">
                <a:hlinkClick r:id="rId3"/>
              </a:rPr>
              <a:t>www.chm.bris.ac.uk</a:t>
            </a:r>
            <a:r>
              <a:rPr lang="nl-NL" dirty="0" smtClean="0"/>
              <a:t> (130918) </a:t>
            </a:r>
            <a:endParaRPr lang="en-US" dirty="0"/>
          </a:p>
        </p:txBody>
      </p:sp>
    </p:spTree>
    <p:extLst>
      <p:ext uri="{BB962C8B-B14F-4D97-AF65-F5344CB8AC3E}">
        <p14:creationId xmlns:p14="http://schemas.microsoft.com/office/powerpoint/2010/main" val="2931129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Ionization techniques </a:t>
            </a:r>
            <a:endParaRPr lang="en-US" dirty="0"/>
          </a:p>
        </p:txBody>
      </p:sp>
      <p:sp>
        <p:nvSpPr>
          <p:cNvPr id="3" name="Content Placeholder 2"/>
          <p:cNvSpPr>
            <a:spLocks noGrp="1"/>
          </p:cNvSpPr>
          <p:nvPr>
            <p:ph idx="1"/>
          </p:nvPr>
        </p:nvSpPr>
        <p:spPr>
          <a:xfrm>
            <a:off x="1440000" y="1620000"/>
            <a:ext cx="7452480" cy="3744215"/>
          </a:xfrm>
        </p:spPr>
        <p:txBody>
          <a:bodyPr/>
          <a:lstStyle/>
          <a:p>
            <a:pPr marL="0" indent="0">
              <a:buNone/>
            </a:pPr>
            <a:r>
              <a:rPr lang="en-GB" sz="2400" b="0" dirty="0" smtClean="0">
                <a:solidFill>
                  <a:schemeClr val="tx1"/>
                </a:solidFill>
              </a:rPr>
              <a:t>Soft</a:t>
            </a:r>
          </a:p>
          <a:p>
            <a:r>
              <a:rPr lang="en-GB" sz="2400" b="0" dirty="0" smtClean="0">
                <a:solidFill>
                  <a:srgbClr val="002060"/>
                </a:solidFill>
              </a:rPr>
              <a:t>Electrospray Ionization (ESI)</a:t>
            </a:r>
          </a:p>
          <a:p>
            <a:r>
              <a:rPr lang="en-GB" sz="2400" b="0" dirty="0" smtClean="0">
                <a:solidFill>
                  <a:srgbClr val="002060"/>
                </a:solidFill>
              </a:rPr>
              <a:t>Atmospheric Pressure Chemical Ionization (APCI)</a:t>
            </a:r>
          </a:p>
          <a:p>
            <a:r>
              <a:rPr lang="en-US" sz="2400" b="0" dirty="0" smtClean="0">
                <a:solidFill>
                  <a:srgbClr val="002060"/>
                </a:solidFill>
              </a:rPr>
              <a:t>Atmospheric Pressure Photo Ionization (APPI)</a:t>
            </a:r>
          </a:p>
          <a:p>
            <a:r>
              <a:rPr lang="en-GB" sz="2400" b="0" dirty="0">
                <a:solidFill>
                  <a:srgbClr val="002060"/>
                </a:solidFill>
              </a:rPr>
              <a:t>Matrix Assisted Laser Desorption Ionization (MALDI</a:t>
            </a:r>
            <a:r>
              <a:rPr lang="en-GB" sz="2400" b="0" dirty="0" smtClean="0">
                <a:solidFill>
                  <a:srgbClr val="002060"/>
                </a:solidFill>
              </a:rPr>
              <a:t>)</a:t>
            </a:r>
          </a:p>
          <a:p>
            <a:pPr marL="0" indent="0">
              <a:buNone/>
            </a:pPr>
            <a:r>
              <a:rPr lang="en-GB" sz="2400" b="0" dirty="0" smtClean="0">
                <a:solidFill>
                  <a:schemeClr val="tx1"/>
                </a:solidFill>
              </a:rPr>
              <a:t>Hard</a:t>
            </a:r>
            <a:endParaRPr lang="en-GB" sz="2400" b="0" dirty="0">
              <a:solidFill>
                <a:schemeClr val="tx1"/>
              </a:solidFill>
            </a:endParaRPr>
          </a:p>
          <a:p>
            <a:r>
              <a:rPr lang="en-GB" sz="2400" b="0" dirty="0" smtClean="0"/>
              <a:t>Chemical Ionization (CI)</a:t>
            </a:r>
          </a:p>
          <a:p>
            <a:r>
              <a:rPr lang="en-GB" sz="2400" b="0" dirty="0" smtClean="0">
                <a:solidFill>
                  <a:srgbClr val="FF0000"/>
                </a:solidFill>
              </a:rPr>
              <a:t>Electron Impact (EI)</a:t>
            </a:r>
          </a:p>
          <a:p>
            <a:r>
              <a:rPr lang="en-GB" sz="2400" b="0" dirty="0" smtClean="0"/>
              <a:t>Fast Atom Bombardment (FAB)</a:t>
            </a:r>
          </a:p>
          <a:p>
            <a:r>
              <a:rPr lang="en-GB" sz="2400" b="0" dirty="0" smtClean="0"/>
              <a:t>Field Desorption / Field Ionization (FD/FI)</a:t>
            </a:r>
          </a:p>
          <a:p>
            <a:pPr>
              <a:buNone/>
            </a:pPr>
            <a:endParaRPr lang="en-US" dirty="0"/>
          </a:p>
        </p:txBody>
      </p:sp>
    </p:spTree>
    <p:extLst>
      <p:ext uri="{BB962C8B-B14F-4D97-AF65-F5344CB8AC3E}">
        <p14:creationId xmlns:p14="http://schemas.microsoft.com/office/powerpoint/2010/main" val="1309592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Electron</a:t>
            </a:r>
            <a:r>
              <a:rPr lang="nl-NL" dirty="0" smtClean="0"/>
              <a:t> impact</a:t>
            </a:r>
            <a:endParaRPr lang="nl-NL" dirty="0"/>
          </a:p>
        </p:txBody>
      </p:sp>
      <p:sp>
        <p:nvSpPr>
          <p:cNvPr id="4" name="Rechthoek 3"/>
          <p:cNvSpPr/>
          <p:nvPr/>
        </p:nvSpPr>
        <p:spPr>
          <a:xfrm>
            <a:off x="5724128" y="6237312"/>
            <a:ext cx="3316696" cy="461665"/>
          </a:xfrm>
          <a:prstGeom prst="rect">
            <a:avLst/>
          </a:prstGeom>
        </p:spPr>
        <p:txBody>
          <a:bodyPr wrap="square">
            <a:spAutoFit/>
          </a:bodyPr>
          <a:lstStyle/>
          <a:p>
            <a:r>
              <a:rPr lang="nl-NL" sz="1200" dirty="0">
                <a:hlinkClick r:id="rId2"/>
              </a:rPr>
              <a:t>http://</a:t>
            </a:r>
            <a:r>
              <a:rPr lang="nl-NL" sz="1200" dirty="0" smtClean="0">
                <a:hlinkClick r:id="rId2"/>
              </a:rPr>
              <a:t>departments.agri.huji.ac.il/zabam/myimages/EI%20source-2.JPG</a:t>
            </a:r>
            <a:r>
              <a:rPr lang="nl-NL" sz="1200" dirty="0" smtClean="0"/>
              <a:t> 140924</a:t>
            </a:r>
            <a:endParaRPr lang="nl-NL" sz="1200" dirty="0"/>
          </a:p>
        </p:txBody>
      </p:sp>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000" y="1613941"/>
            <a:ext cx="4099272" cy="3910075"/>
          </a:xfrm>
          <a:prstGeom prst="rect">
            <a:avLst/>
          </a:prstGeom>
        </p:spPr>
      </p:pic>
    </p:spTree>
    <p:extLst>
      <p:ext uri="{BB962C8B-B14F-4D97-AF65-F5344CB8AC3E}">
        <p14:creationId xmlns:p14="http://schemas.microsoft.com/office/powerpoint/2010/main" val="3406031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Fragmentation</a:t>
            </a:r>
            <a:r>
              <a:rPr lang="nl-NL" dirty="0" smtClean="0"/>
              <a:t> of CO</a:t>
            </a:r>
            <a:r>
              <a:rPr lang="nl-NL" baseline="-25000" dirty="0" smtClean="0"/>
              <a:t>2</a:t>
            </a:r>
            <a:endParaRPr lang="nl-NL" baseline="-25000" dirty="0"/>
          </a:p>
        </p:txBody>
      </p:sp>
      <p:sp>
        <p:nvSpPr>
          <p:cNvPr id="4" name="Rectangle 2"/>
          <p:cNvSpPr>
            <a:spLocks noChangeArrowheads="1"/>
          </p:cNvSpPr>
          <p:nvPr/>
        </p:nvSpPr>
        <p:spPr bwMode="auto">
          <a:xfrm>
            <a:off x="4262937" y="2342035"/>
            <a:ext cx="261610"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nl-NL" altLang="nl-NL" sz="11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nl-NL" altLang="nl-NL" sz="1100" b="0" i="0" u="none" strike="noStrike" cap="none" normalizeH="0" baseline="0" dirty="0" smtClean="0">
                <a:ln>
                  <a:noFill/>
                </a:ln>
                <a:solidFill>
                  <a:schemeClr val="tx1"/>
                </a:solidFill>
                <a:effectLst/>
                <a:latin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nl-NL" altLang="nl-NL" sz="8700" b="0" i="0" u="none" strike="noStrike" cap="none" normalizeH="0" baseline="0" dirty="0" smtClean="0">
              <a:ln>
                <a:noFill/>
              </a:ln>
              <a:solidFill>
                <a:schemeClr val="tx1"/>
              </a:solidFill>
              <a:effectLst/>
              <a:latin typeface="Arial" panose="020B0604020202020204" pitchFamily="34" charset="0"/>
            </a:endParaRPr>
          </a:p>
        </p:txBody>
      </p:sp>
      <p:grpSp>
        <p:nvGrpSpPr>
          <p:cNvPr id="5" name="Group 1"/>
          <p:cNvGrpSpPr>
            <a:grpSpLocks/>
          </p:cNvGrpSpPr>
          <p:nvPr/>
        </p:nvGrpSpPr>
        <p:grpSpPr bwMode="auto">
          <a:xfrm>
            <a:off x="-4644676" y="2524539"/>
            <a:ext cx="13393140" cy="2309246"/>
            <a:chOff x="180" y="-273"/>
            <a:chExt cx="6834" cy="963"/>
          </a:xfrm>
        </p:grpSpPr>
        <p:pic>
          <p:nvPicPr>
            <p:cNvPr id="1030" name="Picture 6" descr="https://www2.chemistry.msu.edu/faculty/reusch/virttxtjml/Spectrpy/Images/masspec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273"/>
              <a:ext cx="4134" cy="8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2940" y="6"/>
              <a:ext cx="1170"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nl-NL"/>
            </a:p>
          </p:txBody>
        </p:sp>
        <p:sp>
          <p:nvSpPr>
            <p:cNvPr id="7" name="Rectangle 4"/>
            <p:cNvSpPr>
              <a:spLocks noChangeArrowheads="1"/>
            </p:cNvSpPr>
            <p:nvPr/>
          </p:nvSpPr>
          <p:spPr bwMode="auto">
            <a:xfrm>
              <a:off x="1560" y="6"/>
              <a:ext cx="1170"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nl-NL"/>
            </a:p>
          </p:txBody>
        </p:sp>
        <p:sp>
          <p:nvSpPr>
            <p:cNvPr id="8" name="Rectangle 3"/>
            <p:cNvSpPr>
              <a:spLocks noChangeArrowheads="1"/>
            </p:cNvSpPr>
            <p:nvPr/>
          </p:nvSpPr>
          <p:spPr bwMode="auto">
            <a:xfrm>
              <a:off x="180" y="6"/>
              <a:ext cx="1170"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nl-NL"/>
            </a:p>
          </p:txBody>
        </p:sp>
      </p:grpSp>
      <p:sp>
        <p:nvSpPr>
          <p:cNvPr id="9" name="Rechthoek 8"/>
          <p:cNvSpPr/>
          <p:nvPr/>
        </p:nvSpPr>
        <p:spPr>
          <a:xfrm>
            <a:off x="2051720" y="6453336"/>
            <a:ext cx="7346070" cy="276999"/>
          </a:xfrm>
          <a:prstGeom prst="rect">
            <a:avLst/>
          </a:prstGeom>
        </p:spPr>
        <p:txBody>
          <a:bodyPr wrap="square">
            <a:spAutoFit/>
          </a:bodyPr>
          <a:lstStyle/>
          <a:p>
            <a:r>
              <a:rPr lang="nl-NL" sz="1200" dirty="0">
                <a:hlinkClick r:id="rId3"/>
              </a:rPr>
              <a:t>https://</a:t>
            </a:r>
            <a:r>
              <a:rPr lang="nl-NL" sz="1200" dirty="0" smtClean="0">
                <a:hlinkClick r:id="rId3"/>
              </a:rPr>
              <a:t>www2.chemistry.msu.edu/faculty/reusch/virttxtjml/Spectrpy/MassSpec/masspec1.htm</a:t>
            </a:r>
            <a:r>
              <a:rPr lang="nl-NL" sz="1200" dirty="0" smtClean="0"/>
              <a:t>  140924</a:t>
            </a:r>
            <a:endParaRPr lang="nl-NL" sz="1200" dirty="0"/>
          </a:p>
        </p:txBody>
      </p:sp>
    </p:spTree>
    <p:extLst>
      <p:ext uri="{BB962C8B-B14F-4D97-AF65-F5344CB8AC3E}">
        <p14:creationId xmlns:p14="http://schemas.microsoft.com/office/powerpoint/2010/main" val="741039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Fragmentation</a:t>
            </a:r>
            <a:r>
              <a:rPr lang="nl-NL" dirty="0" smtClean="0"/>
              <a:t> </a:t>
            </a:r>
            <a:r>
              <a:rPr lang="nl-NL" dirty="0" err="1" smtClean="0"/>
              <a:t>mechanisms</a:t>
            </a:r>
            <a:endParaRPr lang="nl-NL" dirty="0"/>
          </a:p>
        </p:txBody>
      </p:sp>
      <p:pic>
        <p:nvPicPr>
          <p:cNvPr id="4" name="Tijdelijke aanduiding voor inhou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717" y="1947512"/>
            <a:ext cx="6748699" cy="3137672"/>
          </a:xfrm>
        </p:spPr>
      </p:pic>
      <p:sp>
        <p:nvSpPr>
          <p:cNvPr id="5" name="Wolkvormige toelichting 4"/>
          <p:cNvSpPr/>
          <p:nvPr/>
        </p:nvSpPr>
        <p:spPr>
          <a:xfrm>
            <a:off x="5652120" y="4437112"/>
            <a:ext cx="3240360" cy="19442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Fragmentation</a:t>
            </a:r>
            <a:r>
              <a:rPr lang="nl-NL" dirty="0" smtClean="0"/>
              <a:t> </a:t>
            </a:r>
            <a:r>
              <a:rPr lang="nl-NL" dirty="0" err="1" smtClean="0"/>
              <a:t>yield</a:t>
            </a:r>
            <a:r>
              <a:rPr lang="nl-NL" dirty="0" smtClean="0"/>
              <a:t> new ion + </a:t>
            </a:r>
            <a:r>
              <a:rPr lang="nl-NL" dirty="0" err="1" smtClean="0"/>
              <a:t>neutral</a:t>
            </a:r>
            <a:r>
              <a:rPr lang="nl-NL" dirty="0" smtClean="0"/>
              <a:t> fragment</a:t>
            </a:r>
            <a:endParaRPr lang="nl-NL" dirty="0"/>
          </a:p>
        </p:txBody>
      </p:sp>
      <p:sp>
        <p:nvSpPr>
          <p:cNvPr id="6" name="Rechthoek 5"/>
          <p:cNvSpPr/>
          <p:nvPr/>
        </p:nvSpPr>
        <p:spPr>
          <a:xfrm>
            <a:off x="1440000" y="6363313"/>
            <a:ext cx="3879417" cy="461665"/>
          </a:xfrm>
          <a:prstGeom prst="rect">
            <a:avLst/>
          </a:prstGeom>
        </p:spPr>
        <p:txBody>
          <a:bodyPr wrap="square">
            <a:spAutoFit/>
          </a:bodyPr>
          <a:lstStyle/>
          <a:p>
            <a:r>
              <a:rPr lang="nl-NL" sz="1200" dirty="0">
                <a:hlinkClick r:id="rId3"/>
              </a:rPr>
              <a:t>https://</a:t>
            </a:r>
            <a:r>
              <a:rPr lang="nl-NL" sz="1200" dirty="0" smtClean="0">
                <a:hlinkClick r:id="rId3"/>
              </a:rPr>
              <a:t>www2.chemistry.msu.edu/faculty/reusch/virttxtjml/Spectrpy/MassSpec/masspec1.htm</a:t>
            </a:r>
            <a:r>
              <a:rPr lang="nl-NL" sz="1200" dirty="0" smtClean="0"/>
              <a:t> 140924</a:t>
            </a:r>
            <a:endParaRPr lang="nl-NL" sz="1200" dirty="0"/>
          </a:p>
        </p:txBody>
      </p:sp>
    </p:spTree>
    <p:extLst>
      <p:ext uri="{BB962C8B-B14F-4D97-AF65-F5344CB8AC3E}">
        <p14:creationId xmlns:p14="http://schemas.microsoft.com/office/powerpoint/2010/main" val="3805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254" y="1079094"/>
            <a:ext cx="7514233" cy="504701"/>
          </a:xfrm>
        </p:spPr>
        <p:txBody>
          <a:bodyPr/>
          <a:lstStyle/>
          <a:p>
            <a:r>
              <a:rPr lang="en-US" dirty="0" smtClean="0"/>
              <a:t>Mass spectrum of …..? </a:t>
            </a:r>
            <a:r>
              <a:rPr lang="en-US" sz="2000" dirty="0" smtClean="0"/>
              <a:t>(element composition: C + H)</a:t>
            </a:r>
            <a:endParaRPr lang="en-US" sz="2000" dirty="0"/>
          </a:p>
        </p:txBody>
      </p:sp>
      <p:pic>
        <p:nvPicPr>
          <p:cNvPr id="4" name="Content Placeholder 3" descr="ms spectrum decane.gif"/>
          <p:cNvPicPr>
            <a:picLocks noGrp="1" noChangeAspect="1"/>
          </p:cNvPicPr>
          <p:nvPr>
            <p:ph idx="1"/>
          </p:nvPr>
        </p:nvPicPr>
        <p:blipFill>
          <a:blip r:embed="rId2" cstate="print"/>
          <a:stretch>
            <a:fillRect/>
          </a:stretch>
        </p:blipFill>
        <p:spPr>
          <a:xfrm>
            <a:off x="1736685" y="1583795"/>
            <a:ext cx="6299459" cy="4240020"/>
          </a:xfrm>
        </p:spPr>
      </p:pic>
      <p:sp>
        <p:nvSpPr>
          <p:cNvPr id="5" name="Rectangle 4"/>
          <p:cNvSpPr/>
          <p:nvPr/>
        </p:nvSpPr>
        <p:spPr>
          <a:xfrm>
            <a:off x="5517105" y="6174305"/>
            <a:ext cx="3060340" cy="369332"/>
          </a:xfrm>
          <a:prstGeom prst="rect">
            <a:avLst/>
          </a:prstGeom>
        </p:spPr>
        <p:txBody>
          <a:bodyPr wrap="square">
            <a:spAutoFit/>
          </a:bodyPr>
          <a:lstStyle/>
          <a:p>
            <a:r>
              <a:rPr lang="nl-NL" dirty="0" err="1" smtClean="0">
                <a:hlinkClick r:id="rId3"/>
              </a:rPr>
              <a:t>www.mhhe.com</a:t>
            </a:r>
            <a:r>
              <a:rPr lang="nl-NL" dirty="0" smtClean="0"/>
              <a:t> (130923)</a:t>
            </a:r>
            <a:endParaRPr lang="en-US" dirty="0"/>
          </a:p>
        </p:txBody>
      </p:sp>
      <p:sp>
        <p:nvSpPr>
          <p:cNvPr id="6" name="Title 1"/>
          <p:cNvSpPr txBox="1">
            <a:spLocks/>
          </p:cNvSpPr>
          <p:nvPr/>
        </p:nvSpPr>
        <p:spPr bwMode="auto">
          <a:xfrm>
            <a:off x="1433456" y="395299"/>
            <a:ext cx="712719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nl-NL" sz="2600" b="1" baseline="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a:lstStyle>
          <a:p>
            <a:r>
              <a:rPr lang="en-US" kern="0" dirty="0" smtClean="0"/>
              <a:t>Hard or soft ionization?</a:t>
            </a:r>
            <a:endParaRPr lang="en-US" kern="0" dirty="0"/>
          </a:p>
        </p:txBody>
      </p:sp>
      <p:sp>
        <p:nvSpPr>
          <p:cNvPr id="3" name="Rechthoek 2"/>
          <p:cNvSpPr/>
          <p:nvPr/>
        </p:nvSpPr>
        <p:spPr>
          <a:xfrm>
            <a:off x="3923928" y="1772816"/>
            <a:ext cx="381642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7236296" y="4509120"/>
            <a:ext cx="64807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924153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 Spectrum (methyl-testosterone)</a:t>
            </a:r>
            <a:endParaRPr lang="en-US" dirty="0"/>
          </a:p>
        </p:txBody>
      </p:sp>
      <p:pic>
        <p:nvPicPr>
          <p:cNvPr id="4" name="Content Placeholder 3" descr="MS Spectrum methyltestosteron NIST.gif"/>
          <p:cNvPicPr>
            <a:picLocks noGrp="1" noChangeAspect="1"/>
          </p:cNvPicPr>
          <p:nvPr>
            <p:ph idx="1"/>
          </p:nvPr>
        </p:nvPicPr>
        <p:blipFill>
          <a:blip r:embed="rId2" cstate="print"/>
          <a:stretch>
            <a:fillRect/>
          </a:stretch>
        </p:blipFill>
        <p:spPr>
          <a:xfrm>
            <a:off x="1871700" y="1718810"/>
            <a:ext cx="6428398" cy="3857039"/>
          </a:xfrm>
        </p:spPr>
      </p:pic>
      <p:pic>
        <p:nvPicPr>
          <p:cNvPr id="5" name="Picture 4" descr="Methyltestosteron.png"/>
          <p:cNvPicPr>
            <a:picLocks noChangeAspect="1"/>
          </p:cNvPicPr>
          <p:nvPr/>
        </p:nvPicPr>
        <p:blipFill>
          <a:blip r:embed="rId3" cstate="print"/>
          <a:stretch>
            <a:fillRect/>
          </a:stretch>
        </p:blipFill>
        <p:spPr>
          <a:xfrm>
            <a:off x="206515" y="1493785"/>
            <a:ext cx="2095793" cy="1371792"/>
          </a:xfrm>
          <a:prstGeom prst="rect">
            <a:avLst/>
          </a:prstGeom>
        </p:spPr>
      </p:pic>
      <p:sp>
        <p:nvSpPr>
          <p:cNvPr id="6" name="TextBox 5"/>
          <p:cNvSpPr txBox="1"/>
          <p:nvPr/>
        </p:nvSpPr>
        <p:spPr>
          <a:xfrm>
            <a:off x="161510" y="3023955"/>
            <a:ext cx="1440160" cy="369332"/>
          </a:xfrm>
          <a:prstGeom prst="rect">
            <a:avLst/>
          </a:prstGeom>
          <a:noFill/>
        </p:spPr>
        <p:txBody>
          <a:bodyPr wrap="square" rtlCol="0">
            <a:spAutoFit/>
          </a:bodyPr>
          <a:lstStyle/>
          <a:p>
            <a:r>
              <a:rPr lang="en-US" dirty="0" smtClean="0"/>
              <a:t>Mw=302 </a:t>
            </a:r>
            <a:r>
              <a:rPr lang="en-US" dirty="0" err="1" smtClean="0"/>
              <a:t>Da</a:t>
            </a:r>
            <a:endParaRPr lang="en-US" dirty="0"/>
          </a:p>
        </p:txBody>
      </p:sp>
      <p:sp>
        <p:nvSpPr>
          <p:cNvPr id="3" name="Rectangle 2"/>
          <p:cNvSpPr/>
          <p:nvPr/>
        </p:nvSpPr>
        <p:spPr>
          <a:xfrm>
            <a:off x="4283968" y="1772816"/>
            <a:ext cx="2232248"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 spectrum of </a:t>
            </a:r>
            <a:r>
              <a:rPr lang="en-US" dirty="0" err="1" smtClean="0"/>
              <a:t>decane</a:t>
            </a:r>
            <a:endParaRPr lang="en-US" dirty="0"/>
          </a:p>
        </p:txBody>
      </p:sp>
      <p:pic>
        <p:nvPicPr>
          <p:cNvPr id="4" name="Content Placeholder 3" descr="ms spectrum decane.gif"/>
          <p:cNvPicPr>
            <a:picLocks noGrp="1" noChangeAspect="1"/>
          </p:cNvPicPr>
          <p:nvPr>
            <p:ph idx="1"/>
          </p:nvPr>
        </p:nvPicPr>
        <p:blipFill>
          <a:blip r:embed="rId2" cstate="print"/>
          <a:stretch>
            <a:fillRect/>
          </a:stretch>
        </p:blipFill>
        <p:spPr>
          <a:xfrm>
            <a:off x="1736685" y="1583795"/>
            <a:ext cx="6299459" cy="4240020"/>
          </a:xfrm>
        </p:spPr>
      </p:pic>
      <p:sp>
        <p:nvSpPr>
          <p:cNvPr id="5" name="Rectangle 4"/>
          <p:cNvSpPr/>
          <p:nvPr/>
        </p:nvSpPr>
        <p:spPr>
          <a:xfrm>
            <a:off x="5517105" y="6174305"/>
            <a:ext cx="3060340" cy="369332"/>
          </a:xfrm>
          <a:prstGeom prst="rect">
            <a:avLst/>
          </a:prstGeom>
        </p:spPr>
        <p:txBody>
          <a:bodyPr wrap="square">
            <a:spAutoFit/>
          </a:bodyPr>
          <a:lstStyle/>
          <a:p>
            <a:r>
              <a:rPr lang="nl-NL" dirty="0" err="1" smtClean="0">
                <a:hlinkClick r:id="rId3"/>
              </a:rPr>
              <a:t>www.mhhe.com</a:t>
            </a:r>
            <a:r>
              <a:rPr lang="nl-NL" dirty="0" smtClean="0"/>
              <a:t> (130923)</a:t>
            </a:r>
            <a:endParaRPr lang="en-US" dirty="0"/>
          </a:p>
        </p:txBody>
      </p:sp>
      <p:sp>
        <p:nvSpPr>
          <p:cNvPr id="6" name="Title 1"/>
          <p:cNvSpPr txBox="1">
            <a:spLocks/>
          </p:cNvSpPr>
          <p:nvPr/>
        </p:nvSpPr>
        <p:spPr bwMode="auto">
          <a:xfrm>
            <a:off x="1433456" y="395299"/>
            <a:ext cx="712719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nl-NL" sz="2600" b="1" baseline="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a:lstStyle>
          <a:p>
            <a:r>
              <a:rPr lang="en-US" kern="0" dirty="0" smtClean="0"/>
              <a:t>Hard ionization</a:t>
            </a:r>
            <a:endParaRPr lang="en-US" kern="0" dirty="0"/>
          </a:p>
        </p:txBody>
      </p:sp>
    </p:spTree>
    <p:extLst>
      <p:ext uri="{BB962C8B-B14F-4D97-AF65-F5344CB8AC3E}">
        <p14:creationId xmlns:p14="http://schemas.microsoft.com/office/powerpoint/2010/main" val="1269074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EI </a:t>
            </a:r>
            <a:r>
              <a:rPr lang="nl-NL" dirty="0" err="1" smtClean="0"/>
              <a:t>ionisation</a:t>
            </a:r>
            <a:r>
              <a:rPr lang="nl-NL" dirty="0" smtClean="0"/>
              <a:t> of a peptide (MS-MS)</a:t>
            </a:r>
            <a:endParaRPr lang="en-GB" dirty="0"/>
          </a:p>
        </p:txBody>
      </p:sp>
      <p:sp>
        <p:nvSpPr>
          <p:cNvPr id="3" name="Tijdelijke aanduiding voor inhoud 2"/>
          <p:cNvSpPr>
            <a:spLocks noGrp="1"/>
          </p:cNvSpPr>
          <p:nvPr>
            <p:ph idx="1"/>
          </p:nvPr>
        </p:nvSpPr>
        <p:spPr/>
        <p:txBody>
          <a:bodyPr/>
          <a:lstStyle/>
          <a:p>
            <a:endParaRPr lang="en-GB" dirty="0"/>
          </a:p>
        </p:txBody>
      </p:sp>
      <p:sp>
        <p:nvSpPr>
          <p:cNvPr id="4" name="Rectangle 2"/>
          <p:cNvSpPr>
            <a:spLocks noChangeArrowheads="1"/>
          </p:cNvSpPr>
          <p:nvPr/>
        </p:nvSpPr>
        <p:spPr bwMode="auto">
          <a:xfrm>
            <a:off x="3924297" y="2967991"/>
            <a:ext cx="10433794" cy="1134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1025" name="Picture 12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000" y="1620000"/>
            <a:ext cx="6094161" cy="4649619"/>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961952" y="6484918"/>
            <a:ext cx="8182048" cy="307777"/>
          </a:xfrm>
          <a:prstGeom prst="rect">
            <a:avLst/>
          </a:prstGeom>
        </p:spPr>
        <p:txBody>
          <a:bodyPr wrap="none">
            <a:spAutoFit/>
          </a:bodyPr>
          <a:lstStyle/>
          <a:p>
            <a:r>
              <a:rPr lang="en-GB" sz="1400" dirty="0" err="1"/>
              <a:t>Aebersold</a:t>
            </a:r>
            <a:r>
              <a:rPr lang="en-GB" sz="1400" dirty="0"/>
              <a:t> and </a:t>
            </a:r>
            <a:r>
              <a:rPr lang="en-GB" sz="1400" dirty="0" err="1"/>
              <a:t>Goodlett</a:t>
            </a:r>
            <a:r>
              <a:rPr lang="en-GB" sz="1400" dirty="0"/>
              <a:t> </a:t>
            </a:r>
            <a:r>
              <a:rPr lang="en-GB" sz="1400" b="1" dirty="0"/>
              <a:t>2001</a:t>
            </a:r>
            <a:r>
              <a:rPr lang="en-GB" sz="1400" dirty="0"/>
              <a:t> Mass spectrometry in proteomics. Chemical Reviews 101(2): 269-295. </a:t>
            </a:r>
            <a:endParaRPr lang="en-GB" sz="1400" dirty="0"/>
          </a:p>
        </p:txBody>
      </p:sp>
    </p:spTree>
    <p:extLst>
      <p:ext uri="{BB962C8B-B14F-4D97-AF65-F5344CB8AC3E}">
        <p14:creationId xmlns:p14="http://schemas.microsoft.com/office/powerpoint/2010/main" val="1318037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a:p>
        </p:txBody>
      </p:sp>
      <p:sp>
        <p:nvSpPr>
          <p:cNvPr id="3" name="Tijdelijke aanduiding voor inhoud 2"/>
          <p:cNvSpPr>
            <a:spLocks noGrp="1"/>
          </p:cNvSpPr>
          <p:nvPr>
            <p:ph idx="1"/>
          </p:nvPr>
        </p:nvSpPr>
        <p:spPr/>
        <p:txBody>
          <a:bodyPr/>
          <a:lstStyle/>
          <a:p>
            <a:endParaRPr lang="en-GB"/>
          </a:p>
        </p:txBody>
      </p:sp>
      <p:pic>
        <p:nvPicPr>
          <p:cNvPr id="2050" name="Picture 16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371" y="332656"/>
            <a:ext cx="6136949" cy="277056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6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499" y="3140968"/>
            <a:ext cx="4209709" cy="30186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424436" y="1162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 name="Rectangle 4"/>
          <p:cNvSpPr>
            <a:spLocks noChangeArrowheads="1"/>
          </p:cNvSpPr>
          <p:nvPr/>
        </p:nvSpPr>
        <p:spPr bwMode="auto">
          <a:xfrm>
            <a:off x="1430786" y="250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GB" altLang="en-US" sz="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GB" altLang="en-US" sz="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1440000" y="6093877"/>
            <a:ext cx="612860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GB" altLang="en-US"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Nomenclature peptide fragmentation. </a:t>
            </a:r>
            <a:r>
              <a:rPr kumimoji="0" lang="en-GB" altLang="en-US" sz="900" b="0" i="1"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Picture from Matrix Science, </a:t>
            </a:r>
            <a:r>
              <a:rPr kumimoji="0" lang="en-GB" altLang="en-US" sz="900" b="0" i="1" u="none" strike="noStrike" cap="none" normalizeH="0" baseline="0" dirty="0" smtClean="0">
                <a:ln>
                  <a:noFill/>
                </a:ln>
                <a:solidFill>
                  <a:srgbClr val="0000FF"/>
                </a:solidFill>
                <a:effectLst/>
                <a:latin typeface="Arial" panose="020B0604020202020204" pitchFamily="34" charset="0"/>
                <a:ea typeface="Times New Roman" panose="02020603050405020304" pitchFamily="18" charset="0"/>
                <a:hlinkClick r:id="rId4"/>
              </a:rPr>
              <a:t>http://www.matrixscience.com/help_index.html</a:t>
            </a:r>
            <a:r>
              <a:rPr kumimoji="0" lang="en-GB" altLang="en-US" sz="900" b="0" i="1"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a:t>
            </a:r>
            <a:r>
              <a:rPr kumimoji="0" lang="en-GB" altLang="en-US" sz="11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1254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a:p>
        </p:txBody>
      </p:sp>
      <p:sp>
        <p:nvSpPr>
          <p:cNvPr id="3" name="Tijdelijke aanduiding voor inhoud 2"/>
          <p:cNvSpPr>
            <a:spLocks noGrp="1"/>
          </p:cNvSpPr>
          <p:nvPr>
            <p:ph idx="1"/>
          </p:nvPr>
        </p:nvSpPr>
        <p:spPr/>
        <p:txBody>
          <a:bodyPr/>
          <a:lstStyle/>
          <a:p>
            <a:endParaRPr lang="en-GB"/>
          </a:p>
        </p:txBody>
      </p:sp>
      <p:pic>
        <p:nvPicPr>
          <p:cNvPr id="4" name="Picture 1246"/>
          <p:cNvPicPr/>
          <p:nvPr/>
        </p:nvPicPr>
        <p:blipFill>
          <a:blip r:embed="rId2"/>
          <a:stretch>
            <a:fillRect/>
          </a:stretch>
        </p:blipFill>
        <p:spPr>
          <a:xfrm>
            <a:off x="1440000" y="1643585"/>
            <a:ext cx="7344815" cy="4401288"/>
          </a:xfrm>
          <a:prstGeom prst="rect">
            <a:avLst/>
          </a:prstGeom>
        </p:spPr>
      </p:pic>
      <p:sp>
        <p:nvSpPr>
          <p:cNvPr id="5" name="Rechthoek 4"/>
          <p:cNvSpPr/>
          <p:nvPr/>
        </p:nvSpPr>
        <p:spPr>
          <a:xfrm>
            <a:off x="385142" y="6543382"/>
            <a:ext cx="8182048" cy="307777"/>
          </a:xfrm>
          <a:prstGeom prst="rect">
            <a:avLst/>
          </a:prstGeom>
        </p:spPr>
        <p:txBody>
          <a:bodyPr wrap="none">
            <a:spAutoFit/>
          </a:bodyPr>
          <a:lstStyle/>
          <a:p>
            <a:r>
              <a:rPr lang="en-GB" sz="1400" dirty="0" err="1"/>
              <a:t>Aebersold</a:t>
            </a:r>
            <a:r>
              <a:rPr lang="en-GB" sz="1400" dirty="0"/>
              <a:t> and </a:t>
            </a:r>
            <a:r>
              <a:rPr lang="en-GB" sz="1400" dirty="0" err="1"/>
              <a:t>Goodlett</a:t>
            </a:r>
            <a:r>
              <a:rPr lang="en-GB" sz="1400" dirty="0"/>
              <a:t> </a:t>
            </a:r>
            <a:r>
              <a:rPr lang="en-GB" sz="1400" b="1" dirty="0"/>
              <a:t>2001</a:t>
            </a:r>
            <a:r>
              <a:rPr lang="en-GB" sz="1400" dirty="0"/>
              <a:t> Mass spectrometry in proteomics. Chemical Reviews 101(2): 269-295. </a:t>
            </a:r>
            <a:endParaRPr lang="en-GB" sz="1400" dirty="0"/>
          </a:p>
        </p:txBody>
      </p:sp>
    </p:spTree>
    <p:extLst>
      <p:ext uri="{BB962C8B-B14F-4D97-AF65-F5344CB8AC3E}">
        <p14:creationId xmlns:p14="http://schemas.microsoft.com/office/powerpoint/2010/main" val="540811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 Analyzers</a:t>
            </a:r>
            <a:endParaRPr lang="en-US" dirty="0"/>
          </a:p>
        </p:txBody>
      </p:sp>
      <p:sp>
        <p:nvSpPr>
          <p:cNvPr id="3" name="Content Placeholder 2"/>
          <p:cNvSpPr>
            <a:spLocks noGrp="1"/>
          </p:cNvSpPr>
          <p:nvPr>
            <p:ph idx="1"/>
          </p:nvPr>
        </p:nvSpPr>
        <p:spPr/>
        <p:txBody>
          <a:bodyPr/>
          <a:lstStyle/>
          <a:p>
            <a:pPr>
              <a:buFontTx/>
              <a:buChar char="-"/>
            </a:pPr>
            <a:r>
              <a:rPr lang="nl-NL" dirty="0"/>
              <a:t>TOF</a:t>
            </a:r>
          </a:p>
          <a:p>
            <a:pPr>
              <a:buFontTx/>
              <a:buChar char="-"/>
            </a:pPr>
            <a:r>
              <a:rPr lang="nl-NL" dirty="0" err="1" smtClean="0"/>
              <a:t>Quadrupole</a:t>
            </a:r>
            <a:endParaRPr lang="nl-NL" dirty="0" smtClean="0"/>
          </a:p>
          <a:p>
            <a:pPr>
              <a:buFontTx/>
              <a:buChar char="-"/>
            </a:pPr>
            <a:r>
              <a:rPr lang="nl-NL" dirty="0" smtClean="0"/>
              <a:t>Ion-trap</a:t>
            </a:r>
            <a:endParaRPr lang="nl-NL" dirty="0" smtClean="0"/>
          </a:p>
          <a:p>
            <a:pPr>
              <a:buFontTx/>
              <a:buChar char="-"/>
            </a:pPr>
            <a:r>
              <a:rPr lang="nl-NL" dirty="0" err="1" smtClean="0"/>
              <a:t>Tri-wave</a:t>
            </a:r>
            <a:endParaRPr lang="nl-NL" dirty="0" smtClean="0"/>
          </a:p>
          <a:p>
            <a:pPr>
              <a:buNone/>
            </a:pPr>
            <a:endParaRPr lang="en-US" dirty="0"/>
          </a:p>
        </p:txBody>
      </p:sp>
    </p:spTree>
    <p:extLst>
      <p:ext uri="{BB962C8B-B14F-4D97-AF65-F5344CB8AC3E}">
        <p14:creationId xmlns:p14="http://schemas.microsoft.com/office/powerpoint/2010/main" val="1873620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TOF (Time of Flight)</a:t>
            </a:r>
            <a:endParaRPr lang="en-US" dirty="0"/>
          </a:p>
        </p:txBody>
      </p:sp>
      <p:sp>
        <p:nvSpPr>
          <p:cNvPr id="5" name="Rectangle 4"/>
          <p:cNvSpPr/>
          <p:nvPr/>
        </p:nvSpPr>
        <p:spPr>
          <a:xfrm>
            <a:off x="2006715" y="5544235"/>
            <a:ext cx="6300700" cy="1200329"/>
          </a:xfrm>
          <a:prstGeom prst="rect">
            <a:avLst/>
          </a:prstGeom>
        </p:spPr>
        <p:txBody>
          <a:bodyPr wrap="square">
            <a:spAutoFit/>
          </a:bodyPr>
          <a:lstStyle/>
          <a:p>
            <a:pPr>
              <a:buFont typeface="Arial" pitchFamily="34" charset="0"/>
              <a:buChar char="•"/>
            </a:pPr>
            <a:r>
              <a:rPr lang="nl-NL" dirty="0" smtClean="0"/>
              <a:t>Molecules travel a </a:t>
            </a:r>
            <a:r>
              <a:rPr lang="nl-NL" dirty="0" err="1" smtClean="0"/>
              <a:t>certain</a:t>
            </a:r>
            <a:r>
              <a:rPr lang="nl-NL" dirty="0" smtClean="0"/>
              <a:t> </a:t>
            </a:r>
            <a:r>
              <a:rPr lang="nl-NL" dirty="0" err="1" smtClean="0"/>
              <a:t>distance</a:t>
            </a:r>
            <a:r>
              <a:rPr lang="nl-NL" dirty="0" smtClean="0"/>
              <a:t> </a:t>
            </a:r>
            <a:r>
              <a:rPr lang="nl-NL" dirty="0" err="1" smtClean="0"/>
              <a:t>through</a:t>
            </a:r>
            <a:r>
              <a:rPr lang="nl-NL" dirty="0" smtClean="0"/>
              <a:t> a tube.</a:t>
            </a:r>
          </a:p>
          <a:p>
            <a:pPr>
              <a:buFont typeface="Arial" pitchFamily="34" charset="0"/>
              <a:buChar char="•"/>
            </a:pPr>
            <a:endParaRPr lang="nl-NL" dirty="0" smtClean="0"/>
          </a:p>
          <a:p>
            <a:pPr>
              <a:buFont typeface="Arial" pitchFamily="34" charset="0"/>
              <a:buChar char="•"/>
            </a:pPr>
            <a:r>
              <a:rPr lang="nl-NL" dirty="0" smtClean="0"/>
              <a:t>Heavy molecules travel </a:t>
            </a:r>
            <a:r>
              <a:rPr lang="nl-NL" dirty="0" err="1" smtClean="0"/>
              <a:t>slower</a:t>
            </a:r>
            <a:r>
              <a:rPr lang="nl-NL" dirty="0" smtClean="0"/>
              <a:t> </a:t>
            </a:r>
            <a:r>
              <a:rPr lang="nl-NL" dirty="0" err="1" smtClean="0"/>
              <a:t>than</a:t>
            </a:r>
            <a:r>
              <a:rPr lang="nl-NL" dirty="0" smtClean="0"/>
              <a:t> </a:t>
            </a:r>
            <a:r>
              <a:rPr lang="nl-NL" dirty="0" err="1" smtClean="0"/>
              <a:t>light</a:t>
            </a:r>
            <a:r>
              <a:rPr lang="nl-NL" dirty="0" smtClean="0"/>
              <a:t> molecules and </a:t>
            </a:r>
            <a:r>
              <a:rPr lang="nl-NL" dirty="0" err="1" smtClean="0"/>
              <a:t>bump</a:t>
            </a:r>
            <a:r>
              <a:rPr lang="nl-NL" dirty="0" smtClean="0"/>
              <a:t> to a different spot </a:t>
            </a:r>
            <a:r>
              <a:rPr lang="nl-NL" dirty="0" err="1" smtClean="0"/>
              <a:t>on</a:t>
            </a:r>
            <a:r>
              <a:rPr lang="nl-NL" dirty="0" smtClean="0"/>
              <a:t> the detector.  </a:t>
            </a:r>
            <a:endParaRPr lang="nl-NL" dirty="0"/>
          </a:p>
        </p:txBody>
      </p:sp>
      <p:pic>
        <p:nvPicPr>
          <p:cNvPr id="6" name="Tijdelijke aanduiding voor inhoud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974" y="1619250"/>
            <a:ext cx="5946190" cy="3744913"/>
          </a:xfrm>
        </p:spPr>
      </p:pic>
      <p:sp>
        <p:nvSpPr>
          <p:cNvPr id="7" name="Rechthoek 6"/>
          <p:cNvSpPr/>
          <p:nvPr/>
        </p:nvSpPr>
        <p:spPr>
          <a:xfrm>
            <a:off x="107504" y="4221088"/>
            <a:ext cx="1800200" cy="1015663"/>
          </a:xfrm>
          <a:prstGeom prst="rect">
            <a:avLst/>
          </a:prstGeom>
        </p:spPr>
        <p:txBody>
          <a:bodyPr wrap="square">
            <a:spAutoFit/>
          </a:bodyPr>
          <a:lstStyle/>
          <a:p>
            <a:r>
              <a:rPr lang="nl-NL" sz="1200" dirty="0">
                <a:hlinkClick r:id="rId3"/>
              </a:rPr>
              <a:t>http://</a:t>
            </a:r>
            <a:r>
              <a:rPr lang="nl-NL" sz="1200" dirty="0" smtClean="0">
                <a:hlinkClick r:id="rId3"/>
              </a:rPr>
              <a:t>www.intechopen.com/source/html/38026/media/image95.png</a:t>
            </a:r>
            <a:r>
              <a:rPr lang="nl-NL" sz="1200" dirty="0" smtClean="0"/>
              <a:t>  141001</a:t>
            </a:r>
          </a:p>
          <a:p>
            <a:endParaRPr lang="nl-NL" sz="1200" dirty="0"/>
          </a:p>
        </p:txBody>
      </p:sp>
    </p:spTree>
    <p:extLst>
      <p:ext uri="{BB962C8B-B14F-4D97-AF65-F5344CB8AC3E}">
        <p14:creationId xmlns:p14="http://schemas.microsoft.com/office/powerpoint/2010/main" val="1330714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Quadrupole</a:t>
            </a:r>
            <a:endParaRPr lang="en-US" dirty="0"/>
          </a:p>
        </p:txBody>
      </p:sp>
      <p:pic>
        <p:nvPicPr>
          <p:cNvPr id="4" name="Picture 3" descr="quadrupole1.gif"/>
          <p:cNvPicPr>
            <a:picLocks noChangeAspect="1"/>
          </p:cNvPicPr>
          <p:nvPr/>
        </p:nvPicPr>
        <p:blipFill>
          <a:blip r:embed="rId2" cstate="print"/>
          <a:srcRect/>
          <a:stretch>
            <a:fillRect/>
          </a:stretch>
        </p:blipFill>
        <p:spPr bwMode="auto">
          <a:xfrm>
            <a:off x="1907704" y="2060849"/>
            <a:ext cx="5760640" cy="2886062"/>
          </a:xfrm>
          <a:prstGeom prst="rect">
            <a:avLst/>
          </a:prstGeom>
          <a:noFill/>
          <a:ln w="9525">
            <a:noFill/>
            <a:miter lim="800000"/>
            <a:headEnd/>
            <a:tailEnd/>
          </a:ln>
        </p:spPr>
      </p:pic>
      <p:sp>
        <p:nvSpPr>
          <p:cNvPr id="5" name="Rectangle 4"/>
          <p:cNvSpPr/>
          <p:nvPr/>
        </p:nvSpPr>
        <p:spPr>
          <a:xfrm>
            <a:off x="1691680" y="5383439"/>
            <a:ext cx="6480720" cy="1200329"/>
          </a:xfrm>
          <a:prstGeom prst="rect">
            <a:avLst/>
          </a:prstGeom>
        </p:spPr>
        <p:txBody>
          <a:bodyPr wrap="square">
            <a:spAutoFit/>
          </a:bodyPr>
          <a:lstStyle/>
          <a:p>
            <a:pPr>
              <a:buFont typeface="Arial" pitchFamily="34" charset="0"/>
              <a:buChar char="•"/>
            </a:pPr>
            <a:r>
              <a:rPr lang="nl-NL" dirty="0" smtClean="0"/>
              <a:t>Low </a:t>
            </a:r>
            <a:r>
              <a:rPr lang="nl-NL" dirty="0" err="1" smtClean="0"/>
              <a:t>cost</a:t>
            </a:r>
            <a:endParaRPr lang="nl-NL" dirty="0" smtClean="0"/>
          </a:p>
          <a:p>
            <a:pPr>
              <a:buFont typeface="Arial" pitchFamily="34" charset="0"/>
              <a:buChar char="•"/>
            </a:pPr>
            <a:r>
              <a:rPr lang="nl-NL" dirty="0" smtClean="0"/>
              <a:t>Radio </a:t>
            </a:r>
            <a:r>
              <a:rPr lang="nl-NL" dirty="0" err="1" smtClean="0"/>
              <a:t>Frequency</a:t>
            </a:r>
            <a:r>
              <a:rPr lang="nl-NL" dirty="0" smtClean="0"/>
              <a:t> </a:t>
            </a:r>
            <a:r>
              <a:rPr lang="nl-NL" dirty="0" err="1" smtClean="0"/>
              <a:t>oscillating</a:t>
            </a:r>
            <a:r>
              <a:rPr lang="nl-NL" dirty="0" smtClean="0"/>
              <a:t> voltage on the </a:t>
            </a:r>
            <a:r>
              <a:rPr lang="nl-NL" dirty="0" err="1" smtClean="0"/>
              <a:t>quadrupole</a:t>
            </a:r>
            <a:r>
              <a:rPr lang="nl-NL" dirty="0" smtClean="0"/>
              <a:t> </a:t>
            </a:r>
            <a:r>
              <a:rPr lang="nl-NL" dirty="0" err="1" smtClean="0"/>
              <a:t>rods</a:t>
            </a:r>
            <a:endParaRPr lang="nl-NL" dirty="0" smtClean="0"/>
          </a:p>
          <a:p>
            <a:pPr>
              <a:buFont typeface="Arial" pitchFamily="34" charset="0"/>
              <a:buChar char="•"/>
            </a:pPr>
            <a:r>
              <a:rPr lang="nl-NL" dirty="0" err="1" smtClean="0"/>
              <a:t>Ions</a:t>
            </a:r>
            <a:r>
              <a:rPr lang="nl-NL" dirty="0" smtClean="0"/>
              <a:t> are </a:t>
            </a:r>
            <a:r>
              <a:rPr lang="nl-NL" dirty="0" err="1" smtClean="0"/>
              <a:t>resonating</a:t>
            </a:r>
            <a:r>
              <a:rPr lang="nl-NL" dirty="0" smtClean="0"/>
              <a:t>, </a:t>
            </a:r>
            <a:r>
              <a:rPr lang="nl-NL" dirty="0" err="1" smtClean="0"/>
              <a:t>if</a:t>
            </a:r>
            <a:r>
              <a:rPr lang="nl-NL" dirty="0" smtClean="0"/>
              <a:t> </a:t>
            </a:r>
            <a:r>
              <a:rPr lang="nl-NL" dirty="0" err="1" smtClean="0"/>
              <a:t>not</a:t>
            </a:r>
            <a:r>
              <a:rPr lang="nl-NL" dirty="0" smtClean="0"/>
              <a:t> </a:t>
            </a:r>
            <a:r>
              <a:rPr lang="nl-NL" dirty="0" err="1" smtClean="0"/>
              <a:t>they</a:t>
            </a:r>
            <a:r>
              <a:rPr lang="nl-NL" dirty="0" smtClean="0"/>
              <a:t> are </a:t>
            </a:r>
            <a:r>
              <a:rPr lang="nl-NL" dirty="0" err="1" smtClean="0"/>
              <a:t>discarded</a:t>
            </a:r>
            <a:endParaRPr lang="nl-NL" dirty="0" smtClean="0"/>
          </a:p>
          <a:p>
            <a:pPr>
              <a:buFont typeface="Arial" pitchFamily="34" charset="0"/>
              <a:buChar char="•"/>
            </a:pPr>
            <a:r>
              <a:rPr lang="nl-NL" dirty="0" smtClean="0"/>
              <a:t>Different </a:t>
            </a:r>
            <a:r>
              <a:rPr lang="nl-NL" dirty="0" err="1" smtClean="0"/>
              <a:t>mass</a:t>
            </a:r>
            <a:r>
              <a:rPr lang="nl-NL" dirty="0" smtClean="0"/>
              <a:t>/charge </a:t>
            </a:r>
            <a:r>
              <a:rPr lang="nl-NL" dirty="0" err="1" smtClean="0"/>
              <a:t>ratio’s</a:t>
            </a:r>
            <a:r>
              <a:rPr lang="nl-NL" dirty="0" smtClean="0"/>
              <a:t> are </a:t>
            </a:r>
            <a:r>
              <a:rPr lang="nl-NL" dirty="0" err="1" smtClean="0"/>
              <a:t>selected</a:t>
            </a:r>
            <a:r>
              <a:rPr lang="nl-NL" dirty="0" smtClean="0"/>
              <a:t> </a:t>
            </a:r>
            <a:r>
              <a:rPr lang="nl-NL" dirty="0" err="1" smtClean="0"/>
              <a:t>by</a:t>
            </a:r>
            <a:r>
              <a:rPr lang="nl-NL" dirty="0" smtClean="0"/>
              <a:t> </a:t>
            </a:r>
            <a:r>
              <a:rPr lang="nl-NL" dirty="0" err="1" smtClean="0"/>
              <a:t>varying</a:t>
            </a:r>
            <a:r>
              <a:rPr lang="nl-NL" dirty="0" smtClean="0"/>
              <a:t> volts</a:t>
            </a:r>
            <a:endParaRPr lang="nl-NL" dirty="0"/>
          </a:p>
        </p:txBody>
      </p:sp>
      <p:sp>
        <p:nvSpPr>
          <p:cNvPr id="3" name="Rechthoek 2"/>
          <p:cNvSpPr/>
          <p:nvPr/>
        </p:nvSpPr>
        <p:spPr>
          <a:xfrm>
            <a:off x="68400" y="4077072"/>
            <a:ext cx="1330442" cy="1015663"/>
          </a:xfrm>
          <a:prstGeom prst="rect">
            <a:avLst/>
          </a:prstGeom>
        </p:spPr>
        <p:txBody>
          <a:bodyPr wrap="square">
            <a:spAutoFit/>
          </a:bodyPr>
          <a:lstStyle/>
          <a:p>
            <a:r>
              <a:rPr lang="nl-NL" sz="1200" dirty="0">
                <a:hlinkClick r:id="rId3"/>
              </a:rPr>
              <a:t>http://</a:t>
            </a:r>
            <a:r>
              <a:rPr lang="nl-NL" sz="1200" dirty="0" smtClean="0">
                <a:hlinkClick r:id="rId3"/>
              </a:rPr>
              <a:t>www.bris.ac.uk/nerclsmsf/images/quadrupole.gif</a:t>
            </a:r>
            <a:endParaRPr lang="nl-NL" sz="1200" dirty="0" smtClean="0"/>
          </a:p>
          <a:p>
            <a:r>
              <a:rPr lang="nl-NL" sz="1200" dirty="0" smtClean="0"/>
              <a:t>141001</a:t>
            </a:r>
            <a:endParaRPr lang="nl-NL" sz="1200" dirty="0"/>
          </a:p>
        </p:txBody>
      </p:sp>
    </p:spTree>
    <p:extLst>
      <p:ext uri="{BB962C8B-B14F-4D97-AF65-F5344CB8AC3E}">
        <p14:creationId xmlns:p14="http://schemas.microsoft.com/office/powerpoint/2010/main" val="853738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Ion-trap</a:t>
            </a:r>
            <a:endParaRPr lang="en-US" dirty="0"/>
          </a:p>
        </p:txBody>
      </p:sp>
      <p:pic>
        <p:nvPicPr>
          <p:cNvPr id="4" name="Picture 4" descr="iontrap_5.jpg"/>
          <p:cNvPicPr>
            <a:picLocks noGrp="1" noChangeAspect="1"/>
          </p:cNvPicPr>
          <p:nvPr>
            <p:ph idx="1"/>
          </p:nvPr>
        </p:nvPicPr>
        <p:blipFill>
          <a:blip r:embed="rId2" cstate="print"/>
          <a:srcRect/>
          <a:stretch>
            <a:fillRect/>
          </a:stretch>
        </p:blipFill>
        <p:spPr bwMode="auto">
          <a:xfrm>
            <a:off x="1511660" y="1718810"/>
            <a:ext cx="3600400" cy="3900434"/>
          </a:xfrm>
          <a:prstGeom prst="rect">
            <a:avLst/>
          </a:prstGeom>
          <a:noFill/>
          <a:ln w="9525">
            <a:noFill/>
            <a:miter lim="800000"/>
            <a:headEnd/>
            <a:tailEnd/>
          </a:ln>
        </p:spPr>
      </p:pic>
      <p:sp>
        <p:nvSpPr>
          <p:cNvPr id="5" name="TextBox 5"/>
          <p:cNvSpPr txBox="1">
            <a:spLocks noChangeArrowheads="1"/>
          </p:cNvSpPr>
          <p:nvPr/>
        </p:nvSpPr>
        <p:spPr bwMode="auto">
          <a:xfrm>
            <a:off x="5220072" y="2078850"/>
            <a:ext cx="3600945" cy="3170099"/>
          </a:xfrm>
          <a:prstGeom prst="rect">
            <a:avLst/>
          </a:prstGeom>
          <a:noFill/>
          <a:ln w="9525">
            <a:noFill/>
            <a:miter lim="800000"/>
            <a:headEnd/>
            <a:tailEnd/>
          </a:ln>
        </p:spPr>
        <p:txBody>
          <a:bodyPr wrap="square">
            <a:spAutoFit/>
          </a:bodyPr>
          <a:lstStyle/>
          <a:p>
            <a:pPr>
              <a:buFont typeface="Arial" pitchFamily="34" charset="0"/>
              <a:buChar char="•"/>
            </a:pPr>
            <a:r>
              <a:rPr lang="nl-NL" sz="2000" dirty="0" smtClean="0"/>
              <a:t>A constant RF voltage is </a:t>
            </a:r>
            <a:r>
              <a:rPr lang="nl-NL" sz="2000" dirty="0" err="1" smtClean="0"/>
              <a:t>applied</a:t>
            </a:r>
            <a:r>
              <a:rPr lang="nl-NL" sz="2000" dirty="0" smtClean="0"/>
              <a:t> to the </a:t>
            </a:r>
            <a:r>
              <a:rPr lang="nl-NL" sz="2000" dirty="0" err="1" smtClean="0"/>
              <a:t>central</a:t>
            </a:r>
            <a:r>
              <a:rPr lang="nl-NL" sz="2000" dirty="0" smtClean="0"/>
              <a:t> ring </a:t>
            </a:r>
            <a:r>
              <a:rPr lang="nl-NL" sz="2000" dirty="0" err="1" smtClean="0"/>
              <a:t>electrode</a:t>
            </a:r>
            <a:r>
              <a:rPr lang="nl-NL" sz="2000" dirty="0" smtClean="0"/>
              <a:t>.</a:t>
            </a:r>
          </a:p>
          <a:p>
            <a:pPr>
              <a:buFont typeface="Arial" pitchFamily="34" charset="0"/>
              <a:buChar char="•"/>
            </a:pPr>
            <a:endParaRPr lang="nl-NL" sz="2000" dirty="0" smtClean="0"/>
          </a:p>
          <a:p>
            <a:pPr>
              <a:buFont typeface="Arial" pitchFamily="34" charset="0"/>
              <a:buChar char="•"/>
            </a:pPr>
            <a:r>
              <a:rPr lang="nl-NL" sz="2000" dirty="0" err="1" smtClean="0"/>
              <a:t>Charged</a:t>
            </a:r>
            <a:r>
              <a:rPr lang="nl-NL" sz="2000" dirty="0" smtClean="0"/>
              <a:t> molecules </a:t>
            </a:r>
            <a:r>
              <a:rPr lang="nl-NL" sz="2000" dirty="0" err="1" smtClean="0"/>
              <a:t>circulate</a:t>
            </a:r>
            <a:r>
              <a:rPr lang="nl-NL" sz="2000" dirty="0" smtClean="0"/>
              <a:t> in </a:t>
            </a:r>
            <a:r>
              <a:rPr lang="nl-NL" sz="2000" dirty="0" err="1" smtClean="0"/>
              <a:t>orbits</a:t>
            </a:r>
            <a:r>
              <a:rPr lang="nl-NL" sz="2000" dirty="0" smtClean="0"/>
              <a:t>, the </a:t>
            </a:r>
            <a:r>
              <a:rPr lang="nl-NL" sz="2000" dirty="0" err="1" smtClean="0"/>
              <a:t>ions</a:t>
            </a:r>
            <a:r>
              <a:rPr lang="nl-NL" sz="2000" dirty="0" smtClean="0"/>
              <a:t> </a:t>
            </a:r>
            <a:r>
              <a:rPr lang="nl-NL" sz="2000" dirty="0" err="1" smtClean="0"/>
              <a:t>with</a:t>
            </a:r>
            <a:r>
              <a:rPr lang="nl-NL" sz="2000" dirty="0" smtClean="0"/>
              <a:t> the </a:t>
            </a:r>
            <a:r>
              <a:rPr lang="nl-NL" sz="2000" dirty="0" err="1" smtClean="0"/>
              <a:t>lowest</a:t>
            </a:r>
            <a:r>
              <a:rPr lang="nl-NL" sz="2000" dirty="0" smtClean="0"/>
              <a:t> m/z </a:t>
            </a:r>
            <a:r>
              <a:rPr lang="nl-NL" sz="2000" dirty="0" err="1" smtClean="0"/>
              <a:t>outermost</a:t>
            </a:r>
            <a:r>
              <a:rPr lang="nl-NL" sz="2000" dirty="0" smtClean="0"/>
              <a:t> </a:t>
            </a:r>
            <a:r>
              <a:rPr lang="nl-NL" sz="2000" dirty="0" err="1" smtClean="0"/>
              <a:t>orbit</a:t>
            </a:r>
            <a:endParaRPr lang="nl-NL" sz="2000" dirty="0" smtClean="0"/>
          </a:p>
          <a:p>
            <a:pPr>
              <a:buFont typeface="Arial" pitchFamily="34" charset="0"/>
              <a:buChar char="•"/>
            </a:pPr>
            <a:endParaRPr lang="nl-NL" sz="2000" dirty="0" smtClean="0"/>
          </a:p>
          <a:p>
            <a:pPr>
              <a:buFont typeface="Arial" pitchFamily="34" charset="0"/>
              <a:buChar char="•"/>
            </a:pPr>
            <a:r>
              <a:rPr lang="nl-NL" sz="2000" dirty="0" err="1" smtClean="0"/>
              <a:t>Changing</a:t>
            </a:r>
            <a:r>
              <a:rPr lang="nl-NL" sz="2000" dirty="0" smtClean="0"/>
              <a:t> the RF: </a:t>
            </a:r>
            <a:r>
              <a:rPr lang="nl-NL" sz="2000" dirty="0" err="1" smtClean="0"/>
              <a:t>sending</a:t>
            </a:r>
            <a:r>
              <a:rPr lang="nl-NL" sz="2000" dirty="0" smtClean="0"/>
              <a:t> out </a:t>
            </a:r>
            <a:r>
              <a:rPr lang="nl-NL" sz="2000" dirty="0" err="1" smtClean="0"/>
              <a:t>ions</a:t>
            </a:r>
            <a:r>
              <a:rPr lang="nl-NL" sz="2000" dirty="0" smtClean="0"/>
              <a:t> </a:t>
            </a:r>
            <a:r>
              <a:rPr lang="nl-NL" sz="2000" dirty="0" err="1" smtClean="0"/>
              <a:t>with</a:t>
            </a:r>
            <a:r>
              <a:rPr lang="nl-NL" sz="2000" dirty="0" smtClean="0"/>
              <a:t> </a:t>
            </a:r>
            <a:r>
              <a:rPr lang="nl-NL" sz="2000" dirty="0" err="1" smtClean="0"/>
              <a:t>specific</a:t>
            </a:r>
            <a:r>
              <a:rPr lang="nl-NL" sz="2000" dirty="0" smtClean="0"/>
              <a:t> m/z.</a:t>
            </a:r>
          </a:p>
        </p:txBody>
      </p:sp>
      <p:sp>
        <p:nvSpPr>
          <p:cNvPr id="3" name="Rechthoek 2"/>
          <p:cNvSpPr/>
          <p:nvPr/>
        </p:nvSpPr>
        <p:spPr>
          <a:xfrm>
            <a:off x="4427984" y="6237312"/>
            <a:ext cx="4572000" cy="461665"/>
          </a:xfrm>
          <a:prstGeom prst="rect">
            <a:avLst/>
          </a:prstGeom>
        </p:spPr>
        <p:txBody>
          <a:bodyPr>
            <a:spAutoFit/>
          </a:bodyPr>
          <a:lstStyle/>
          <a:p>
            <a:r>
              <a:rPr lang="nl-NL" sz="1200" dirty="0">
                <a:hlinkClick r:id="rId3"/>
              </a:rPr>
              <a:t>http://</a:t>
            </a:r>
            <a:r>
              <a:rPr lang="nl-NL" sz="1200" dirty="0" smtClean="0">
                <a:hlinkClick r:id="rId3"/>
              </a:rPr>
              <a:t>departments.agri.huji.ac.il/zabam/myimages/iontrap_5.jpg</a:t>
            </a:r>
            <a:endParaRPr lang="nl-NL" sz="1200" dirty="0" smtClean="0"/>
          </a:p>
          <a:p>
            <a:r>
              <a:rPr lang="nl-NL" sz="1200" dirty="0" smtClean="0"/>
              <a:t>141001</a:t>
            </a:r>
            <a:endParaRPr lang="nl-NL" sz="1200" dirty="0"/>
          </a:p>
        </p:txBody>
      </p:sp>
    </p:spTree>
    <p:extLst>
      <p:ext uri="{BB962C8B-B14F-4D97-AF65-F5344CB8AC3E}">
        <p14:creationId xmlns:p14="http://schemas.microsoft.com/office/powerpoint/2010/main" val="14094090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Detector</a:t>
            </a:r>
            <a:endParaRPr lang="en-US" dirty="0"/>
          </a:p>
        </p:txBody>
      </p:sp>
      <p:sp>
        <p:nvSpPr>
          <p:cNvPr id="3" name="Rechthoek 2"/>
          <p:cNvSpPr/>
          <p:nvPr/>
        </p:nvSpPr>
        <p:spPr>
          <a:xfrm>
            <a:off x="4283968" y="5733256"/>
            <a:ext cx="4572000" cy="646331"/>
          </a:xfrm>
          <a:prstGeom prst="rect">
            <a:avLst/>
          </a:prstGeom>
        </p:spPr>
        <p:txBody>
          <a:bodyPr>
            <a:spAutoFit/>
          </a:bodyPr>
          <a:lstStyle/>
          <a:p>
            <a:r>
              <a:rPr lang="nl-NL" dirty="0">
                <a:hlinkClick r:id="rId2"/>
              </a:rPr>
              <a:t>http://</a:t>
            </a:r>
            <a:r>
              <a:rPr lang="nl-NL" dirty="0" smtClean="0">
                <a:hlinkClick r:id="rId2"/>
              </a:rPr>
              <a:t>upload.wikimedia.org/wikipedia/commons/6/67/Electron_multiplier.svg</a:t>
            </a:r>
            <a:r>
              <a:rPr lang="nl-NL" dirty="0" smtClean="0"/>
              <a:t>  140922</a:t>
            </a:r>
            <a:endParaRPr lang="nl-NL" dirty="0"/>
          </a:p>
        </p:txBody>
      </p:sp>
      <p:pic>
        <p:nvPicPr>
          <p:cNvPr id="15" name="Afbeelding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276" y="1844824"/>
            <a:ext cx="6889518" cy="302433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Why</a:t>
            </a:r>
            <a:r>
              <a:rPr lang="nl-NL" dirty="0" smtClean="0"/>
              <a:t> </a:t>
            </a:r>
            <a:r>
              <a:rPr lang="nl-NL" dirty="0" err="1" smtClean="0"/>
              <a:t>separation</a:t>
            </a:r>
            <a:r>
              <a:rPr lang="nl-NL" dirty="0" smtClean="0"/>
              <a:t> </a:t>
            </a:r>
            <a:r>
              <a:rPr lang="nl-NL" dirty="0" err="1" smtClean="0"/>
              <a:t>before</a:t>
            </a:r>
            <a:r>
              <a:rPr lang="nl-NL" dirty="0" smtClean="0"/>
              <a:t> MS?</a:t>
            </a:r>
            <a:endParaRPr lang="nl-NL" dirty="0"/>
          </a:p>
        </p:txBody>
      </p:sp>
    </p:spTree>
    <p:extLst>
      <p:ext uri="{BB962C8B-B14F-4D97-AF65-F5344CB8AC3E}">
        <p14:creationId xmlns:p14="http://schemas.microsoft.com/office/powerpoint/2010/main" val="1390108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440000" y="1620000"/>
            <a:ext cx="7110789" cy="4239270"/>
          </a:xfrm>
        </p:spPr>
        <p:txBody>
          <a:bodyPr/>
          <a:lstStyle/>
          <a:p>
            <a:pPr lvl="1"/>
            <a:r>
              <a:rPr lang="en-US" dirty="0" smtClean="0"/>
              <a:t>Mass Spectrometry</a:t>
            </a:r>
          </a:p>
          <a:p>
            <a:pPr lvl="2"/>
            <a:r>
              <a:rPr lang="en-US" dirty="0" smtClean="0"/>
              <a:t>Ionization</a:t>
            </a:r>
          </a:p>
          <a:p>
            <a:pPr lvl="2"/>
            <a:r>
              <a:rPr lang="en-US" dirty="0" smtClean="0"/>
              <a:t>Mass separation</a:t>
            </a:r>
          </a:p>
          <a:p>
            <a:pPr lvl="2"/>
            <a:r>
              <a:rPr lang="en-US" dirty="0" smtClean="0"/>
              <a:t>Detection</a:t>
            </a:r>
          </a:p>
          <a:p>
            <a:pPr lvl="1"/>
            <a:r>
              <a:rPr lang="en-US" dirty="0" smtClean="0"/>
              <a:t>Separation prior to MS</a:t>
            </a:r>
            <a:endParaRPr lang="en-US" dirty="0"/>
          </a:p>
          <a:p>
            <a:pPr lvl="1"/>
            <a:endParaRPr lang="en-US" dirty="0" smtClean="0"/>
          </a:p>
          <a:p>
            <a:pPr lvl="1"/>
            <a:endParaRPr lang="en-US" dirty="0"/>
          </a:p>
          <a:p>
            <a:pPr lvl="1"/>
            <a:r>
              <a:rPr lang="en-US" dirty="0" smtClean="0"/>
              <a:t>Volatile compounds by GC-MS</a:t>
            </a:r>
          </a:p>
          <a:p>
            <a:pPr lvl="1"/>
            <a:r>
              <a:rPr lang="en-US" dirty="0" smtClean="0"/>
              <a:t>Small molecules by LC-MS</a:t>
            </a:r>
          </a:p>
          <a:p>
            <a:pPr lvl="1"/>
            <a:r>
              <a:rPr lang="en-US" dirty="0" smtClean="0"/>
              <a:t>Proteins/peptides by (LC)-MS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GLC: Gas Liquid Chromatography</a:t>
            </a:r>
            <a:endParaRPr lang="en-US" dirty="0"/>
          </a:p>
        </p:txBody>
      </p:sp>
      <p:pic>
        <p:nvPicPr>
          <p:cNvPr id="4" name="Picture 3" descr="GC_ when-what-how_com 130826.png"/>
          <p:cNvPicPr>
            <a:picLocks noChangeAspect="1"/>
          </p:cNvPicPr>
          <p:nvPr/>
        </p:nvPicPr>
        <p:blipFill>
          <a:blip r:embed="rId2" cstate="print"/>
          <a:stretch>
            <a:fillRect/>
          </a:stretch>
        </p:blipFill>
        <p:spPr>
          <a:xfrm>
            <a:off x="225025" y="1389681"/>
            <a:ext cx="8757465" cy="3929529"/>
          </a:xfrm>
          <a:prstGeom prst="rect">
            <a:avLst/>
          </a:prstGeom>
        </p:spPr>
      </p:pic>
      <p:sp>
        <p:nvSpPr>
          <p:cNvPr id="5" name="TextBox 4"/>
          <p:cNvSpPr txBox="1"/>
          <p:nvPr/>
        </p:nvSpPr>
        <p:spPr>
          <a:xfrm>
            <a:off x="1511660" y="6084295"/>
            <a:ext cx="7245805" cy="646331"/>
          </a:xfrm>
          <a:prstGeom prst="rect">
            <a:avLst/>
          </a:prstGeom>
          <a:noFill/>
        </p:spPr>
        <p:txBody>
          <a:bodyPr wrap="square" rtlCol="0">
            <a:spAutoFit/>
          </a:bodyPr>
          <a:lstStyle/>
          <a:p>
            <a:r>
              <a:rPr lang="en-US" dirty="0" smtClean="0"/>
              <a:t>source: http://what-when-how.com/wp-content/uploads/2011/06/tmp17040_thumb1.png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GLC</a:t>
            </a:r>
            <a:endParaRPr lang="en-US" dirty="0"/>
          </a:p>
        </p:txBody>
      </p:sp>
      <p:sp>
        <p:nvSpPr>
          <p:cNvPr id="3" name="Content Placeholder 2"/>
          <p:cNvSpPr>
            <a:spLocks noGrp="1"/>
          </p:cNvSpPr>
          <p:nvPr>
            <p:ph idx="1"/>
          </p:nvPr>
        </p:nvSpPr>
        <p:spPr/>
        <p:txBody>
          <a:bodyPr/>
          <a:lstStyle/>
          <a:p>
            <a:r>
              <a:rPr lang="en-US" dirty="0" smtClean="0"/>
              <a:t>Used to separate volatile compounds</a:t>
            </a:r>
          </a:p>
          <a:p>
            <a:endParaRPr lang="en-US" dirty="0" smtClean="0"/>
          </a:p>
          <a:p>
            <a:r>
              <a:rPr lang="en-US" dirty="0" smtClean="0"/>
              <a:t>Non-volatile compounds need to be made volatile</a:t>
            </a:r>
          </a:p>
          <a:p>
            <a:pPr lvl="1"/>
            <a:r>
              <a:rPr lang="en-US" dirty="0" smtClean="0"/>
              <a:t>temperature</a:t>
            </a:r>
          </a:p>
          <a:p>
            <a:pPr lvl="1"/>
            <a:r>
              <a:rPr lang="en-US" dirty="0" err="1" smtClean="0"/>
              <a:t>derivatization</a:t>
            </a:r>
            <a:endParaRPr lang="en-US" dirty="0"/>
          </a:p>
        </p:txBody>
      </p:sp>
    </p:spTree>
    <p:extLst>
      <p:ext uri="{BB962C8B-B14F-4D97-AF65-F5344CB8AC3E}">
        <p14:creationId xmlns:p14="http://schemas.microsoft.com/office/powerpoint/2010/main" val="2098691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GLC</a:t>
            </a:r>
            <a:endParaRPr lang="en-US" dirty="0"/>
          </a:p>
        </p:txBody>
      </p:sp>
      <p:sp>
        <p:nvSpPr>
          <p:cNvPr id="3" name="Content Placeholder 2"/>
          <p:cNvSpPr>
            <a:spLocks noGrp="1"/>
          </p:cNvSpPr>
          <p:nvPr>
            <p:ph idx="1"/>
          </p:nvPr>
        </p:nvSpPr>
        <p:spPr>
          <a:xfrm>
            <a:off x="1440000" y="1620000"/>
            <a:ext cx="7110789" cy="4734325"/>
          </a:xfrm>
        </p:spPr>
        <p:txBody>
          <a:bodyPr/>
          <a:lstStyle/>
          <a:p>
            <a:r>
              <a:rPr lang="en-GB" sz="2000" b="0" dirty="0" smtClean="0"/>
              <a:t>Stationary phase: long hollow inert fibre, coated with a thin layer of sorbent</a:t>
            </a:r>
          </a:p>
          <a:p>
            <a:r>
              <a:rPr lang="en-GB" sz="2000" b="0" dirty="0" smtClean="0"/>
              <a:t>Mobile phase: gas (helium, nitrogen, air)</a:t>
            </a:r>
          </a:p>
          <a:p>
            <a:r>
              <a:rPr lang="en-GB" sz="2000" b="0" dirty="0" smtClean="0"/>
              <a:t>Sample is injected as liquid, but is immediately evaporated by heat.</a:t>
            </a:r>
          </a:p>
          <a:p>
            <a:r>
              <a:rPr lang="en-US" sz="2000" b="0" dirty="0" smtClean="0"/>
              <a:t>The volatile compounds are carried though the column by the mobile phase (gas)</a:t>
            </a:r>
          </a:p>
          <a:p>
            <a:r>
              <a:rPr lang="en-US" sz="2000" b="0" dirty="0" smtClean="0"/>
              <a:t>separation occurs due to:</a:t>
            </a:r>
          </a:p>
          <a:p>
            <a:pPr lvl="1"/>
            <a:r>
              <a:rPr lang="en-US" sz="1600" dirty="0" smtClean="0"/>
              <a:t>temperature profile</a:t>
            </a:r>
          </a:p>
          <a:p>
            <a:pPr lvl="1"/>
            <a:r>
              <a:rPr lang="en-US" sz="1600" b="0" dirty="0" smtClean="0"/>
              <a:t>interaction with the stationary phase</a:t>
            </a:r>
          </a:p>
          <a:p>
            <a:r>
              <a:rPr lang="en-US" sz="2000" b="0" dirty="0" smtClean="0"/>
              <a:t>Sample components are identified based on their retention time. </a:t>
            </a:r>
            <a:r>
              <a:rPr lang="en-US" sz="2000" b="0" dirty="0" smtClean="0">
                <a:sym typeface="Wingdings" pitchFamily="2" charset="2"/>
              </a:rPr>
              <a:t> compare with known compounds</a:t>
            </a:r>
            <a:endParaRPr lang="nl-NL" sz="2000" b="0" dirty="0" smtClean="0"/>
          </a:p>
          <a:p>
            <a:endParaRPr lang="en-US" dirty="0"/>
          </a:p>
        </p:txBody>
      </p:sp>
    </p:spTree>
    <p:extLst>
      <p:ext uri="{BB962C8B-B14F-4D97-AF65-F5344CB8AC3E}">
        <p14:creationId xmlns:p14="http://schemas.microsoft.com/office/powerpoint/2010/main" val="2167892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GC data</a:t>
            </a:r>
            <a:endParaRPr lang="en-US" dirty="0"/>
          </a:p>
        </p:txBody>
      </p:sp>
      <p:pic>
        <p:nvPicPr>
          <p:cNvPr id="4" name="Content Placeholder 3" descr="GC chromatogram simple.jpg"/>
          <p:cNvPicPr>
            <a:picLocks noGrp="1" noChangeAspect="1"/>
          </p:cNvPicPr>
          <p:nvPr>
            <p:ph idx="1"/>
          </p:nvPr>
        </p:nvPicPr>
        <p:blipFill>
          <a:blip r:embed="rId2" cstate="print"/>
          <a:stretch>
            <a:fillRect/>
          </a:stretch>
        </p:blipFill>
        <p:spPr>
          <a:xfrm>
            <a:off x="1781690" y="1403775"/>
            <a:ext cx="6303730" cy="5140120"/>
          </a:xfrm>
        </p:spPr>
      </p:pic>
      <p:sp>
        <p:nvSpPr>
          <p:cNvPr id="5" name="TextBox 4"/>
          <p:cNvSpPr txBox="1"/>
          <p:nvPr/>
        </p:nvSpPr>
        <p:spPr>
          <a:xfrm>
            <a:off x="1691680" y="5724255"/>
            <a:ext cx="7155795" cy="1415772"/>
          </a:xfrm>
          <a:prstGeom prst="rect">
            <a:avLst/>
          </a:prstGeom>
          <a:solidFill>
            <a:schemeClr val="bg1"/>
          </a:solidFill>
        </p:spPr>
        <p:txBody>
          <a:bodyPr wrap="square" rtlCol="0">
            <a:spAutoFit/>
          </a:bodyPr>
          <a:lstStyle/>
          <a:p>
            <a:r>
              <a:rPr lang="en-US" dirty="0" smtClean="0"/>
              <a:t>GC chromatogram of solubility of various organic compounds in 1-ethyl-3-methylimidazolium acetate</a:t>
            </a:r>
          </a:p>
          <a:p>
            <a:endParaRPr lang="en-US" dirty="0" smtClean="0"/>
          </a:p>
          <a:p>
            <a:r>
              <a:rPr lang="en-US" sz="1400" dirty="0" smtClean="0"/>
              <a:t>From: </a:t>
            </a:r>
            <a:r>
              <a:rPr lang="en-US" sz="1400" dirty="0" err="1" smtClean="0"/>
              <a:t>Rosenboom</a:t>
            </a:r>
            <a:r>
              <a:rPr lang="en-US" sz="1400" dirty="0" smtClean="0"/>
              <a:t> </a:t>
            </a:r>
            <a:r>
              <a:rPr lang="en-US" sz="1400" i="1" dirty="0" smtClean="0"/>
              <a:t>et al</a:t>
            </a:r>
            <a:r>
              <a:rPr lang="en-US" sz="1400" dirty="0" smtClean="0"/>
              <a:t>., 2012, The Journal of Chemical Thermodynamics, 47, 320-327</a:t>
            </a:r>
          </a:p>
          <a:p>
            <a:endParaRPr lang="en-US" dirty="0"/>
          </a:p>
        </p:txBody>
      </p:sp>
    </p:spTree>
    <p:extLst>
      <p:ext uri="{BB962C8B-B14F-4D97-AF65-F5344CB8AC3E}">
        <p14:creationId xmlns:p14="http://schemas.microsoft.com/office/powerpoint/2010/main" val="4177007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the data</a:t>
            </a:r>
            <a:endParaRPr lang="en-US" dirty="0"/>
          </a:p>
        </p:txBody>
      </p:sp>
      <p:sp>
        <p:nvSpPr>
          <p:cNvPr id="3" name="Content Placeholder 2"/>
          <p:cNvSpPr>
            <a:spLocks noGrp="1"/>
          </p:cNvSpPr>
          <p:nvPr>
            <p:ph idx="1"/>
          </p:nvPr>
        </p:nvSpPr>
        <p:spPr>
          <a:xfrm>
            <a:off x="1691680" y="6444335"/>
            <a:ext cx="7110789" cy="270030"/>
          </a:xfrm>
        </p:spPr>
        <p:txBody>
          <a:bodyPr/>
          <a:lstStyle/>
          <a:p>
            <a:pPr>
              <a:buNone/>
            </a:pPr>
            <a:r>
              <a:rPr lang="en-US" sz="1400" b="0" dirty="0" smtClean="0"/>
              <a:t>Wang </a:t>
            </a:r>
            <a:r>
              <a:rPr lang="en-US" sz="1400" b="0" i="1" dirty="0" smtClean="0"/>
              <a:t>et al</a:t>
            </a:r>
            <a:r>
              <a:rPr lang="en-US" sz="1400" b="0" dirty="0" smtClean="0"/>
              <a:t>., 1998, ASAE Annual International meeting, Orlando, FL</a:t>
            </a:r>
            <a:endParaRPr lang="en-US" sz="1400" b="0" dirty="0"/>
          </a:p>
        </p:txBody>
      </p:sp>
      <p:pic>
        <p:nvPicPr>
          <p:cNvPr id="4" name="Picture 3" descr="GC chromatogram Odor carrying characteristics of dust from swine facilities.gif"/>
          <p:cNvPicPr>
            <a:picLocks noChangeAspect="1"/>
          </p:cNvPicPr>
          <p:nvPr/>
        </p:nvPicPr>
        <p:blipFill>
          <a:blip r:embed="rId2" cstate="print"/>
          <a:stretch>
            <a:fillRect/>
          </a:stretch>
        </p:blipFill>
        <p:spPr>
          <a:xfrm>
            <a:off x="1331640" y="1403775"/>
            <a:ext cx="7110790" cy="3635164"/>
          </a:xfrm>
          <a:prstGeom prst="rect">
            <a:avLst/>
          </a:prstGeom>
        </p:spPr>
      </p:pic>
      <p:sp>
        <p:nvSpPr>
          <p:cNvPr id="5" name="TextBox 4"/>
          <p:cNvSpPr txBox="1"/>
          <p:nvPr/>
        </p:nvSpPr>
        <p:spPr>
          <a:xfrm>
            <a:off x="1511661" y="5274205"/>
            <a:ext cx="7065784" cy="646331"/>
          </a:xfrm>
          <a:prstGeom prst="rect">
            <a:avLst/>
          </a:prstGeom>
          <a:noFill/>
        </p:spPr>
        <p:txBody>
          <a:bodyPr wrap="square" rtlCol="0">
            <a:spAutoFit/>
          </a:bodyPr>
          <a:lstStyle/>
          <a:p>
            <a:r>
              <a:rPr lang="en-US" dirty="0" smtClean="0"/>
              <a:t>GC </a:t>
            </a:r>
            <a:r>
              <a:rPr lang="en-US" dirty="0" err="1" smtClean="0"/>
              <a:t>Chormatogram</a:t>
            </a:r>
            <a:r>
              <a:rPr lang="en-US" dirty="0" smtClean="0"/>
              <a:t>: ODOR CARRYING CHARACTERISTICS OF DUST FROM SWINE FACILITIES </a:t>
            </a:r>
            <a:endParaRPr lang="en-US" dirty="0"/>
          </a:p>
        </p:txBody>
      </p:sp>
    </p:spTree>
    <p:extLst>
      <p:ext uri="{BB962C8B-B14F-4D97-AF65-F5344CB8AC3E}">
        <p14:creationId xmlns:p14="http://schemas.microsoft.com/office/powerpoint/2010/main" val="1155162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lstStyle/>
          <a:p>
            <a:r>
              <a:rPr lang="en-US" sz="2400" b="0" dirty="0" smtClean="0"/>
              <a:t>Sensitive technique</a:t>
            </a:r>
          </a:p>
          <a:p>
            <a:r>
              <a:rPr lang="en-US" sz="2400" b="0" dirty="0" smtClean="0"/>
              <a:t>Method of choice for volatile compounds</a:t>
            </a:r>
          </a:p>
          <a:p>
            <a:r>
              <a:rPr lang="en-GB" sz="2400" b="0" dirty="0" smtClean="0"/>
              <a:t>Process of isolation, </a:t>
            </a:r>
            <a:r>
              <a:rPr lang="en-GB" sz="2400" b="0" dirty="0" err="1" smtClean="0"/>
              <a:t>hydrolyzation</a:t>
            </a:r>
            <a:r>
              <a:rPr lang="en-GB" sz="2400" b="0" dirty="0" smtClean="0"/>
              <a:t>, </a:t>
            </a:r>
            <a:r>
              <a:rPr lang="en-GB" sz="2400" b="0" dirty="0" err="1" smtClean="0"/>
              <a:t>derivatization</a:t>
            </a:r>
            <a:r>
              <a:rPr lang="en-GB" sz="2400" b="0" dirty="0" smtClean="0"/>
              <a:t> and analyses by GC = time consuming</a:t>
            </a:r>
          </a:p>
          <a:p>
            <a:r>
              <a:rPr lang="en-GB" sz="2400" b="0" dirty="0" err="1" smtClean="0"/>
              <a:t>Derivatisation</a:t>
            </a:r>
            <a:r>
              <a:rPr lang="en-GB" sz="2400" b="0" dirty="0" smtClean="0"/>
              <a:t> process can produce artefacts and PUFA’s (poly unsaturated FA) may modify structure</a:t>
            </a:r>
          </a:p>
          <a:p>
            <a:endParaRPr lang="en-US" dirty="0"/>
          </a:p>
        </p:txBody>
      </p:sp>
    </p:spTree>
    <p:extLst>
      <p:ext uri="{BB962C8B-B14F-4D97-AF65-F5344CB8AC3E}">
        <p14:creationId xmlns:p14="http://schemas.microsoft.com/office/powerpoint/2010/main" val="876711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HPLC</a:t>
            </a:r>
            <a:endParaRPr lang="en-US" dirty="0"/>
          </a:p>
        </p:txBody>
      </p:sp>
      <p:sp>
        <p:nvSpPr>
          <p:cNvPr id="3" name="Content Placeholder 2"/>
          <p:cNvSpPr>
            <a:spLocks noGrp="1"/>
          </p:cNvSpPr>
          <p:nvPr>
            <p:ph idx="1"/>
          </p:nvPr>
        </p:nvSpPr>
        <p:spPr>
          <a:xfrm>
            <a:off x="1440000" y="1620000"/>
            <a:ext cx="7407475" cy="3744215"/>
          </a:xfrm>
        </p:spPr>
        <p:txBody>
          <a:bodyPr/>
          <a:lstStyle/>
          <a:p>
            <a:pPr>
              <a:buNone/>
            </a:pPr>
            <a:r>
              <a:rPr lang="en-US" sz="2400" b="0" dirty="0" smtClean="0"/>
              <a:t>High performance or pressure liquid chromatography</a:t>
            </a:r>
          </a:p>
          <a:p>
            <a:pPr>
              <a:buNone/>
            </a:pPr>
            <a:endParaRPr lang="en-US" sz="2400" b="0" dirty="0" smtClean="0"/>
          </a:p>
          <a:p>
            <a:pPr>
              <a:buNone/>
            </a:pPr>
            <a:r>
              <a:rPr lang="en-US" sz="2400" b="0" dirty="0" smtClean="0"/>
              <a:t>Commonly used in analysis of biological compounds</a:t>
            </a:r>
          </a:p>
          <a:p>
            <a:pPr>
              <a:buNone/>
            </a:pPr>
            <a:endParaRPr lang="en-US" sz="2400" b="0" dirty="0" smtClean="0"/>
          </a:p>
          <a:p>
            <a:pPr>
              <a:buNone/>
            </a:pPr>
            <a:r>
              <a:rPr lang="en-US" sz="2400" b="0" dirty="0" smtClean="0"/>
              <a:t>Applications:</a:t>
            </a:r>
          </a:p>
          <a:p>
            <a:r>
              <a:rPr lang="en-US" sz="2400" b="0" dirty="0" smtClean="0"/>
              <a:t>Pharmaceuticals: </a:t>
            </a:r>
            <a:r>
              <a:rPr lang="en-US" sz="2400" b="0" dirty="0" err="1" smtClean="0"/>
              <a:t>antihistamin</a:t>
            </a:r>
            <a:r>
              <a:rPr lang="en-US" sz="2400" b="0" dirty="0" smtClean="0"/>
              <a:t>, steroids</a:t>
            </a:r>
          </a:p>
          <a:p>
            <a:r>
              <a:rPr lang="en-US" sz="2400" b="0" dirty="0" smtClean="0"/>
              <a:t>Food: vitamins, lipids, protein</a:t>
            </a:r>
          </a:p>
          <a:p>
            <a:r>
              <a:rPr lang="en-US" sz="2400" b="0" dirty="0" smtClean="0"/>
              <a:t>Contaminants: pesticides</a:t>
            </a:r>
          </a:p>
          <a:p>
            <a:r>
              <a:rPr lang="en-US" sz="2400" b="0" dirty="0" smtClean="0"/>
              <a:t>Environment: </a:t>
            </a:r>
            <a:r>
              <a:rPr lang="nl-NL" sz="2400" b="0" dirty="0" err="1" smtClean="0"/>
              <a:t>polycyclic</a:t>
            </a:r>
            <a:r>
              <a:rPr lang="nl-NL" sz="2400" b="0" dirty="0" smtClean="0"/>
              <a:t> aromatic </a:t>
            </a:r>
            <a:r>
              <a:rPr lang="nl-NL" sz="2400" b="0" dirty="0" err="1" smtClean="0"/>
              <a:t>hydrocarbons</a:t>
            </a:r>
            <a:r>
              <a:rPr lang="nl-NL" sz="2400" b="0" dirty="0" smtClean="0"/>
              <a:t> (PAH)</a:t>
            </a:r>
            <a:endParaRPr lang="en-US" sz="2400" b="0" dirty="0" smtClean="0"/>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HPLC</a:t>
            </a:r>
            <a:endParaRPr lang="en-US" dirty="0"/>
          </a:p>
        </p:txBody>
      </p:sp>
      <p:pic>
        <p:nvPicPr>
          <p:cNvPr id="6" name="Content Placeholder 5" descr="HPLC.jpg"/>
          <p:cNvPicPr>
            <a:picLocks noGrp="1" noChangeAspect="1"/>
          </p:cNvPicPr>
          <p:nvPr>
            <p:ph idx="1"/>
          </p:nvPr>
        </p:nvPicPr>
        <p:blipFill>
          <a:blip r:embed="rId2" cstate="print"/>
          <a:stretch>
            <a:fillRect/>
          </a:stretch>
        </p:blipFill>
        <p:spPr>
          <a:xfrm>
            <a:off x="1607236" y="1616919"/>
            <a:ext cx="6700179" cy="3792301"/>
          </a:xfrm>
        </p:spPr>
      </p:pic>
      <p:sp>
        <p:nvSpPr>
          <p:cNvPr id="3" name="Rechthoek 2"/>
          <p:cNvSpPr/>
          <p:nvPr/>
        </p:nvSpPr>
        <p:spPr>
          <a:xfrm>
            <a:off x="4950770" y="6453336"/>
            <a:ext cx="4572000" cy="276999"/>
          </a:xfrm>
          <a:prstGeom prst="rect">
            <a:avLst/>
          </a:prstGeom>
        </p:spPr>
        <p:txBody>
          <a:bodyPr>
            <a:spAutoFit/>
          </a:bodyPr>
          <a:lstStyle/>
          <a:p>
            <a:r>
              <a:rPr lang="nl-NL" sz="1200" dirty="0">
                <a:hlinkClick r:id="rId3"/>
              </a:rPr>
              <a:t>http://</a:t>
            </a:r>
            <a:r>
              <a:rPr lang="nl-NL" sz="1200" dirty="0" smtClean="0">
                <a:hlinkClick r:id="rId3"/>
              </a:rPr>
              <a:t>www.pharmacelsus.de/uploads/pics/hplc.jpg</a:t>
            </a:r>
            <a:r>
              <a:rPr lang="nl-NL" sz="1200" dirty="0" smtClean="0"/>
              <a:t>  141001</a:t>
            </a:r>
            <a:endParaRPr lang="nl-NL" sz="1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HPLC Columns</a:t>
            </a:r>
            <a:endParaRPr lang="en-US" dirty="0"/>
          </a:p>
        </p:txBody>
      </p:sp>
      <p:sp>
        <p:nvSpPr>
          <p:cNvPr id="3" name="Content Placeholder 2"/>
          <p:cNvSpPr>
            <a:spLocks noGrp="1"/>
          </p:cNvSpPr>
          <p:nvPr>
            <p:ph idx="1"/>
          </p:nvPr>
        </p:nvSpPr>
        <p:spPr/>
        <p:txBody>
          <a:bodyPr/>
          <a:lstStyle/>
          <a:p>
            <a:pPr>
              <a:lnSpc>
                <a:spcPct val="90000"/>
              </a:lnSpc>
              <a:buNone/>
            </a:pPr>
            <a:r>
              <a:rPr lang="en-GB" sz="2400" b="0" dirty="0" smtClean="0"/>
              <a:t>Contains spherical, micro porous particles of silica or polymer called stationary phase</a:t>
            </a:r>
          </a:p>
          <a:p>
            <a:pPr>
              <a:lnSpc>
                <a:spcPct val="90000"/>
              </a:lnSpc>
              <a:buNone/>
            </a:pPr>
            <a:endParaRPr lang="en-GB" sz="2400" b="0" dirty="0" smtClean="0"/>
          </a:p>
          <a:p>
            <a:pPr>
              <a:lnSpc>
                <a:spcPct val="90000"/>
              </a:lnSpc>
              <a:buNone/>
            </a:pPr>
            <a:r>
              <a:rPr lang="en-GB" sz="2400" b="0" dirty="0" smtClean="0"/>
              <a:t>Stationary phase is inert, stable until pH 8 and can be modified for different types of chromatography</a:t>
            </a:r>
          </a:p>
          <a:p>
            <a:pPr>
              <a:lnSpc>
                <a:spcPct val="90000"/>
              </a:lnSpc>
              <a:buNone/>
            </a:pPr>
            <a:endParaRPr lang="en-GB" sz="2400" b="0" dirty="0" smtClean="0"/>
          </a:p>
          <a:p>
            <a:pPr>
              <a:lnSpc>
                <a:spcPct val="90000"/>
              </a:lnSpc>
              <a:buNone/>
            </a:pPr>
            <a:r>
              <a:rPr lang="en-GB" sz="2400" b="0" dirty="0" smtClean="0"/>
              <a:t>Types of stationary phase:</a:t>
            </a:r>
          </a:p>
          <a:p>
            <a:pPr>
              <a:lnSpc>
                <a:spcPct val="90000"/>
              </a:lnSpc>
            </a:pPr>
            <a:r>
              <a:rPr lang="en-GB" sz="2400" b="0" dirty="0" smtClean="0"/>
              <a:t>Reversed phase (C8, C18) </a:t>
            </a:r>
          </a:p>
          <a:p>
            <a:pPr>
              <a:lnSpc>
                <a:spcPct val="90000"/>
              </a:lnSpc>
            </a:pPr>
            <a:r>
              <a:rPr lang="en-GB" sz="2400" b="0" dirty="0" smtClean="0"/>
              <a:t>Normal phase (Silica)</a:t>
            </a:r>
          </a:p>
          <a:p>
            <a:pPr>
              <a:lnSpc>
                <a:spcPct val="90000"/>
              </a:lnSpc>
            </a:pPr>
            <a:r>
              <a:rPr lang="en-GB" sz="2400" b="0" dirty="0" smtClean="0"/>
              <a:t>Ion exchange</a:t>
            </a:r>
          </a:p>
          <a:p>
            <a:pPr>
              <a:lnSpc>
                <a:spcPct val="90000"/>
              </a:lnSpc>
            </a:pPr>
            <a:r>
              <a:rPr lang="en-GB" sz="2400" b="0" dirty="0" smtClean="0"/>
              <a:t>Size exclusion (also called GPC)</a:t>
            </a:r>
          </a:p>
          <a:p>
            <a:pPr>
              <a:lnSpc>
                <a:spcPct val="90000"/>
              </a:lnSpc>
            </a:pPr>
            <a:r>
              <a:rPr lang="en-GB" sz="2400" b="0" dirty="0" smtClean="0"/>
              <a:t>Affinity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phases</a:t>
            </a:r>
            <a:endParaRPr lang="en-US" dirty="0"/>
          </a:p>
        </p:txBody>
      </p:sp>
      <p:sp>
        <p:nvSpPr>
          <p:cNvPr id="3" name="Content Placeholder 2"/>
          <p:cNvSpPr>
            <a:spLocks noGrp="1"/>
          </p:cNvSpPr>
          <p:nvPr>
            <p:ph idx="1"/>
          </p:nvPr>
        </p:nvSpPr>
        <p:spPr>
          <a:xfrm>
            <a:off x="1440000" y="1620000"/>
            <a:ext cx="7596496" cy="3744215"/>
          </a:xfrm>
        </p:spPr>
        <p:txBody>
          <a:bodyPr/>
          <a:lstStyle/>
          <a:p>
            <a:r>
              <a:rPr lang="en-GB" sz="2000" b="0" dirty="0" smtClean="0"/>
              <a:t>Water</a:t>
            </a:r>
          </a:p>
          <a:p>
            <a:r>
              <a:rPr lang="en-GB" sz="2000" b="0" dirty="0" smtClean="0"/>
              <a:t>Organic solvent; </a:t>
            </a:r>
            <a:r>
              <a:rPr lang="en-GB" sz="2000" b="0" dirty="0" err="1" smtClean="0"/>
              <a:t>acetonitrile</a:t>
            </a:r>
            <a:r>
              <a:rPr lang="en-GB" sz="2000" b="0" dirty="0" smtClean="0"/>
              <a:t>, methanol, hexane and many more</a:t>
            </a:r>
          </a:p>
          <a:p>
            <a:r>
              <a:rPr lang="en-GB" sz="2000" b="0" dirty="0" smtClean="0"/>
              <a:t>Buffer for pH regulation; mineral (phosphate) or organic (acetate)</a:t>
            </a:r>
          </a:p>
          <a:p>
            <a:pPr>
              <a:buNone/>
            </a:pPr>
            <a:r>
              <a:rPr lang="en-GB" sz="2000" b="0" dirty="0" smtClean="0"/>
              <a:t>These solvents are used for the mobile phase or </a:t>
            </a:r>
            <a:r>
              <a:rPr lang="en-GB" sz="2000" b="0" dirty="0" err="1" smtClean="0"/>
              <a:t>eluent</a:t>
            </a:r>
            <a:r>
              <a:rPr lang="en-GB" sz="2000" b="0" dirty="0" smtClean="0"/>
              <a:t>.</a:t>
            </a:r>
          </a:p>
          <a:p>
            <a:pPr>
              <a:buNone/>
            </a:pPr>
            <a:r>
              <a:rPr lang="en-GB" sz="2000" b="0" dirty="0" smtClean="0"/>
              <a:t>The solvents are very pure and no air and solids should be present in the mobile phase.</a:t>
            </a:r>
          </a:p>
          <a:p>
            <a:pPr>
              <a:buNone/>
            </a:pPr>
            <a:r>
              <a:rPr lang="en-GB" sz="2000" b="0" dirty="0" smtClean="0"/>
              <a:t>Composition depends on compound, stationary phase and detection.</a:t>
            </a:r>
          </a:p>
          <a:p>
            <a:pPr>
              <a:buNone/>
            </a:pPr>
            <a:endParaRPr lang="en-GB" sz="2000" b="0" dirty="0"/>
          </a:p>
          <a:p>
            <a:pPr>
              <a:buNone/>
            </a:pPr>
            <a:r>
              <a:rPr lang="en-GB" sz="2400" b="0" dirty="0" smtClean="0"/>
              <a:t>When in combination with MS: </a:t>
            </a:r>
          </a:p>
          <a:p>
            <a:pPr>
              <a:buNone/>
            </a:pPr>
            <a:r>
              <a:rPr lang="en-GB" sz="2400" b="0" dirty="0"/>
              <a:t>	</a:t>
            </a:r>
            <a:r>
              <a:rPr lang="en-GB" sz="2400" b="0" dirty="0" smtClean="0"/>
              <a:t>solvents + modifiers must be volatile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 Spectrometry</a:t>
            </a:r>
            <a:endParaRPr lang="en-US" dirty="0"/>
          </a:p>
        </p:txBody>
      </p:sp>
      <p:sp>
        <p:nvSpPr>
          <p:cNvPr id="3" name="Content Placeholder 2"/>
          <p:cNvSpPr>
            <a:spLocks noGrp="1"/>
          </p:cNvSpPr>
          <p:nvPr>
            <p:ph idx="1"/>
          </p:nvPr>
        </p:nvSpPr>
        <p:spPr>
          <a:xfrm>
            <a:off x="1440000" y="1403775"/>
            <a:ext cx="7110789" cy="3744215"/>
          </a:xfrm>
        </p:spPr>
        <p:txBody>
          <a:bodyPr/>
          <a:lstStyle/>
          <a:p>
            <a:pPr>
              <a:buNone/>
            </a:pPr>
            <a:r>
              <a:rPr lang="nl-NL" dirty="0" err="1" smtClean="0"/>
              <a:t>What</a:t>
            </a:r>
            <a:r>
              <a:rPr lang="nl-NL" dirty="0" smtClean="0"/>
              <a:t> is </a:t>
            </a:r>
            <a:r>
              <a:rPr lang="nl-NL" dirty="0" err="1" smtClean="0"/>
              <a:t>Mass</a:t>
            </a:r>
            <a:r>
              <a:rPr lang="nl-NL" dirty="0" smtClean="0"/>
              <a:t> </a:t>
            </a:r>
            <a:r>
              <a:rPr lang="nl-NL" dirty="0" err="1" smtClean="0"/>
              <a:t>Spectrometry</a:t>
            </a:r>
            <a:r>
              <a:rPr lang="nl-NL" dirty="0" smtClean="0"/>
              <a:t>?</a:t>
            </a:r>
          </a:p>
          <a:p>
            <a:pPr>
              <a:buNone/>
            </a:pPr>
            <a:endParaRPr lang="nl-NL" dirty="0" smtClean="0"/>
          </a:p>
          <a:p>
            <a:pPr>
              <a:buNone/>
            </a:pPr>
            <a:r>
              <a:rPr lang="nl-NL" b="0" dirty="0" smtClean="0">
                <a:sym typeface="Wingdings" pitchFamily="2" charset="2"/>
              </a:rPr>
              <a:t></a:t>
            </a:r>
            <a:r>
              <a:rPr lang="nl-NL" b="0" dirty="0" err="1" smtClean="0"/>
              <a:t>Technique</a:t>
            </a:r>
            <a:r>
              <a:rPr lang="nl-NL" b="0" dirty="0" smtClean="0"/>
              <a:t> </a:t>
            </a:r>
            <a:r>
              <a:rPr lang="nl-NL" b="0" dirty="0" err="1" smtClean="0"/>
              <a:t>for</a:t>
            </a:r>
            <a:r>
              <a:rPr lang="nl-NL" b="0" dirty="0" smtClean="0"/>
              <a:t> </a:t>
            </a:r>
            <a:r>
              <a:rPr lang="nl-NL" b="0" dirty="0" err="1" smtClean="0"/>
              <a:t>studying</a:t>
            </a:r>
            <a:r>
              <a:rPr lang="nl-NL" b="0" dirty="0" smtClean="0"/>
              <a:t> </a:t>
            </a:r>
            <a:r>
              <a:rPr lang="nl-NL" b="0" dirty="0" err="1" smtClean="0"/>
              <a:t>masses</a:t>
            </a:r>
            <a:r>
              <a:rPr lang="nl-NL" b="0" dirty="0" smtClean="0"/>
              <a:t> of </a:t>
            </a:r>
            <a:r>
              <a:rPr lang="nl-NL" b="0" dirty="0" err="1" smtClean="0"/>
              <a:t>atoms</a:t>
            </a:r>
            <a:r>
              <a:rPr lang="nl-NL" b="0" dirty="0" smtClean="0"/>
              <a:t>, molecules </a:t>
            </a:r>
            <a:r>
              <a:rPr lang="nl-NL" b="0" dirty="0" err="1" smtClean="0"/>
              <a:t>or</a:t>
            </a:r>
            <a:r>
              <a:rPr lang="nl-NL" b="0" dirty="0" smtClean="0"/>
              <a:t> </a:t>
            </a:r>
            <a:r>
              <a:rPr lang="nl-NL" b="0" dirty="0" err="1" smtClean="0"/>
              <a:t>fragments</a:t>
            </a:r>
            <a:r>
              <a:rPr lang="nl-NL" b="0" dirty="0" smtClean="0"/>
              <a:t> of molecules</a:t>
            </a:r>
          </a:p>
          <a:p>
            <a:pPr>
              <a:buNone/>
            </a:pPr>
            <a:endParaRPr lang="nl-NL" sz="1600" b="0" dirty="0" smtClean="0"/>
          </a:p>
          <a:p>
            <a:endParaRPr lang="en-US" dirty="0"/>
          </a:p>
        </p:txBody>
      </p:sp>
    </p:spTree>
    <p:extLst>
      <p:ext uri="{BB962C8B-B14F-4D97-AF65-F5344CB8AC3E}">
        <p14:creationId xmlns:p14="http://schemas.microsoft.com/office/powerpoint/2010/main" val="2250776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 spectrometry</a:t>
            </a:r>
            <a:endParaRPr lang="en-US" dirty="0"/>
          </a:p>
        </p:txBody>
      </p:sp>
      <p:sp>
        <p:nvSpPr>
          <p:cNvPr id="3" name="Content Placeholder 2"/>
          <p:cNvSpPr>
            <a:spLocks noGrp="1"/>
          </p:cNvSpPr>
          <p:nvPr>
            <p:ph idx="1"/>
          </p:nvPr>
        </p:nvSpPr>
        <p:spPr>
          <a:xfrm>
            <a:off x="1440000" y="1538790"/>
            <a:ext cx="7497485" cy="5319210"/>
          </a:xfrm>
        </p:spPr>
        <p:txBody>
          <a:bodyPr/>
          <a:lstStyle/>
          <a:p>
            <a:pPr>
              <a:lnSpc>
                <a:spcPct val="90000"/>
              </a:lnSpc>
            </a:pPr>
            <a:r>
              <a:rPr lang="en-GB" sz="2400" b="0" dirty="0" smtClean="0"/>
              <a:t>3 fundamental parts: </a:t>
            </a:r>
          </a:p>
          <a:p>
            <a:pPr lvl="1">
              <a:lnSpc>
                <a:spcPct val="90000"/>
              </a:lnSpc>
            </a:pPr>
            <a:r>
              <a:rPr lang="en-GB" dirty="0" smtClean="0"/>
              <a:t>the ionisation source: molecules are charged</a:t>
            </a:r>
          </a:p>
          <a:p>
            <a:pPr lvl="1">
              <a:lnSpc>
                <a:spcPct val="90000"/>
              </a:lnSpc>
            </a:pPr>
            <a:r>
              <a:rPr lang="en-GB" dirty="0" smtClean="0"/>
              <a:t>the analyser: separation of the charged molecules</a:t>
            </a:r>
          </a:p>
          <a:p>
            <a:pPr lvl="1">
              <a:lnSpc>
                <a:spcPct val="90000"/>
              </a:lnSpc>
            </a:pPr>
            <a:r>
              <a:rPr lang="en-GB" dirty="0" smtClean="0"/>
              <a:t>the detector</a:t>
            </a:r>
          </a:p>
          <a:p>
            <a:pPr lvl="1">
              <a:lnSpc>
                <a:spcPct val="90000"/>
              </a:lnSpc>
              <a:buNone/>
            </a:pPr>
            <a:endParaRPr lang="en-GB" dirty="0" smtClean="0"/>
          </a:p>
          <a:p>
            <a:pPr>
              <a:lnSpc>
                <a:spcPct val="90000"/>
              </a:lnSpc>
            </a:pPr>
            <a:r>
              <a:rPr lang="en-GB" sz="2400" b="0" dirty="0" smtClean="0"/>
              <a:t>In the ionisation source, ions (charged molecules) are being formed  (positive or negative).</a:t>
            </a:r>
          </a:p>
          <a:p>
            <a:pPr>
              <a:lnSpc>
                <a:spcPct val="90000"/>
              </a:lnSpc>
            </a:pPr>
            <a:r>
              <a:rPr lang="en-GB" sz="2400" b="0" dirty="0" smtClean="0"/>
              <a:t>Separation in analyser according to mass-to-charge ratios (</a:t>
            </a:r>
            <a:r>
              <a:rPr lang="en-GB" sz="2400" b="0" i="1" dirty="0" smtClean="0"/>
              <a:t>m/z</a:t>
            </a:r>
            <a:r>
              <a:rPr lang="en-GB" sz="2400" b="0" dirty="0" smtClean="0"/>
              <a:t>).</a:t>
            </a:r>
          </a:p>
          <a:p>
            <a:pPr>
              <a:lnSpc>
                <a:spcPct val="90000"/>
              </a:lnSpc>
            </a:pPr>
            <a:r>
              <a:rPr lang="en-GB" sz="2400" b="0" dirty="0" smtClean="0"/>
              <a:t>Detection of separated ions and their relative abundance.</a:t>
            </a:r>
          </a:p>
          <a:p>
            <a:pPr>
              <a:lnSpc>
                <a:spcPct val="90000"/>
              </a:lnSpc>
            </a:pPr>
            <a:r>
              <a:rPr lang="en-GB" sz="2400" b="0" dirty="0" smtClean="0"/>
              <a:t>Signals sent to data system and formatted in a spectrum.</a:t>
            </a:r>
          </a:p>
          <a:p>
            <a:endParaRPr lang="en-US" dirty="0"/>
          </a:p>
        </p:txBody>
      </p:sp>
    </p:spTree>
    <p:extLst>
      <p:ext uri="{BB962C8B-B14F-4D97-AF65-F5344CB8AC3E}">
        <p14:creationId xmlns:p14="http://schemas.microsoft.com/office/powerpoint/2010/main" val="34670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Mass</a:t>
            </a:r>
            <a:r>
              <a:rPr lang="nl-NL" dirty="0" smtClean="0"/>
              <a:t> spectrum: </a:t>
            </a:r>
            <a:r>
              <a:rPr lang="nl-NL" dirty="0" err="1" smtClean="0"/>
              <a:t>intensity</a:t>
            </a:r>
            <a:r>
              <a:rPr lang="nl-NL" dirty="0" smtClean="0"/>
              <a:t> </a:t>
            </a:r>
            <a:r>
              <a:rPr lang="nl-NL" dirty="0" err="1" smtClean="0"/>
              <a:t>vs</a:t>
            </a:r>
            <a:r>
              <a:rPr lang="nl-NL" dirty="0" smtClean="0"/>
              <a:t> </a:t>
            </a:r>
            <a:r>
              <a:rPr lang="nl-NL" i="1" dirty="0" smtClean="0"/>
              <a:t>m/</a:t>
            </a:r>
            <a:r>
              <a:rPr lang="nl-NL" i="1" dirty="0" err="1" smtClean="0"/>
              <a:t>z</a:t>
            </a:r>
            <a:endParaRPr lang="nl-NL" i="1" dirty="0"/>
          </a:p>
        </p:txBody>
      </p:sp>
      <p:sp>
        <p:nvSpPr>
          <p:cNvPr id="3" name="Tijdelijke aanduiding voor inhoud 2"/>
          <p:cNvSpPr>
            <a:spLocks noGrp="1"/>
          </p:cNvSpPr>
          <p:nvPr>
            <p:ph idx="1"/>
          </p:nvPr>
        </p:nvSpPr>
        <p:spPr>
          <a:xfrm>
            <a:off x="1440000" y="1507810"/>
            <a:ext cx="7110789" cy="3856405"/>
          </a:xfrm>
        </p:spPr>
        <p:txBody>
          <a:bodyPr/>
          <a:lstStyle/>
          <a:p>
            <a:r>
              <a:rPr lang="nl-NL" sz="2000" dirty="0" err="1" smtClean="0"/>
              <a:t>Mass</a:t>
            </a:r>
            <a:r>
              <a:rPr lang="nl-NL" sz="2000" dirty="0" smtClean="0"/>
              <a:t>-</a:t>
            </a:r>
            <a:r>
              <a:rPr lang="nl-NL" sz="2000" dirty="0" err="1" smtClean="0"/>
              <a:t>to</a:t>
            </a:r>
            <a:r>
              <a:rPr lang="nl-NL" sz="2000" dirty="0" smtClean="0"/>
              <a:t>-charge-ratio = </a:t>
            </a:r>
            <a:r>
              <a:rPr lang="nl-NL" sz="2000" i="1" dirty="0" smtClean="0"/>
              <a:t>m/</a:t>
            </a:r>
            <a:r>
              <a:rPr lang="nl-NL" sz="2000" i="1" dirty="0" err="1" smtClean="0"/>
              <a:t>z</a:t>
            </a:r>
            <a:r>
              <a:rPr lang="nl-NL" sz="2000" i="1" dirty="0" smtClean="0"/>
              <a:t>-</a:t>
            </a:r>
            <a:r>
              <a:rPr lang="nl-NL" sz="2000" dirty="0" smtClean="0"/>
              <a:t>ratio</a:t>
            </a:r>
            <a:endParaRPr lang="nl-NL" sz="2000" i="1" dirty="0" smtClean="0"/>
          </a:p>
          <a:p>
            <a:pPr lvl="1"/>
            <a:r>
              <a:rPr lang="nl-NL" sz="1800" dirty="0" smtClean="0"/>
              <a:t>m = </a:t>
            </a:r>
            <a:r>
              <a:rPr lang="nl-NL" sz="1800" dirty="0" err="1" smtClean="0"/>
              <a:t>mass</a:t>
            </a:r>
            <a:endParaRPr lang="nl-NL" sz="1800" dirty="0" smtClean="0"/>
          </a:p>
          <a:p>
            <a:pPr lvl="1"/>
            <a:r>
              <a:rPr lang="nl-NL" sz="1800" dirty="0" err="1" smtClean="0"/>
              <a:t>z</a:t>
            </a:r>
            <a:r>
              <a:rPr lang="nl-NL" sz="1800" dirty="0" smtClean="0"/>
              <a:t> = charge</a:t>
            </a:r>
          </a:p>
          <a:p>
            <a:r>
              <a:rPr lang="nl-NL" sz="2000" dirty="0" err="1" smtClean="0"/>
              <a:t>Intensity</a:t>
            </a:r>
            <a:r>
              <a:rPr lang="nl-NL" sz="2000" dirty="0" smtClean="0"/>
              <a:t> is </a:t>
            </a:r>
            <a:r>
              <a:rPr lang="nl-NL" sz="2000" dirty="0" err="1" smtClean="0"/>
              <a:t>mostly</a:t>
            </a:r>
            <a:r>
              <a:rPr lang="nl-NL" sz="2000" dirty="0" smtClean="0"/>
              <a:t> </a:t>
            </a:r>
            <a:r>
              <a:rPr lang="nl-NL" sz="2000" dirty="0" err="1" smtClean="0"/>
              <a:t>indicated</a:t>
            </a:r>
            <a:r>
              <a:rPr lang="nl-NL" sz="2000" dirty="0" smtClean="0"/>
              <a:t> as </a:t>
            </a:r>
            <a:r>
              <a:rPr lang="nl-NL" sz="2000" dirty="0" err="1" smtClean="0"/>
              <a:t>relative</a:t>
            </a:r>
            <a:r>
              <a:rPr lang="nl-NL" sz="2000" dirty="0" smtClean="0"/>
              <a:t> </a:t>
            </a:r>
            <a:r>
              <a:rPr lang="nl-NL" sz="2000" dirty="0" err="1" smtClean="0"/>
              <a:t>abundance</a:t>
            </a:r>
            <a:endParaRPr lang="nl-NL" sz="2000" dirty="0"/>
          </a:p>
          <a:p>
            <a:endParaRPr lang="nl-NL" sz="2000" dirty="0" smtClean="0"/>
          </a:p>
          <a:p>
            <a:r>
              <a:rPr lang="nl-NL" sz="2000" b="0" dirty="0" smtClean="0"/>
              <a:t>A gas sample has been </a:t>
            </a:r>
            <a:r>
              <a:rPr lang="nl-NL" sz="2000" b="0" dirty="0" err="1" smtClean="0"/>
              <a:t>analyzed</a:t>
            </a:r>
            <a:r>
              <a:rPr lang="nl-NL" sz="2000" b="0" dirty="0" smtClean="0"/>
              <a:t> </a:t>
            </a:r>
            <a:r>
              <a:rPr lang="nl-NL" sz="2000" b="0" dirty="0" err="1" smtClean="0"/>
              <a:t>by</a:t>
            </a:r>
            <a:r>
              <a:rPr lang="nl-NL" sz="2000" b="0" dirty="0" smtClean="0"/>
              <a:t> GC-MS. Most </a:t>
            </a:r>
            <a:r>
              <a:rPr lang="nl-NL" sz="2000" b="0" dirty="0" err="1" smtClean="0"/>
              <a:t>likely</a:t>
            </a:r>
            <a:r>
              <a:rPr lang="nl-NL" sz="2000" b="0" dirty="0" smtClean="0"/>
              <a:t> a </a:t>
            </a:r>
            <a:r>
              <a:rPr lang="nl-NL" sz="2000" b="0" dirty="0"/>
              <a:t>[M</a:t>
            </a:r>
            <a:r>
              <a:rPr lang="nl-NL" sz="2000" b="0" baseline="30000" dirty="0">
                <a:sym typeface="Symbol" panose="05050102010706020507" pitchFamily="18" charset="2"/>
              </a:rPr>
              <a:t></a:t>
            </a:r>
            <a:r>
              <a:rPr lang="nl-NL" sz="2000" b="0" dirty="0" smtClean="0">
                <a:sym typeface="Symbol" panose="05050102010706020507" pitchFamily="18" charset="2"/>
              </a:rPr>
              <a:t>]</a:t>
            </a:r>
            <a:r>
              <a:rPr lang="nl-NL" sz="2000" b="0" baseline="30000" dirty="0" smtClean="0">
                <a:sym typeface="Symbol" panose="05050102010706020507" pitchFamily="18" charset="2"/>
              </a:rPr>
              <a:t>+</a:t>
            </a:r>
            <a:r>
              <a:rPr lang="nl-NL" sz="2000" b="0" dirty="0" smtClean="0">
                <a:sym typeface="Symbol" panose="05050102010706020507" pitchFamily="18" charset="2"/>
              </a:rPr>
              <a:t> ion was </a:t>
            </a:r>
            <a:r>
              <a:rPr lang="nl-NL" sz="2000" b="0" dirty="0" err="1" smtClean="0">
                <a:sym typeface="Symbol" panose="05050102010706020507" pitchFamily="18" charset="2"/>
              </a:rPr>
              <a:t>formed</a:t>
            </a:r>
            <a:r>
              <a:rPr lang="nl-NL" sz="2000" b="0" dirty="0" smtClean="0">
                <a:sym typeface="Symbol" panose="05050102010706020507" pitchFamily="18" charset="2"/>
              </a:rPr>
              <a:t>.</a:t>
            </a:r>
            <a:r>
              <a:rPr lang="nl-NL" sz="2000" b="0" dirty="0" smtClean="0"/>
              <a:t> </a:t>
            </a:r>
            <a:r>
              <a:rPr lang="nl-NL" sz="2000" b="0" dirty="0" err="1" smtClean="0"/>
              <a:t>What</a:t>
            </a:r>
            <a:r>
              <a:rPr lang="nl-NL" sz="2000" b="0" dirty="0" smtClean="0"/>
              <a:t> </a:t>
            </a:r>
            <a:r>
              <a:rPr lang="nl-NL" sz="2000" b="0" dirty="0" err="1" smtClean="0"/>
              <a:t>could</a:t>
            </a:r>
            <a:r>
              <a:rPr lang="nl-NL" sz="2000" b="0" dirty="0" smtClean="0"/>
              <a:t> </a:t>
            </a:r>
            <a:r>
              <a:rPr lang="nl-NL" sz="2000" b="0" dirty="0" err="1" smtClean="0"/>
              <a:t>this</a:t>
            </a:r>
            <a:r>
              <a:rPr lang="nl-NL" sz="2000" b="0" dirty="0" smtClean="0"/>
              <a:t> compound </a:t>
            </a:r>
            <a:r>
              <a:rPr lang="nl-NL" sz="2000" b="0" dirty="0" err="1" smtClean="0"/>
              <a:t>be</a:t>
            </a:r>
            <a:r>
              <a:rPr lang="nl-NL" sz="2000" b="0" dirty="0" smtClean="0"/>
              <a:t>?</a:t>
            </a:r>
          </a:p>
        </p:txBody>
      </p:sp>
      <p:pic>
        <p:nvPicPr>
          <p:cNvPr id="4" name="Afbeelding 3"/>
          <p:cNvPicPr>
            <a:picLocks noChangeAspect="1"/>
          </p:cNvPicPr>
          <p:nvPr/>
        </p:nvPicPr>
        <p:blipFill rotWithShape="1">
          <a:blip r:embed="rId2">
            <a:extLst>
              <a:ext uri="{28A0092B-C50C-407E-A947-70E740481C1C}">
                <a14:useLocalDpi xmlns:a14="http://schemas.microsoft.com/office/drawing/2010/main" val="0"/>
              </a:ext>
            </a:extLst>
          </a:blip>
          <a:srcRect r="65297" b="9201"/>
          <a:stretch/>
        </p:blipFill>
        <p:spPr>
          <a:xfrm>
            <a:off x="2555776" y="4365103"/>
            <a:ext cx="3600400" cy="1996157"/>
          </a:xfrm>
          <a:prstGeom prst="rect">
            <a:avLst/>
          </a:prstGeom>
        </p:spPr>
      </p:pic>
      <p:sp>
        <p:nvSpPr>
          <p:cNvPr id="5" name="Rechthoek 4"/>
          <p:cNvSpPr/>
          <p:nvPr/>
        </p:nvSpPr>
        <p:spPr>
          <a:xfrm>
            <a:off x="1763688" y="6464369"/>
            <a:ext cx="7200800" cy="276999"/>
          </a:xfrm>
          <a:prstGeom prst="rect">
            <a:avLst/>
          </a:prstGeom>
        </p:spPr>
        <p:txBody>
          <a:bodyPr wrap="square">
            <a:spAutoFit/>
          </a:bodyPr>
          <a:lstStyle/>
          <a:p>
            <a:r>
              <a:rPr lang="nl-NL" sz="1200" dirty="0">
                <a:hlinkClick r:id="rId3"/>
              </a:rPr>
              <a:t>https://</a:t>
            </a:r>
            <a:r>
              <a:rPr lang="nl-NL" sz="1200" dirty="0" smtClean="0">
                <a:hlinkClick r:id="rId3"/>
              </a:rPr>
              <a:t>www2.chemistry.msu.edu/faculty/reusch/virttxtjml/Spectrpy/MassSpec/masspec1.htm</a:t>
            </a:r>
            <a:r>
              <a:rPr lang="nl-NL" sz="1200" dirty="0" smtClean="0"/>
              <a:t>  140924</a:t>
            </a:r>
            <a:endParaRPr lang="nl-NL" sz="1200" dirty="0"/>
          </a:p>
        </p:txBody>
      </p:sp>
    </p:spTree>
    <p:extLst>
      <p:ext uri="{BB962C8B-B14F-4D97-AF65-F5344CB8AC3E}">
        <p14:creationId xmlns:p14="http://schemas.microsoft.com/office/powerpoint/2010/main" val="2993110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Isotopes</a:t>
            </a:r>
            <a:r>
              <a:rPr lang="nl-NL" dirty="0" smtClean="0"/>
              <a:t>: MS Spectra</a:t>
            </a:r>
            <a:endParaRPr lang="nl-NL" dirty="0"/>
          </a:p>
        </p:txBody>
      </p:sp>
      <p:grpSp>
        <p:nvGrpSpPr>
          <p:cNvPr id="6" name="Group 29304"/>
          <p:cNvGrpSpPr/>
          <p:nvPr/>
        </p:nvGrpSpPr>
        <p:grpSpPr>
          <a:xfrm>
            <a:off x="539552" y="1628800"/>
            <a:ext cx="7704856" cy="3816424"/>
            <a:chOff x="0" y="0"/>
            <a:chExt cx="4457700" cy="1781556"/>
          </a:xfrm>
        </p:grpSpPr>
        <p:pic>
          <p:nvPicPr>
            <p:cNvPr id="7" name="Picture 690"/>
            <p:cNvPicPr/>
            <p:nvPr/>
          </p:nvPicPr>
          <p:blipFill>
            <a:blip r:embed="rId2"/>
            <a:stretch>
              <a:fillRect/>
            </a:stretch>
          </p:blipFill>
          <p:spPr>
            <a:xfrm>
              <a:off x="0" y="0"/>
              <a:ext cx="2180844" cy="1781556"/>
            </a:xfrm>
            <a:prstGeom prst="rect">
              <a:avLst/>
            </a:prstGeom>
          </p:spPr>
        </p:pic>
        <p:pic>
          <p:nvPicPr>
            <p:cNvPr id="8" name="Picture 691"/>
            <p:cNvPicPr/>
            <p:nvPr/>
          </p:nvPicPr>
          <p:blipFill>
            <a:blip r:embed="rId3"/>
            <a:stretch>
              <a:fillRect/>
            </a:stretch>
          </p:blipFill>
          <p:spPr>
            <a:xfrm>
              <a:off x="2180844" y="58674"/>
              <a:ext cx="2276856" cy="1722882"/>
            </a:xfrm>
            <a:prstGeom prst="rect">
              <a:avLst/>
            </a:prstGeom>
          </p:spPr>
        </p:pic>
      </p:grpSp>
      <p:sp>
        <p:nvSpPr>
          <p:cNvPr id="9" name="Rechthoek 8"/>
          <p:cNvSpPr/>
          <p:nvPr/>
        </p:nvSpPr>
        <p:spPr>
          <a:xfrm>
            <a:off x="1619672" y="5445224"/>
            <a:ext cx="7128791" cy="646331"/>
          </a:xfrm>
          <a:prstGeom prst="rect">
            <a:avLst/>
          </a:prstGeom>
        </p:spPr>
        <p:txBody>
          <a:bodyPr wrap="square">
            <a:spAutoFit/>
          </a:bodyPr>
          <a:lstStyle/>
          <a:p>
            <a:r>
              <a:rPr lang="en-GB" dirty="0" smtClean="0">
                <a:solidFill>
                  <a:srgbClr val="000000"/>
                </a:solidFill>
                <a:latin typeface="Times New Roman" panose="02020603050405020304" pitchFamily="18" charset="0"/>
                <a:ea typeface="Times New Roman" panose="02020603050405020304" pitchFamily="18" charset="0"/>
              </a:rPr>
              <a:t>Left </a:t>
            </a:r>
            <a:r>
              <a:rPr lang="en-GB" dirty="0">
                <a:solidFill>
                  <a:srgbClr val="000000"/>
                </a:solidFill>
                <a:latin typeface="Times New Roman" panose="02020603050405020304" pitchFamily="18" charset="0"/>
                <a:ea typeface="Times New Roman" panose="02020603050405020304" pitchFamily="18" charset="0"/>
              </a:rPr>
              <a:t>a relatively small protein (insulin). Right a large protein (BSA</a:t>
            </a:r>
            <a:r>
              <a:rPr lang="en-GB" dirty="0" smtClean="0">
                <a:solidFill>
                  <a:srgbClr val="000000"/>
                </a:solidFill>
                <a:latin typeface="Times New Roman" panose="02020603050405020304" pitchFamily="18" charset="0"/>
                <a:ea typeface="Times New Roman" panose="02020603050405020304" pitchFamily="18" charset="0"/>
              </a:rPr>
              <a:t>). </a:t>
            </a:r>
            <a:r>
              <a:rPr lang="en-GB" i="1" dirty="0" smtClean="0">
                <a:solidFill>
                  <a:srgbClr val="0000FF"/>
                </a:solidFill>
                <a:latin typeface="Times New Roman" panose="02020603050405020304" pitchFamily="18" charset="0"/>
                <a:ea typeface="Times New Roman" panose="02020603050405020304" pitchFamily="18" charset="0"/>
                <a:hlinkClick r:id="rId4"/>
              </a:rPr>
              <a:t>http</a:t>
            </a:r>
            <a:r>
              <a:rPr lang="en-GB" i="1" dirty="0">
                <a:solidFill>
                  <a:srgbClr val="0000FF"/>
                </a:solidFill>
                <a:latin typeface="Times New Roman" panose="02020603050405020304" pitchFamily="18" charset="0"/>
                <a:ea typeface="Times New Roman" panose="02020603050405020304" pitchFamily="18" charset="0"/>
                <a:hlinkClick r:id="rId4"/>
              </a:rPr>
              <a:t>://www.matrixscience.com</a:t>
            </a:r>
            <a:r>
              <a:rPr lang="en-GB" i="1" dirty="0">
                <a:solidFill>
                  <a:srgbClr val="000000"/>
                </a:solidFill>
                <a:latin typeface="Times New Roman" panose="02020603050405020304" pitchFamily="18" charset="0"/>
                <a:ea typeface="Times New Roman" panose="02020603050405020304" pitchFamily="18" charset="0"/>
                <a:hlinkClick r:id="rId4"/>
              </a:rPr>
              <a:t>.</a:t>
            </a:r>
            <a:r>
              <a:rPr lang="en-GB" i="1" dirty="0">
                <a:solidFill>
                  <a:srgbClr val="000000"/>
                </a:solidFill>
                <a:latin typeface="Times New Roman" panose="02020603050405020304" pitchFamily="18" charset="0"/>
                <a:ea typeface="Times New Roman" panose="02020603050405020304" pitchFamily="18" charset="0"/>
              </a:rPr>
              <a:t> </a:t>
            </a:r>
            <a:endParaRPr lang="en-GB" dirty="0"/>
          </a:p>
        </p:txBody>
      </p:sp>
    </p:spTree>
    <p:extLst>
      <p:ext uri="{BB962C8B-B14F-4D97-AF65-F5344CB8AC3E}">
        <p14:creationId xmlns:p14="http://schemas.microsoft.com/office/powerpoint/2010/main" val="1023355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I</a:t>
            </a:r>
            <a:r>
              <a:rPr lang="nl-NL" dirty="0" err="1" smtClean="0"/>
              <a:t>sotopes</a:t>
            </a:r>
            <a:endParaRPr lang="nl-NL" dirty="0"/>
          </a:p>
        </p:txBody>
      </p:sp>
      <p:sp>
        <p:nvSpPr>
          <p:cNvPr id="3" name="Tijdelijke aanduiding voor inhoud 2"/>
          <p:cNvSpPr>
            <a:spLocks noGrp="1"/>
          </p:cNvSpPr>
          <p:nvPr>
            <p:ph idx="1"/>
          </p:nvPr>
        </p:nvSpPr>
        <p:spPr>
          <a:xfrm>
            <a:off x="1259632" y="1620000"/>
            <a:ext cx="7776864" cy="3744215"/>
          </a:xfrm>
        </p:spPr>
        <p:txBody>
          <a:bodyPr/>
          <a:lstStyle/>
          <a:p>
            <a:r>
              <a:rPr lang="nl-NL" sz="2200" b="0" dirty="0" smtClean="0">
                <a:solidFill>
                  <a:srgbClr val="0070C0"/>
                </a:solidFill>
              </a:rPr>
              <a:t>Atomic </a:t>
            </a:r>
            <a:r>
              <a:rPr lang="nl-NL" sz="2200" b="0" dirty="0" err="1" smtClean="0">
                <a:solidFill>
                  <a:srgbClr val="0070C0"/>
                </a:solidFill>
              </a:rPr>
              <a:t>mass</a:t>
            </a:r>
            <a:r>
              <a:rPr lang="nl-NL" sz="2200" b="0" dirty="0" smtClean="0">
                <a:solidFill>
                  <a:srgbClr val="0070C0"/>
                </a:solidFill>
              </a:rPr>
              <a:t> </a:t>
            </a:r>
            <a:r>
              <a:rPr lang="nl-NL" sz="2200" b="0" dirty="0" smtClean="0">
                <a:solidFill>
                  <a:schemeClr val="tx1"/>
                </a:solidFill>
              </a:rPr>
              <a:t>or</a:t>
            </a:r>
            <a:r>
              <a:rPr lang="nl-NL" sz="2200" b="0" dirty="0" smtClean="0">
                <a:solidFill>
                  <a:srgbClr val="0070C0"/>
                </a:solidFill>
              </a:rPr>
              <a:t> </a:t>
            </a:r>
            <a:r>
              <a:rPr lang="nl-NL" sz="2200" b="0" dirty="0" err="1" smtClean="0">
                <a:solidFill>
                  <a:srgbClr val="0070C0"/>
                </a:solidFill>
              </a:rPr>
              <a:t>average</a:t>
            </a:r>
            <a:r>
              <a:rPr lang="nl-NL" sz="2200" b="0" dirty="0" smtClean="0">
                <a:solidFill>
                  <a:srgbClr val="0070C0"/>
                </a:solidFill>
              </a:rPr>
              <a:t> </a:t>
            </a:r>
            <a:r>
              <a:rPr lang="nl-NL" sz="2200" b="0" dirty="0" err="1" smtClean="0">
                <a:solidFill>
                  <a:srgbClr val="0070C0"/>
                </a:solidFill>
              </a:rPr>
              <a:t>mass</a:t>
            </a:r>
            <a:r>
              <a:rPr lang="nl-NL" sz="2200" b="0" dirty="0" smtClean="0"/>
              <a:t>: </a:t>
            </a:r>
            <a:r>
              <a:rPr lang="nl-NL" sz="2200" b="0" dirty="0" err="1" smtClean="0"/>
              <a:t>weighted</a:t>
            </a:r>
            <a:r>
              <a:rPr lang="nl-NL" sz="2200" b="0" dirty="0" smtClean="0"/>
              <a:t> </a:t>
            </a:r>
            <a:r>
              <a:rPr lang="nl-NL" sz="2200" b="0" dirty="0" err="1" smtClean="0"/>
              <a:t>average</a:t>
            </a:r>
            <a:r>
              <a:rPr lang="nl-NL" sz="2200" b="0" dirty="0" smtClean="0"/>
              <a:t> of the </a:t>
            </a:r>
            <a:r>
              <a:rPr lang="nl-NL" sz="2200" b="0" dirty="0" err="1" smtClean="0"/>
              <a:t>masses</a:t>
            </a:r>
            <a:r>
              <a:rPr lang="nl-NL" sz="2200" b="0" dirty="0" smtClean="0"/>
              <a:t> of the </a:t>
            </a:r>
            <a:r>
              <a:rPr lang="nl-NL" sz="2200" b="0" dirty="0" err="1" smtClean="0"/>
              <a:t>isotopes</a:t>
            </a:r>
            <a:r>
              <a:rPr lang="nl-NL" sz="2200" b="0" dirty="0" smtClean="0"/>
              <a:t> of </a:t>
            </a:r>
            <a:r>
              <a:rPr lang="nl-NL" sz="2200" b="0" dirty="0" err="1" smtClean="0"/>
              <a:t>an</a:t>
            </a:r>
            <a:r>
              <a:rPr lang="nl-NL" sz="2200" b="0" dirty="0" smtClean="0"/>
              <a:t> element.</a:t>
            </a:r>
          </a:p>
          <a:p>
            <a:pPr marL="355600" lvl="1" indent="0">
              <a:buNone/>
            </a:pPr>
            <a:endParaRPr lang="nl-NL" sz="2200" dirty="0"/>
          </a:p>
          <a:p>
            <a:r>
              <a:rPr lang="nl-NL" sz="2200" b="0" dirty="0" err="1" smtClean="0">
                <a:solidFill>
                  <a:srgbClr val="0070C0"/>
                </a:solidFill>
              </a:rPr>
              <a:t>Molecular</a:t>
            </a:r>
            <a:r>
              <a:rPr lang="nl-NL" sz="2200" b="0" dirty="0" smtClean="0">
                <a:solidFill>
                  <a:srgbClr val="0070C0"/>
                </a:solidFill>
              </a:rPr>
              <a:t> </a:t>
            </a:r>
            <a:r>
              <a:rPr lang="nl-NL" sz="2200" b="0" dirty="0" err="1" smtClean="0">
                <a:solidFill>
                  <a:srgbClr val="0070C0"/>
                </a:solidFill>
              </a:rPr>
              <a:t>mass</a:t>
            </a:r>
            <a:r>
              <a:rPr lang="nl-NL" sz="2200" b="0" dirty="0" smtClean="0"/>
              <a:t>: </a:t>
            </a:r>
            <a:r>
              <a:rPr lang="nl-NL" sz="2200" b="0" dirty="0" err="1" smtClean="0"/>
              <a:t>sum</a:t>
            </a:r>
            <a:r>
              <a:rPr lang="nl-NL" sz="2200" b="0" dirty="0" smtClean="0"/>
              <a:t> of the </a:t>
            </a:r>
            <a:r>
              <a:rPr lang="nl-NL" sz="2200" b="0" dirty="0" err="1" smtClean="0"/>
              <a:t>atomic</a:t>
            </a:r>
            <a:r>
              <a:rPr lang="nl-NL" sz="2200" b="0" dirty="0" smtClean="0"/>
              <a:t> </a:t>
            </a:r>
            <a:r>
              <a:rPr lang="nl-NL" sz="2200" b="0" dirty="0" err="1" smtClean="0"/>
              <a:t>masses</a:t>
            </a:r>
            <a:r>
              <a:rPr lang="nl-NL" sz="2200" b="0" dirty="0" smtClean="0"/>
              <a:t> of the </a:t>
            </a:r>
            <a:r>
              <a:rPr lang="nl-NL" sz="2200" b="0" dirty="0" err="1" smtClean="0"/>
              <a:t>elements</a:t>
            </a:r>
            <a:r>
              <a:rPr lang="nl-NL" sz="2200" b="0" dirty="0" smtClean="0"/>
              <a:t> present in a </a:t>
            </a:r>
            <a:r>
              <a:rPr lang="nl-NL" sz="2200" b="0" dirty="0" err="1" smtClean="0"/>
              <a:t>molceule</a:t>
            </a:r>
            <a:endParaRPr lang="nl-NL" sz="2200" b="0" dirty="0" smtClean="0"/>
          </a:p>
          <a:p>
            <a:endParaRPr lang="nl-NL" sz="2200" b="0" dirty="0"/>
          </a:p>
          <a:p>
            <a:r>
              <a:rPr lang="nl-NL" sz="2200" b="0" dirty="0" err="1" smtClean="0"/>
              <a:t>Nominal</a:t>
            </a:r>
            <a:r>
              <a:rPr lang="nl-NL" sz="2200" b="0" dirty="0" smtClean="0"/>
              <a:t> or </a:t>
            </a:r>
            <a:r>
              <a:rPr lang="nl-NL" sz="2200" b="0" dirty="0" err="1" smtClean="0">
                <a:solidFill>
                  <a:srgbClr val="0070C0"/>
                </a:solidFill>
              </a:rPr>
              <a:t>monoisotopic</a:t>
            </a:r>
            <a:r>
              <a:rPr lang="nl-NL" sz="2200" b="0" dirty="0" smtClean="0">
                <a:solidFill>
                  <a:srgbClr val="0070C0"/>
                </a:solidFill>
              </a:rPr>
              <a:t> </a:t>
            </a:r>
            <a:r>
              <a:rPr lang="nl-NL" sz="2200" b="0" dirty="0" err="1" smtClean="0">
                <a:solidFill>
                  <a:srgbClr val="0070C0"/>
                </a:solidFill>
              </a:rPr>
              <a:t>mass</a:t>
            </a:r>
            <a:r>
              <a:rPr lang="nl-NL" sz="2200" b="0" dirty="0" smtClean="0"/>
              <a:t>: </a:t>
            </a:r>
            <a:r>
              <a:rPr lang="en-US" sz="2200" b="0" dirty="0"/>
              <a:t>Mass of a molecular </a:t>
            </a:r>
            <a:r>
              <a:rPr lang="en-US" sz="2200" b="0" dirty="0">
                <a:hlinkClick r:id="rId2" tooltip="Ion"/>
              </a:rPr>
              <a:t>ion</a:t>
            </a:r>
            <a:r>
              <a:rPr lang="en-US" sz="2200" b="0" dirty="0"/>
              <a:t> or molecule calculated using the isotope mass of the most abundant constituent element isotope of each element rounded to the nearest integer value and multiplied by the number of atoms of each </a:t>
            </a:r>
            <a:r>
              <a:rPr lang="en-US" sz="2200" b="0" dirty="0" smtClean="0"/>
              <a:t>element (IUPAC).</a:t>
            </a:r>
            <a:endParaRPr lang="nl-NL" sz="2200" b="0" dirty="0"/>
          </a:p>
        </p:txBody>
      </p:sp>
    </p:spTree>
    <p:extLst>
      <p:ext uri="{BB962C8B-B14F-4D97-AF65-F5344CB8AC3E}">
        <p14:creationId xmlns:p14="http://schemas.microsoft.com/office/powerpoint/2010/main" val="422629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2843808" y="202526"/>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sample</a:t>
            </a:r>
            <a:endParaRPr lang="nl-NL" dirty="0"/>
          </a:p>
        </p:txBody>
      </p:sp>
      <p:sp>
        <p:nvSpPr>
          <p:cNvPr id="5" name="Rechthoek 4"/>
          <p:cNvSpPr/>
          <p:nvPr/>
        </p:nvSpPr>
        <p:spPr>
          <a:xfrm>
            <a:off x="2843808" y="1387881"/>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ions</a:t>
            </a:r>
            <a:endParaRPr lang="nl-NL" dirty="0"/>
          </a:p>
        </p:txBody>
      </p:sp>
      <p:sp>
        <p:nvSpPr>
          <p:cNvPr id="6" name="Rechthoek 5"/>
          <p:cNvSpPr/>
          <p:nvPr/>
        </p:nvSpPr>
        <p:spPr>
          <a:xfrm>
            <a:off x="2825211" y="2573236"/>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1 </a:t>
            </a:r>
            <a:r>
              <a:rPr lang="nl-NL" dirty="0" err="1" smtClean="0"/>
              <a:t>isolated</a:t>
            </a:r>
            <a:r>
              <a:rPr lang="nl-NL" dirty="0" smtClean="0"/>
              <a:t> ion</a:t>
            </a:r>
            <a:endParaRPr lang="nl-NL" dirty="0"/>
          </a:p>
        </p:txBody>
      </p:sp>
      <p:sp>
        <p:nvSpPr>
          <p:cNvPr id="7" name="Rechthoek 6"/>
          <p:cNvSpPr/>
          <p:nvPr/>
        </p:nvSpPr>
        <p:spPr>
          <a:xfrm>
            <a:off x="2848907" y="3758591"/>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fragments</a:t>
            </a:r>
            <a:endParaRPr lang="nl-NL" dirty="0"/>
          </a:p>
        </p:txBody>
      </p:sp>
      <p:sp>
        <p:nvSpPr>
          <p:cNvPr id="8" name="Rechthoek 7"/>
          <p:cNvSpPr/>
          <p:nvPr/>
        </p:nvSpPr>
        <p:spPr>
          <a:xfrm>
            <a:off x="2842351" y="4943946"/>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1 </a:t>
            </a:r>
            <a:r>
              <a:rPr lang="nl-NL" dirty="0" err="1" smtClean="0"/>
              <a:t>isolated</a:t>
            </a:r>
            <a:r>
              <a:rPr lang="nl-NL" dirty="0" smtClean="0"/>
              <a:t> fragment</a:t>
            </a:r>
            <a:endParaRPr lang="nl-NL" dirty="0"/>
          </a:p>
        </p:txBody>
      </p:sp>
      <p:sp>
        <p:nvSpPr>
          <p:cNvPr id="9" name="Rechthoek 8"/>
          <p:cNvSpPr/>
          <p:nvPr/>
        </p:nvSpPr>
        <p:spPr>
          <a:xfrm>
            <a:off x="2848907" y="6129300"/>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fragments</a:t>
            </a:r>
            <a:endParaRPr lang="nl-NL" dirty="0"/>
          </a:p>
        </p:txBody>
      </p:sp>
      <p:cxnSp>
        <p:nvCxnSpPr>
          <p:cNvPr id="11" name="Rechte verbindingslijn met pijl 10"/>
          <p:cNvCxnSpPr>
            <a:stCxn id="4" idx="2"/>
            <a:endCxn id="5" idx="0"/>
          </p:cNvCxnSpPr>
          <p:nvPr/>
        </p:nvCxnSpPr>
        <p:spPr bwMode="auto">
          <a:xfrm>
            <a:off x="3779912" y="850598"/>
            <a:ext cx="0" cy="537283"/>
          </a:xfrm>
          <a:prstGeom prst="straightConnector1">
            <a:avLst/>
          </a:prstGeom>
          <a:noFill/>
          <a:ln w="25400" cap="flat" cmpd="sng" algn="ctr">
            <a:solidFill>
              <a:schemeClr val="accent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Rechte verbindingslijn met pijl 11"/>
          <p:cNvCxnSpPr/>
          <p:nvPr/>
        </p:nvCxnSpPr>
        <p:spPr bwMode="auto">
          <a:xfrm>
            <a:off x="3794851" y="2035953"/>
            <a:ext cx="0" cy="537283"/>
          </a:xfrm>
          <a:prstGeom prst="straightConnector1">
            <a:avLst/>
          </a:prstGeom>
          <a:noFill/>
          <a:ln w="25400" cap="flat" cmpd="sng" algn="ctr">
            <a:solidFill>
              <a:schemeClr val="accent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Rechte verbindingslijn met pijl 12"/>
          <p:cNvCxnSpPr/>
          <p:nvPr/>
        </p:nvCxnSpPr>
        <p:spPr bwMode="auto">
          <a:xfrm>
            <a:off x="3774069" y="3221308"/>
            <a:ext cx="0" cy="537283"/>
          </a:xfrm>
          <a:prstGeom prst="straightConnector1">
            <a:avLst/>
          </a:prstGeom>
          <a:noFill/>
          <a:ln w="25400" cap="flat" cmpd="sng" algn="ctr">
            <a:solidFill>
              <a:schemeClr val="accent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Rechte verbindingslijn met pijl 13"/>
          <p:cNvCxnSpPr/>
          <p:nvPr/>
        </p:nvCxnSpPr>
        <p:spPr bwMode="auto">
          <a:xfrm>
            <a:off x="3774069" y="4406663"/>
            <a:ext cx="0" cy="537283"/>
          </a:xfrm>
          <a:prstGeom prst="straightConnector1">
            <a:avLst/>
          </a:prstGeom>
          <a:noFill/>
          <a:ln w="25400" cap="flat" cmpd="sng" algn="ctr">
            <a:solidFill>
              <a:schemeClr val="accent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Rechte verbindingslijn met pijl 14"/>
          <p:cNvCxnSpPr/>
          <p:nvPr/>
        </p:nvCxnSpPr>
        <p:spPr bwMode="auto">
          <a:xfrm>
            <a:off x="3768226" y="5592018"/>
            <a:ext cx="0" cy="537283"/>
          </a:xfrm>
          <a:prstGeom prst="straightConnector1">
            <a:avLst/>
          </a:prstGeom>
          <a:noFill/>
          <a:ln w="25400" cap="flat" cmpd="sng" algn="ctr">
            <a:solidFill>
              <a:schemeClr val="accent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kstvak 15"/>
          <p:cNvSpPr txBox="1"/>
          <p:nvPr/>
        </p:nvSpPr>
        <p:spPr>
          <a:xfrm>
            <a:off x="3923928" y="934573"/>
            <a:ext cx="2520280" cy="369332"/>
          </a:xfrm>
          <a:prstGeom prst="rect">
            <a:avLst/>
          </a:prstGeom>
          <a:noFill/>
        </p:spPr>
        <p:txBody>
          <a:bodyPr wrap="square" rtlCol="0">
            <a:spAutoFit/>
          </a:bodyPr>
          <a:lstStyle/>
          <a:p>
            <a:r>
              <a:rPr lang="nl-NL" dirty="0" err="1"/>
              <a:t>I</a:t>
            </a:r>
            <a:r>
              <a:rPr lang="nl-NL" dirty="0" err="1" smtClean="0"/>
              <a:t>onization</a:t>
            </a:r>
            <a:endParaRPr lang="nl-NL" dirty="0"/>
          </a:p>
        </p:txBody>
      </p:sp>
      <p:sp>
        <p:nvSpPr>
          <p:cNvPr id="17" name="Tekstvak 16"/>
          <p:cNvSpPr txBox="1"/>
          <p:nvPr/>
        </p:nvSpPr>
        <p:spPr>
          <a:xfrm>
            <a:off x="3923928" y="2119928"/>
            <a:ext cx="2520280" cy="369332"/>
          </a:xfrm>
          <a:prstGeom prst="rect">
            <a:avLst/>
          </a:prstGeom>
          <a:noFill/>
        </p:spPr>
        <p:txBody>
          <a:bodyPr wrap="square" rtlCol="0">
            <a:spAutoFit/>
          </a:bodyPr>
          <a:lstStyle/>
          <a:p>
            <a:r>
              <a:rPr lang="nl-NL" dirty="0" err="1" smtClean="0"/>
              <a:t>Selection</a:t>
            </a:r>
            <a:r>
              <a:rPr lang="nl-NL" dirty="0" smtClean="0"/>
              <a:t>/</a:t>
            </a:r>
            <a:r>
              <a:rPr lang="nl-NL" dirty="0" err="1" smtClean="0"/>
              <a:t>isolation</a:t>
            </a:r>
            <a:endParaRPr lang="nl-NL" dirty="0"/>
          </a:p>
        </p:txBody>
      </p:sp>
      <p:sp>
        <p:nvSpPr>
          <p:cNvPr id="18" name="Tekstvak 17"/>
          <p:cNvSpPr txBox="1"/>
          <p:nvPr/>
        </p:nvSpPr>
        <p:spPr>
          <a:xfrm>
            <a:off x="3924850" y="3305283"/>
            <a:ext cx="3599478" cy="369332"/>
          </a:xfrm>
          <a:prstGeom prst="rect">
            <a:avLst/>
          </a:prstGeom>
          <a:noFill/>
        </p:spPr>
        <p:txBody>
          <a:bodyPr wrap="square" rtlCol="0">
            <a:spAutoFit/>
          </a:bodyPr>
          <a:lstStyle/>
          <a:p>
            <a:r>
              <a:rPr lang="nl-NL" dirty="0" err="1" smtClean="0"/>
              <a:t>Fragmentation</a:t>
            </a:r>
            <a:r>
              <a:rPr lang="nl-NL" dirty="0" smtClean="0"/>
              <a:t> </a:t>
            </a:r>
            <a:r>
              <a:rPr lang="nl-NL" dirty="0" err="1" smtClean="0"/>
              <a:t>by</a:t>
            </a:r>
            <a:r>
              <a:rPr lang="nl-NL" dirty="0" smtClean="0"/>
              <a:t> </a:t>
            </a:r>
            <a:r>
              <a:rPr lang="nl-NL" dirty="0" err="1" smtClean="0"/>
              <a:t>adding</a:t>
            </a:r>
            <a:r>
              <a:rPr lang="nl-NL" dirty="0" smtClean="0"/>
              <a:t> energy</a:t>
            </a:r>
            <a:endParaRPr lang="nl-NL" dirty="0"/>
          </a:p>
        </p:txBody>
      </p:sp>
      <p:sp>
        <p:nvSpPr>
          <p:cNvPr id="19" name="Tekstvak 18"/>
          <p:cNvSpPr txBox="1"/>
          <p:nvPr/>
        </p:nvSpPr>
        <p:spPr>
          <a:xfrm>
            <a:off x="3923928" y="4490638"/>
            <a:ext cx="2520280" cy="369332"/>
          </a:xfrm>
          <a:prstGeom prst="rect">
            <a:avLst/>
          </a:prstGeom>
          <a:noFill/>
        </p:spPr>
        <p:txBody>
          <a:bodyPr wrap="square" rtlCol="0">
            <a:spAutoFit/>
          </a:bodyPr>
          <a:lstStyle/>
          <a:p>
            <a:r>
              <a:rPr lang="nl-NL" dirty="0" err="1" smtClean="0"/>
              <a:t>Selection</a:t>
            </a:r>
            <a:r>
              <a:rPr lang="nl-NL" dirty="0" smtClean="0"/>
              <a:t>/</a:t>
            </a:r>
            <a:r>
              <a:rPr lang="nl-NL" dirty="0" err="1" smtClean="0"/>
              <a:t>isolation</a:t>
            </a:r>
            <a:endParaRPr lang="nl-NL" dirty="0"/>
          </a:p>
        </p:txBody>
      </p:sp>
      <p:sp>
        <p:nvSpPr>
          <p:cNvPr id="20" name="Tekstvak 19"/>
          <p:cNvSpPr txBox="1"/>
          <p:nvPr/>
        </p:nvSpPr>
        <p:spPr>
          <a:xfrm>
            <a:off x="3924850" y="5675993"/>
            <a:ext cx="3599478" cy="369332"/>
          </a:xfrm>
          <a:prstGeom prst="rect">
            <a:avLst/>
          </a:prstGeom>
          <a:noFill/>
        </p:spPr>
        <p:txBody>
          <a:bodyPr wrap="square" rtlCol="0">
            <a:spAutoFit/>
          </a:bodyPr>
          <a:lstStyle/>
          <a:p>
            <a:r>
              <a:rPr lang="nl-NL" dirty="0" err="1" smtClean="0"/>
              <a:t>Fragmentation</a:t>
            </a:r>
            <a:r>
              <a:rPr lang="nl-NL" dirty="0" smtClean="0"/>
              <a:t> </a:t>
            </a:r>
            <a:r>
              <a:rPr lang="nl-NL" dirty="0" err="1" smtClean="0"/>
              <a:t>by</a:t>
            </a:r>
            <a:r>
              <a:rPr lang="nl-NL" dirty="0" smtClean="0"/>
              <a:t> </a:t>
            </a:r>
            <a:r>
              <a:rPr lang="nl-NL" dirty="0" err="1" smtClean="0"/>
              <a:t>adding</a:t>
            </a:r>
            <a:r>
              <a:rPr lang="nl-NL" dirty="0" smtClean="0"/>
              <a:t> energy</a:t>
            </a:r>
            <a:endParaRPr lang="nl-NL" dirty="0"/>
          </a:p>
        </p:txBody>
      </p:sp>
      <p:sp>
        <p:nvSpPr>
          <p:cNvPr id="21" name="Linkeraccolade 20"/>
          <p:cNvSpPr/>
          <p:nvPr/>
        </p:nvSpPr>
        <p:spPr bwMode="auto">
          <a:xfrm>
            <a:off x="1763688" y="202526"/>
            <a:ext cx="288032" cy="1917402"/>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sp>
        <p:nvSpPr>
          <p:cNvPr id="22" name="Linkeraccolade 21"/>
          <p:cNvSpPr/>
          <p:nvPr/>
        </p:nvSpPr>
        <p:spPr bwMode="auto">
          <a:xfrm>
            <a:off x="1757846" y="2463721"/>
            <a:ext cx="288032" cy="1917402"/>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sp>
        <p:nvSpPr>
          <p:cNvPr id="23" name="Linkeraccolade 22"/>
          <p:cNvSpPr/>
          <p:nvPr/>
        </p:nvSpPr>
        <p:spPr bwMode="auto">
          <a:xfrm>
            <a:off x="1745447" y="4724916"/>
            <a:ext cx="288032" cy="1917402"/>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sp>
        <p:nvSpPr>
          <p:cNvPr id="24" name="Tekstvak 23"/>
          <p:cNvSpPr txBox="1"/>
          <p:nvPr/>
        </p:nvSpPr>
        <p:spPr>
          <a:xfrm>
            <a:off x="611560" y="803106"/>
            <a:ext cx="1008112" cy="584775"/>
          </a:xfrm>
          <a:prstGeom prst="rect">
            <a:avLst/>
          </a:prstGeom>
          <a:noFill/>
        </p:spPr>
        <p:txBody>
          <a:bodyPr wrap="square" rtlCol="0">
            <a:spAutoFit/>
          </a:bodyPr>
          <a:lstStyle/>
          <a:p>
            <a:r>
              <a:rPr lang="nl-NL" sz="3200" dirty="0" smtClean="0"/>
              <a:t>MS</a:t>
            </a:r>
            <a:r>
              <a:rPr lang="nl-NL" sz="3200" baseline="30000" dirty="0" smtClean="0"/>
              <a:t>1</a:t>
            </a:r>
            <a:endParaRPr lang="nl-NL" sz="3200" baseline="30000" dirty="0"/>
          </a:p>
        </p:txBody>
      </p:sp>
      <p:sp>
        <p:nvSpPr>
          <p:cNvPr id="25" name="Tekstvak 24"/>
          <p:cNvSpPr txBox="1"/>
          <p:nvPr/>
        </p:nvSpPr>
        <p:spPr>
          <a:xfrm>
            <a:off x="611707" y="3173816"/>
            <a:ext cx="1008112" cy="584775"/>
          </a:xfrm>
          <a:prstGeom prst="rect">
            <a:avLst/>
          </a:prstGeom>
          <a:noFill/>
        </p:spPr>
        <p:txBody>
          <a:bodyPr wrap="square" rtlCol="0">
            <a:spAutoFit/>
          </a:bodyPr>
          <a:lstStyle/>
          <a:p>
            <a:r>
              <a:rPr lang="nl-NL" sz="3200" dirty="0" smtClean="0"/>
              <a:t>MS</a:t>
            </a:r>
            <a:r>
              <a:rPr lang="nl-NL" sz="3200" baseline="30000" dirty="0"/>
              <a:t>2</a:t>
            </a:r>
          </a:p>
        </p:txBody>
      </p:sp>
      <p:sp>
        <p:nvSpPr>
          <p:cNvPr id="26" name="Tekstvak 25"/>
          <p:cNvSpPr txBox="1"/>
          <p:nvPr/>
        </p:nvSpPr>
        <p:spPr>
          <a:xfrm>
            <a:off x="587477" y="4859970"/>
            <a:ext cx="1008112" cy="584775"/>
          </a:xfrm>
          <a:prstGeom prst="rect">
            <a:avLst/>
          </a:prstGeom>
          <a:noFill/>
        </p:spPr>
        <p:txBody>
          <a:bodyPr wrap="square" rtlCol="0">
            <a:spAutoFit/>
          </a:bodyPr>
          <a:lstStyle/>
          <a:p>
            <a:r>
              <a:rPr lang="nl-NL" sz="3200" dirty="0" smtClean="0"/>
              <a:t>MS</a:t>
            </a:r>
            <a:r>
              <a:rPr lang="nl-NL" sz="3200" baseline="30000" dirty="0"/>
              <a:t>3</a:t>
            </a:r>
          </a:p>
        </p:txBody>
      </p:sp>
    </p:spTree>
    <p:extLst>
      <p:ext uri="{BB962C8B-B14F-4D97-AF65-F5344CB8AC3E}">
        <p14:creationId xmlns:p14="http://schemas.microsoft.com/office/powerpoint/2010/main" val="1888119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Han">
  <a:themeElements>
    <a:clrScheme name="HAN">
      <a:dk1>
        <a:sysClr val="windowText" lastClr="000000"/>
      </a:dk1>
      <a:lt1>
        <a:sysClr val="window" lastClr="FFFFFF"/>
      </a:lt1>
      <a:dk2>
        <a:srgbClr val="1F497D"/>
      </a:dk2>
      <a:lt2>
        <a:srgbClr val="EEECE1"/>
      </a:lt2>
      <a:accent1>
        <a:srgbClr val="0B1A58"/>
      </a:accent1>
      <a:accent2>
        <a:srgbClr val="E11837"/>
      </a:accent2>
      <a:accent3>
        <a:srgbClr val="009DD9"/>
      </a:accent3>
      <a:accent4>
        <a:srgbClr val="FF7200"/>
      </a:accent4>
      <a:accent5>
        <a:srgbClr val="A24CC8"/>
      </a:accent5>
      <a:accent6>
        <a:srgbClr val="317023"/>
      </a:accent6>
      <a:hlink>
        <a:srgbClr val="0B1A58"/>
      </a:hlink>
      <a:folHlink>
        <a:srgbClr val="009DD9"/>
      </a:folHlink>
    </a:clrScheme>
    <a:fontScheme name="HAN model print">
      <a:majorFont>
        <a:latin typeface="OfficinaSans"/>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600" b="1" i="0" u="none" strike="noStrike" cap="none" normalizeH="0" baseline="0" smtClean="0">
            <a:ln>
              <a:noFill/>
            </a:ln>
            <a:solidFill>
              <a:srgbClr val="000000"/>
            </a:solidFill>
            <a:effectLst/>
            <a:latin typeface="Arial" charset="0"/>
          </a:defRPr>
        </a:defPPr>
      </a:lstStyle>
    </a:lnDef>
  </a:objectDefaults>
  <a:extraClrSchemeLst>
    <a:extraClrScheme>
      <a:clrScheme name="HAN model print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HAN model print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HAN model print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HAN model print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889F23EBFF244380F34F54053B680D" ma:contentTypeVersion="2" ma:contentTypeDescription="Een nieuw document maken." ma:contentTypeScope="" ma:versionID="ce15c59aaac0b3ac10059ab68094b03a">
  <xsd:schema xmlns:xsd="http://www.w3.org/2001/XMLSchema" xmlns:p="http://schemas.microsoft.com/office/2006/metadata/properties" xmlns:ns2="81983652-0a76-4ff7-ac5d-71be6c7e265a" targetNamespace="http://schemas.microsoft.com/office/2006/metadata/properties" ma:root="true" ma:fieldsID="c4abd1fc3e7dac04865acc835321a2a5" ns2:_="">
    <xsd:import namespace="81983652-0a76-4ff7-ac5d-71be6c7e265a"/>
    <xsd:element name="properties">
      <xsd:complexType>
        <xsd:sequence>
          <xsd:element name="documentManagement">
            <xsd:complexType>
              <xsd:all>
                <xsd:element ref="ns2:Auteur" minOccurs="0"/>
                <xsd:element ref="ns2:Copyright" minOccurs="0"/>
              </xsd:all>
            </xsd:complexType>
          </xsd:element>
        </xsd:sequence>
      </xsd:complexType>
    </xsd:element>
  </xsd:schema>
  <xsd:schema xmlns:xsd="http://www.w3.org/2001/XMLSchema" xmlns:dms="http://schemas.microsoft.com/office/2006/documentManagement/types" targetNamespace="81983652-0a76-4ff7-ac5d-71be6c7e265a" elementFormDefault="qualified">
    <xsd:import namespace="http://schemas.microsoft.com/office/2006/documentManagement/types"/>
    <xsd:element name="Auteur" ma:index="8" nillable="true" ma:displayName="Auteur" ma:internalName="Auteur">
      <xsd:simpleType>
        <xsd:restriction base="dms:Text">
          <xsd:maxLength value="255"/>
        </xsd:restriction>
      </xsd:simpleType>
    </xsd:element>
    <xsd:element name="Copyright" ma:index="9" nillable="true" ma:displayName="Copyright" ma:internalName="Copyrigh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pyright xmlns="81983652-0a76-4ff7-ac5d-71be6c7e265a">HAN</Copyright>
    <Auteur xmlns="81983652-0a76-4ff7-ac5d-71be6c7e265a">K. Struijs</Auteur>
  </documentManagement>
</p:properties>
</file>

<file path=customXml/itemProps1.xml><?xml version="1.0" encoding="utf-8"?>
<ds:datastoreItem xmlns:ds="http://schemas.openxmlformats.org/officeDocument/2006/customXml" ds:itemID="{48AAC891-CADF-42F5-8571-35275AABD69A}"/>
</file>

<file path=customXml/itemProps2.xml><?xml version="1.0" encoding="utf-8"?>
<ds:datastoreItem xmlns:ds="http://schemas.openxmlformats.org/officeDocument/2006/customXml" ds:itemID="{97CE0DAF-E7C9-4D78-B709-EEE5119F9158}"/>
</file>

<file path=customXml/itemProps3.xml><?xml version="1.0" encoding="utf-8"?>
<ds:datastoreItem xmlns:ds="http://schemas.openxmlformats.org/officeDocument/2006/customXml" ds:itemID="{BCD056B0-D044-4592-B113-3CBA0B516E3F}"/>
</file>

<file path=docProps/app.xml><?xml version="1.0" encoding="utf-8"?>
<Properties xmlns="http://schemas.openxmlformats.org/officeDocument/2006/extended-properties" xmlns:vt="http://schemas.openxmlformats.org/officeDocument/2006/docPropsVTypes">
  <Template>Analysis of Biomolecules day2</Template>
  <TotalTime>0</TotalTime>
  <Words>1158</Words>
  <Application>Microsoft Office PowerPoint</Application>
  <PresentationFormat>Diavoorstelling (4:3)</PresentationFormat>
  <Paragraphs>213</Paragraphs>
  <Slides>39</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39</vt:i4>
      </vt:variant>
    </vt:vector>
  </HeadingPairs>
  <TitlesOfParts>
    <vt:vector size="46" baseType="lpstr">
      <vt:lpstr>Arial</vt:lpstr>
      <vt:lpstr>Calibri</vt:lpstr>
      <vt:lpstr>OfficinaSans</vt:lpstr>
      <vt:lpstr>Symbol</vt:lpstr>
      <vt:lpstr>Times New Roman</vt:lpstr>
      <vt:lpstr>Wingdings</vt:lpstr>
      <vt:lpstr>Han</vt:lpstr>
      <vt:lpstr>Workshop  Analysis of biomolecules by Mass Spectrometry </vt:lpstr>
      <vt:lpstr>Mass Spectrum (methyl-testosterone)</vt:lpstr>
      <vt:lpstr>Outline</vt:lpstr>
      <vt:lpstr>Mass Spectrometry</vt:lpstr>
      <vt:lpstr>Mass spectrometry</vt:lpstr>
      <vt:lpstr>Mass spectrum: intensity vs m/z</vt:lpstr>
      <vt:lpstr>Isotopes: MS Spectra</vt:lpstr>
      <vt:lpstr>Isotopes</vt:lpstr>
      <vt:lpstr>PowerPoint-presentatie</vt:lpstr>
      <vt:lpstr>Fragmentation (in-source; MS/MS of MSn)</vt:lpstr>
      <vt:lpstr>Ionization</vt:lpstr>
      <vt:lpstr>Ionization techniques </vt:lpstr>
      <vt:lpstr>Matrix assisted laser desorption ionozation</vt:lpstr>
      <vt:lpstr>Electrospray ionization</vt:lpstr>
      <vt:lpstr>Ionization techniques </vt:lpstr>
      <vt:lpstr>Electron impact</vt:lpstr>
      <vt:lpstr>Fragmentation of CO2</vt:lpstr>
      <vt:lpstr>Fragmentation mechanisms</vt:lpstr>
      <vt:lpstr>Mass spectrum of …..? (element composition: C + H)</vt:lpstr>
      <vt:lpstr>Mass spectrum of decane</vt:lpstr>
      <vt:lpstr>EI ionisation of a peptide (MS-MS)</vt:lpstr>
      <vt:lpstr>PowerPoint-presentatie</vt:lpstr>
      <vt:lpstr>PowerPoint-presentatie</vt:lpstr>
      <vt:lpstr>Mass Analyzers</vt:lpstr>
      <vt:lpstr>TOF (Time of Flight)</vt:lpstr>
      <vt:lpstr>Quadrupole</vt:lpstr>
      <vt:lpstr>Ion-trap</vt:lpstr>
      <vt:lpstr>Detector</vt:lpstr>
      <vt:lpstr>Why separation before MS?</vt:lpstr>
      <vt:lpstr>GLC: Gas Liquid Chromatography</vt:lpstr>
      <vt:lpstr>GLC</vt:lpstr>
      <vt:lpstr>GLC</vt:lpstr>
      <vt:lpstr>Interpretation of GC data</vt:lpstr>
      <vt:lpstr>Interpretation of the data</vt:lpstr>
      <vt:lpstr>Advantages and disadvantages</vt:lpstr>
      <vt:lpstr>HPLC</vt:lpstr>
      <vt:lpstr>HPLC</vt:lpstr>
      <vt:lpstr>HPLC Columns</vt:lpstr>
      <vt:lpstr>Mobile phases</vt:lpstr>
    </vt:vector>
  </TitlesOfParts>
  <Company>Hogeschool van Arnhem en Nijmegen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Discovery, production and analysis of Biomolecules: Analysis of Biomolecules</dc:title>
  <dc:creator>Struijs Karin</dc:creator>
  <cp:lastModifiedBy>Paffen Ingrid</cp:lastModifiedBy>
  <cp:revision>59</cp:revision>
  <dcterms:created xsi:type="dcterms:W3CDTF">2014-09-09T15:03:10Z</dcterms:created>
  <dcterms:modified xsi:type="dcterms:W3CDTF">2015-09-28T08:51:05Z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0x010100A0889F23EBFF244380F34F54053B680D</vt:lpwstr>
  </property>
</Properties>
</file>