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80" r:id="rId5"/>
    <p:sldId id="279" r:id="rId6"/>
    <p:sldId id="260" r:id="rId7"/>
    <p:sldId id="264" r:id="rId8"/>
    <p:sldId id="274" r:id="rId9"/>
    <p:sldId id="272" r:id="rId10"/>
    <p:sldId id="273" r:id="rId11"/>
    <p:sldId id="275" r:id="rId12"/>
    <p:sldId id="278" r:id="rId13"/>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ED565B-748E-4220-9725-A93E9DE201E3}" type="datetimeFigureOut">
              <a:rPr lang="nl-NL" smtClean="0"/>
              <a:pPr/>
              <a:t>31-8-2018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D45C88-C745-408E-8675-D8042DA3D58B}" type="slidenum">
              <a:rPr lang="nl-NL" smtClean="0"/>
              <a:pPr/>
              <a:t>‹nr.›</a:t>
            </a:fld>
            <a:endParaRPr lang="nl-NL"/>
          </a:p>
        </p:txBody>
      </p:sp>
    </p:spTree>
    <p:extLst>
      <p:ext uri="{BB962C8B-B14F-4D97-AF65-F5344CB8AC3E}">
        <p14:creationId xmlns:p14="http://schemas.microsoft.com/office/powerpoint/2010/main" val="321360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AAA69F0-F2FC-44B9-95CE-332D305CB38F}" type="slidenum">
              <a:rPr lang="en-GB"/>
              <a:pPr/>
              <a:t>6</a:t>
            </a:fld>
            <a:endParaRPr lang="en-GB"/>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GB">
                <a:cs typeface="Times New Roman" pitchFamily="18" charset="0"/>
              </a:rPr>
              <a:t>What now is proteomics exactly? When you do proteomics you would like to study a complete set of proteins. You would want to know which proteins are present at a certain location in the cell at a specific moment. Are those proteins post-translationally modified? With which other proteins do they interact. What is their 3D structure and of course what is their function. Of course it is not possible, at least not at the moment, to look at all proteins at the same time and answer all these questions. Therefore we rephrased the term proteomics into large-scale identification and characterization of proteins.</a:t>
            </a:r>
            <a:r>
              <a:rPr lang="en-GB"/>
              <a:t> </a:t>
            </a:r>
          </a:p>
        </p:txBody>
      </p:sp>
    </p:spTree>
    <p:extLst>
      <p:ext uri="{BB962C8B-B14F-4D97-AF65-F5344CB8AC3E}">
        <p14:creationId xmlns:p14="http://schemas.microsoft.com/office/powerpoint/2010/main" val="53353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9407007-6CE3-4853-90D9-1C2244F936DD}" type="slidenum">
              <a:rPr lang="en-GB"/>
              <a:pPr/>
              <a:t>7</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GB">
                <a:ea typeface="Arial Unicode MS" pitchFamily="34" charset="-128"/>
                <a:cs typeface="Arial Unicode MS" pitchFamily="34" charset="-128"/>
              </a:rPr>
              <a:t>Besides doing biochemcial assays, determining the 3D structure of a protein, further insight into the function of a protein can be obtained by finding out to which proteins each protein can bind. </a:t>
            </a:r>
          </a:p>
        </p:txBody>
      </p:sp>
    </p:spTree>
    <p:extLst>
      <p:ext uri="{BB962C8B-B14F-4D97-AF65-F5344CB8AC3E}">
        <p14:creationId xmlns:p14="http://schemas.microsoft.com/office/powerpoint/2010/main" val="164918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p:txBody>
          <a:bodyPr/>
          <a:lstStyle/>
          <a:p>
            <a:fld id="{45F8C10B-557B-4E82-AC5D-3F25DBD33EEA}" type="datetimeFigureOut">
              <a:rPr lang="nl-NL" smtClean="0"/>
              <a:pPr/>
              <a:t>31-8-2018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5F8C10B-557B-4E82-AC5D-3F25DBD33EEA}" type="datetimeFigureOut">
              <a:rPr lang="nl-NL" smtClean="0"/>
              <a:pPr/>
              <a:t>31-8-2018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5F8C10B-557B-4E82-AC5D-3F25DBD33EEA}" type="datetimeFigureOut">
              <a:rPr lang="nl-NL" smtClean="0"/>
              <a:pPr/>
              <a:t>31-8-2018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45F8C10B-557B-4E82-AC5D-3F25DBD33EEA}" type="datetimeFigureOut">
              <a:rPr lang="nl-NL" smtClean="0"/>
              <a:pPr/>
              <a:t>31-8-2018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45F8C10B-557B-4E82-AC5D-3F25DBD33EEA}" type="datetimeFigureOut">
              <a:rPr lang="nl-NL" smtClean="0"/>
              <a:pPr/>
              <a:t>31-8-2018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45F8C10B-557B-4E82-AC5D-3F25DBD33EEA}" type="datetimeFigureOut">
              <a:rPr lang="nl-NL" smtClean="0"/>
              <a:pPr/>
              <a:t>31-8-2018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45F8C10B-557B-4E82-AC5D-3F25DBD33EEA}" type="datetimeFigureOut">
              <a:rPr lang="nl-NL" smtClean="0"/>
              <a:pPr/>
              <a:t>31-8-2018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45F8C10B-557B-4E82-AC5D-3F25DBD33EEA}" type="datetimeFigureOut">
              <a:rPr lang="nl-NL" smtClean="0"/>
              <a:pPr/>
              <a:t>31-8-2018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5F8C10B-557B-4E82-AC5D-3F25DBD33EEA}" type="datetimeFigureOut">
              <a:rPr lang="nl-NL" smtClean="0"/>
              <a:pPr/>
              <a:t>31-8-2018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45F8C10B-557B-4E82-AC5D-3F25DBD33EEA}" type="datetimeFigureOut">
              <a:rPr lang="nl-NL" smtClean="0"/>
              <a:pPr/>
              <a:t>31-8-2018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45F8C10B-557B-4E82-AC5D-3F25DBD33EEA}" type="datetimeFigureOut">
              <a:rPr lang="nl-NL" smtClean="0"/>
              <a:pPr/>
              <a:t>31-8-2018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6DF99A3-960C-42BE-83E7-7B28F497299B}"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8C10B-557B-4E82-AC5D-3F25DBD33EEA}" type="datetimeFigureOut">
              <a:rPr lang="nl-NL" smtClean="0"/>
              <a:pPr/>
              <a:t>31-8-2018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F99A3-960C-42BE-83E7-7B28F497299B}"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0" y="1052736"/>
            <a:ext cx="9144000" cy="3528392"/>
          </a:xfrm>
        </p:spPr>
        <p:txBody>
          <a:bodyPr>
            <a:normAutofit fontScale="92500" lnSpcReduction="10000"/>
          </a:bodyPr>
          <a:lstStyle/>
          <a:p>
            <a:r>
              <a:rPr lang="nl-NL" sz="6900" dirty="0" err="1">
                <a:solidFill>
                  <a:schemeClr val="tx1"/>
                </a:solidFill>
              </a:rPr>
              <a:t>Proteomics</a:t>
            </a:r>
            <a:endParaRPr lang="nl-NL" sz="6900" dirty="0">
              <a:solidFill>
                <a:schemeClr val="tx1"/>
              </a:solidFill>
            </a:endParaRPr>
          </a:p>
          <a:p>
            <a:endParaRPr lang="nl-NL" dirty="0">
              <a:solidFill>
                <a:schemeClr val="tx1"/>
              </a:solidFill>
            </a:endParaRPr>
          </a:p>
          <a:p>
            <a:r>
              <a:rPr lang="nl-NL" sz="4000" dirty="0">
                <a:solidFill>
                  <a:schemeClr val="tx1"/>
                </a:solidFill>
              </a:rPr>
              <a:t>Plant </a:t>
            </a:r>
            <a:r>
              <a:rPr lang="nl-NL" sz="4000" dirty="0" err="1">
                <a:solidFill>
                  <a:schemeClr val="tx1"/>
                </a:solidFill>
              </a:rPr>
              <a:t>signal</a:t>
            </a:r>
            <a:r>
              <a:rPr lang="nl-NL" sz="4000" dirty="0">
                <a:solidFill>
                  <a:schemeClr val="tx1"/>
                </a:solidFill>
              </a:rPr>
              <a:t> </a:t>
            </a:r>
            <a:r>
              <a:rPr lang="nl-NL" sz="4000" dirty="0" err="1">
                <a:solidFill>
                  <a:schemeClr val="tx1"/>
                </a:solidFill>
              </a:rPr>
              <a:t>transduction</a:t>
            </a:r>
            <a:endParaRPr lang="nl-NL" sz="4000" dirty="0">
              <a:solidFill>
                <a:schemeClr val="tx1"/>
              </a:solidFill>
            </a:endParaRPr>
          </a:p>
          <a:p>
            <a:endParaRPr lang="nl-NL" sz="4000" dirty="0">
              <a:solidFill>
                <a:schemeClr val="tx1"/>
              </a:solidFill>
            </a:endParaRPr>
          </a:p>
          <a:p>
            <a:r>
              <a:rPr lang="nl-NL" sz="4000" dirty="0">
                <a:solidFill>
                  <a:schemeClr val="tx1"/>
                </a:solidFill>
              </a:rPr>
              <a:t>Thema 5(b), Periode 1,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Toetsing</a:t>
            </a:r>
          </a:p>
        </p:txBody>
      </p:sp>
      <p:sp>
        <p:nvSpPr>
          <p:cNvPr id="3" name="Tijdelijke aanduiding voor inhoud 2"/>
          <p:cNvSpPr>
            <a:spLocks noGrp="1"/>
          </p:cNvSpPr>
          <p:nvPr>
            <p:ph idx="1"/>
          </p:nvPr>
        </p:nvSpPr>
        <p:spPr/>
        <p:txBody>
          <a:bodyPr/>
          <a:lstStyle/>
          <a:p>
            <a:r>
              <a:rPr lang="nl-NL" dirty="0"/>
              <a:t>Praktijk, IPV = Voldoende</a:t>
            </a:r>
          </a:p>
          <a:p>
            <a:r>
              <a:rPr lang="nl-NL" dirty="0"/>
              <a:t>Eindcijfer = (2K + 2T + Op + V)/6</a:t>
            </a:r>
          </a:p>
          <a:p>
            <a:endParaRPr lang="nl-N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Course</a:t>
            </a:r>
            <a:r>
              <a:rPr lang="nl-NL" dirty="0"/>
              <a:t> opbouw</a:t>
            </a:r>
          </a:p>
        </p:txBody>
      </p:sp>
      <p:sp>
        <p:nvSpPr>
          <p:cNvPr id="5" name="Tijdelijke aanduiding voor inhoud 2"/>
          <p:cNvSpPr txBox="1">
            <a:spLocks/>
          </p:cNvSpPr>
          <p:nvPr/>
        </p:nvSpPr>
        <p:spPr>
          <a:xfrm>
            <a:off x="457200" y="16288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NL" sz="3200" b="0" i="0" u="none" strike="noStrike" kern="1200" cap="none" spc="0" normalizeH="0" baseline="0" noProof="0" dirty="0">
                <a:ln>
                  <a:noFill/>
                </a:ln>
                <a:solidFill>
                  <a:schemeClr val="tx1"/>
                </a:solidFill>
                <a:effectLst/>
                <a:uLnTx/>
                <a:uFillTx/>
                <a:latin typeface="+mn-lt"/>
                <a:ea typeface="+mn-ea"/>
                <a:cs typeface="+mn-cs"/>
              </a:rPr>
              <a:t>Week 1-2: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NL" sz="2800" b="0" i="0" u="none" strike="noStrike" kern="1200" cap="none" spc="0" normalizeH="0" baseline="0" noProof="0" dirty="0">
                <a:ln>
                  <a:noFill/>
                </a:ln>
                <a:solidFill>
                  <a:schemeClr val="tx1"/>
                </a:solidFill>
                <a:effectLst/>
                <a:uLnTx/>
                <a:uFillTx/>
                <a:latin typeface="+mn-lt"/>
                <a:ea typeface="+mn-ea"/>
                <a:cs typeface="+mn-cs"/>
              </a:rPr>
              <a:t>Weektaken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NL" sz="3200" b="0" i="0" u="none" strike="noStrike" kern="1200" cap="none" spc="0" normalizeH="0" baseline="0" noProof="0" dirty="0">
                <a:ln>
                  <a:noFill/>
                </a:ln>
                <a:solidFill>
                  <a:schemeClr val="tx1"/>
                </a:solidFill>
                <a:effectLst/>
                <a:uLnTx/>
                <a:uFillTx/>
                <a:latin typeface="+mn-lt"/>
                <a:ea typeface="+mn-ea"/>
                <a:cs typeface="+mn-cs"/>
              </a:rPr>
              <a:t>Week 3-7</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NL" sz="2800" b="0" i="0" u="none" strike="noStrike" kern="1200" cap="none" spc="0" normalizeH="0" baseline="0" noProof="0" dirty="0">
                <a:ln>
                  <a:noFill/>
                </a:ln>
                <a:solidFill>
                  <a:schemeClr val="tx1"/>
                </a:solidFill>
                <a:effectLst/>
                <a:uLnTx/>
                <a:uFillTx/>
                <a:latin typeface="+mn-lt"/>
                <a:ea typeface="+mn-ea"/>
                <a:cs typeface="+mn-cs"/>
              </a:rPr>
              <a:t>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Afspraken</a:t>
            </a:r>
          </a:p>
        </p:txBody>
      </p:sp>
      <p:sp>
        <p:nvSpPr>
          <p:cNvPr id="3" name="Tijdelijke aanduiding voor inhoud 2"/>
          <p:cNvSpPr>
            <a:spLocks noGrp="1"/>
          </p:cNvSpPr>
          <p:nvPr>
            <p:ph idx="1"/>
          </p:nvPr>
        </p:nvSpPr>
        <p:spPr/>
        <p:txBody>
          <a:bodyPr/>
          <a:lstStyle/>
          <a:p>
            <a:r>
              <a:rPr lang="nl-NL" dirty="0"/>
              <a:t>Vakantie is voorbij</a:t>
            </a:r>
          </a:p>
          <a:p>
            <a:r>
              <a:rPr lang="nl-NL" dirty="0"/>
              <a:t>Meedoen met lessen</a:t>
            </a:r>
          </a:p>
          <a:p>
            <a:r>
              <a:rPr lang="nl-NL" dirty="0"/>
              <a:t>Project is onderzoek</a:t>
            </a:r>
          </a:p>
          <a:p>
            <a:r>
              <a:rPr lang="nl-NL" dirty="0"/>
              <a:t>Groepsindeling</a:t>
            </a:r>
          </a:p>
          <a:p>
            <a:endParaRPr lang="nl-NL" dirty="0"/>
          </a:p>
        </p:txBody>
      </p:sp>
      <p:sp>
        <p:nvSpPr>
          <p:cNvPr id="4" name="Tekstvak 3"/>
          <p:cNvSpPr txBox="1"/>
          <p:nvPr/>
        </p:nvSpPr>
        <p:spPr>
          <a:xfrm>
            <a:off x="323528" y="6021288"/>
            <a:ext cx="6432467" cy="646331"/>
          </a:xfrm>
          <a:prstGeom prst="rect">
            <a:avLst/>
          </a:prstGeom>
          <a:noFill/>
        </p:spPr>
        <p:txBody>
          <a:bodyPr wrap="none" rtlCol="0">
            <a:spAutoFit/>
          </a:bodyPr>
          <a:lstStyle/>
          <a:p>
            <a:r>
              <a:rPr lang="nl-NL" dirty="0"/>
              <a:t>Copyright @ I. Paffen, HAN</a:t>
            </a:r>
          </a:p>
          <a:p>
            <a:r>
              <a:rPr lang="nl-NL" dirty="0"/>
              <a:t>Alle afbeeldingen in deze presentatie zijn geraadpleegd op 8-11-12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228600"/>
            <a:ext cx="7772400" cy="533400"/>
          </a:xfrm>
        </p:spPr>
        <p:txBody>
          <a:bodyPr>
            <a:normAutofit fontScale="90000"/>
          </a:bodyPr>
          <a:lstStyle/>
          <a:p>
            <a:pPr eaLnBrk="1" hangingPunct="1"/>
            <a:r>
              <a:rPr lang="nl-NL"/>
              <a:t>There’s more besides DNA</a:t>
            </a:r>
          </a:p>
        </p:txBody>
      </p:sp>
      <p:sp>
        <p:nvSpPr>
          <p:cNvPr id="4100" name="Tekstvak 3"/>
          <p:cNvSpPr txBox="1">
            <a:spLocks noChangeArrowheads="1"/>
          </p:cNvSpPr>
          <p:nvPr/>
        </p:nvSpPr>
        <p:spPr bwMode="auto">
          <a:xfrm>
            <a:off x="0" y="0"/>
            <a:ext cx="2014538" cy="307975"/>
          </a:xfrm>
          <a:prstGeom prst="rect">
            <a:avLst/>
          </a:prstGeom>
          <a:noFill/>
          <a:ln w="9525">
            <a:noFill/>
            <a:miter lim="800000"/>
            <a:headEnd/>
            <a:tailEnd/>
          </a:ln>
        </p:spPr>
        <p:txBody>
          <a:bodyPr wrap="none">
            <a:spAutoFit/>
          </a:bodyPr>
          <a:lstStyle/>
          <a:p>
            <a:r>
              <a:rPr lang="nl-NL" sz="1400">
                <a:solidFill>
                  <a:schemeClr val="bg1"/>
                </a:solidFill>
              </a:rPr>
              <a:t>www.systemsbiology.nl</a:t>
            </a:r>
          </a:p>
        </p:txBody>
      </p:sp>
      <p:pic>
        <p:nvPicPr>
          <p:cNvPr id="19460" name="Picture 4" descr="http://cisncancer.org/research/images/omic_hierarchy-rew.jpg"/>
          <p:cNvPicPr>
            <a:picLocks noChangeAspect="1" noChangeArrowheads="1"/>
          </p:cNvPicPr>
          <p:nvPr/>
        </p:nvPicPr>
        <p:blipFill>
          <a:blip r:embed="rId2" cstate="print"/>
          <a:srcRect/>
          <a:stretch>
            <a:fillRect/>
          </a:stretch>
        </p:blipFill>
        <p:spPr bwMode="auto">
          <a:xfrm>
            <a:off x="1835696" y="836712"/>
            <a:ext cx="4896544" cy="5693983"/>
          </a:xfrm>
          <a:prstGeom prst="rect">
            <a:avLst/>
          </a:prstGeom>
          <a:noFill/>
        </p:spPr>
      </p:pic>
      <p:sp>
        <p:nvSpPr>
          <p:cNvPr id="8" name="Rechthoek 7"/>
          <p:cNvSpPr/>
          <p:nvPr/>
        </p:nvSpPr>
        <p:spPr>
          <a:xfrm>
            <a:off x="0" y="6596390"/>
            <a:ext cx="4572000" cy="261610"/>
          </a:xfrm>
          <a:prstGeom prst="rect">
            <a:avLst/>
          </a:prstGeom>
        </p:spPr>
        <p:txBody>
          <a:bodyPr>
            <a:spAutoFit/>
          </a:bodyPr>
          <a:lstStyle/>
          <a:p>
            <a:r>
              <a:rPr lang="nl-NL" sz="1100" dirty="0"/>
              <a:t>http://cisncancer.org/research/what_we_know/omics/metabolomics.html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nl-NL" dirty="0"/>
              <a:t>~</a:t>
            </a:r>
            <a:r>
              <a:rPr lang="nl-NL" dirty="0" err="1"/>
              <a:t>Omics</a:t>
            </a:r>
            <a:r>
              <a:rPr lang="nl-NL" dirty="0"/>
              <a:t> ???</a:t>
            </a:r>
          </a:p>
        </p:txBody>
      </p:sp>
      <p:pic>
        <p:nvPicPr>
          <p:cNvPr id="5123" name="Picture 4" descr="Graves-1"/>
          <p:cNvPicPr>
            <a:picLocks noChangeAspect="1" noChangeArrowheads="1"/>
          </p:cNvPicPr>
          <p:nvPr/>
        </p:nvPicPr>
        <p:blipFill>
          <a:blip r:embed="rId2" cstate="print"/>
          <a:srcRect/>
          <a:stretch>
            <a:fillRect/>
          </a:stretch>
        </p:blipFill>
        <p:spPr bwMode="auto">
          <a:xfrm>
            <a:off x="251520" y="1124744"/>
            <a:ext cx="8133351" cy="2304479"/>
          </a:xfrm>
          <a:prstGeom prst="rect">
            <a:avLst/>
          </a:prstGeom>
          <a:noFill/>
          <a:ln w="9525">
            <a:noFill/>
            <a:miter lim="800000"/>
            <a:headEnd/>
            <a:tailEnd/>
          </a:ln>
        </p:spPr>
      </p:pic>
      <p:sp>
        <p:nvSpPr>
          <p:cNvPr id="5124" name="Rectangle 5"/>
          <p:cNvSpPr>
            <a:spLocks noChangeArrowheads="1"/>
          </p:cNvSpPr>
          <p:nvPr/>
        </p:nvSpPr>
        <p:spPr bwMode="auto">
          <a:xfrm>
            <a:off x="419100" y="4038600"/>
            <a:ext cx="8305800" cy="21336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GB" sz="2800" b="1" dirty="0"/>
              <a:t>~</a:t>
            </a:r>
            <a:r>
              <a:rPr lang="en-GB" sz="2800" b="1" dirty="0" err="1"/>
              <a:t>Omics</a:t>
            </a:r>
            <a:r>
              <a:rPr lang="en-GB" b="1" dirty="0"/>
              <a:t> - suffix to denote the study of the entire set of something</a:t>
            </a:r>
          </a:p>
          <a:p>
            <a:pPr marL="342900" indent="-342900">
              <a:lnSpc>
                <a:spcPct val="90000"/>
              </a:lnSpc>
              <a:spcBef>
                <a:spcPct val="20000"/>
              </a:spcBef>
              <a:buFontTx/>
              <a:buChar char="•"/>
            </a:pPr>
            <a:endParaRPr lang="en-GB" b="1" dirty="0"/>
          </a:p>
          <a:p>
            <a:pPr marL="742950" lvl="1" indent="-285750">
              <a:lnSpc>
                <a:spcPct val="90000"/>
              </a:lnSpc>
              <a:spcBef>
                <a:spcPct val="20000"/>
              </a:spcBef>
              <a:buFontTx/>
              <a:buChar char="–"/>
            </a:pPr>
            <a:r>
              <a:rPr lang="en-GB" b="1" dirty="0"/>
              <a:t>Genomics</a:t>
            </a:r>
            <a:r>
              <a:rPr lang="en-GB" sz="2000" b="1" dirty="0"/>
              <a:t>: 			Study of all genes	</a:t>
            </a:r>
          </a:p>
          <a:p>
            <a:pPr marL="742950" lvl="1" indent="-285750">
              <a:lnSpc>
                <a:spcPct val="90000"/>
              </a:lnSpc>
              <a:spcBef>
                <a:spcPct val="20000"/>
              </a:spcBef>
              <a:buFontTx/>
              <a:buChar char="–"/>
            </a:pPr>
            <a:r>
              <a:rPr lang="en-GB" b="1" dirty="0" err="1"/>
              <a:t>Transcriptomics</a:t>
            </a:r>
            <a:r>
              <a:rPr lang="en-GB" sz="2000" b="1" dirty="0"/>
              <a:t>: 		Study of all mRNA transcripts</a:t>
            </a:r>
          </a:p>
          <a:p>
            <a:pPr marL="742950" lvl="1" indent="-285750">
              <a:lnSpc>
                <a:spcPct val="90000"/>
              </a:lnSpc>
              <a:spcBef>
                <a:spcPct val="20000"/>
              </a:spcBef>
              <a:buFontTx/>
              <a:buChar char="–"/>
            </a:pPr>
            <a:r>
              <a:rPr lang="en-GB" b="1" dirty="0"/>
              <a:t>Proteomics: 		</a:t>
            </a:r>
            <a:r>
              <a:rPr lang="en-GB" sz="2000" b="1" dirty="0"/>
              <a:t>Study of all proteins</a:t>
            </a:r>
          </a:p>
        </p:txBody>
      </p:sp>
      <p:sp>
        <p:nvSpPr>
          <p:cNvPr id="5128" name="Tekstvak 7"/>
          <p:cNvSpPr txBox="1">
            <a:spLocks noChangeArrowheads="1"/>
          </p:cNvSpPr>
          <p:nvPr/>
        </p:nvSpPr>
        <p:spPr bwMode="auto">
          <a:xfrm>
            <a:off x="0" y="0"/>
            <a:ext cx="2014538" cy="307975"/>
          </a:xfrm>
          <a:prstGeom prst="rect">
            <a:avLst/>
          </a:prstGeom>
          <a:noFill/>
          <a:ln w="9525">
            <a:noFill/>
            <a:miter lim="800000"/>
            <a:headEnd/>
            <a:tailEnd/>
          </a:ln>
        </p:spPr>
        <p:txBody>
          <a:bodyPr wrap="none">
            <a:spAutoFit/>
          </a:bodyPr>
          <a:lstStyle/>
          <a:p>
            <a:r>
              <a:rPr lang="nl-NL" sz="1400">
                <a:solidFill>
                  <a:schemeClr val="bg1"/>
                </a:solidFill>
              </a:rPr>
              <a:t>www.systemsbiology.nl</a:t>
            </a:r>
          </a:p>
        </p:txBody>
      </p:sp>
      <p:sp>
        <p:nvSpPr>
          <p:cNvPr id="2" name="Tekstvak 1"/>
          <p:cNvSpPr txBox="1"/>
          <p:nvPr/>
        </p:nvSpPr>
        <p:spPr>
          <a:xfrm>
            <a:off x="0" y="6551766"/>
            <a:ext cx="657552" cy="261610"/>
          </a:xfrm>
          <a:prstGeom prst="rect">
            <a:avLst/>
          </a:prstGeom>
          <a:noFill/>
        </p:spPr>
        <p:txBody>
          <a:bodyPr wrap="none" rtlCol="0">
            <a:spAutoFit/>
          </a:bodyPr>
          <a:lstStyle/>
          <a:p>
            <a:r>
              <a:rPr lang="nl-NL" sz="1100" dirty="0"/>
              <a:t>I. Paffen</a:t>
            </a:r>
            <a:endParaRPr lang="en-GB"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A4719B-1657-4794-8495-0A2BEA196CA2}"/>
              </a:ext>
            </a:extLst>
          </p:cNvPr>
          <p:cNvSpPr>
            <a:spLocks noGrp="1"/>
          </p:cNvSpPr>
          <p:nvPr>
            <p:ph type="title"/>
          </p:nvPr>
        </p:nvSpPr>
        <p:spPr/>
        <p:txBody>
          <a:bodyPr/>
          <a:lstStyle/>
          <a:p>
            <a:r>
              <a:rPr lang="nl-NL" dirty="0" err="1"/>
              <a:t>Proteomics</a:t>
            </a:r>
            <a:endParaRPr lang="nl-NL" dirty="0"/>
          </a:p>
        </p:txBody>
      </p:sp>
      <p:sp>
        <p:nvSpPr>
          <p:cNvPr id="3" name="Tijdelijke aanduiding voor inhoud 2">
            <a:extLst>
              <a:ext uri="{FF2B5EF4-FFF2-40B4-BE49-F238E27FC236}">
                <a16:creationId xmlns:a16="http://schemas.microsoft.com/office/drawing/2014/main" id="{427AB67C-6FE9-4C2F-8423-3024C3F795B8}"/>
              </a:ext>
            </a:extLst>
          </p:cNvPr>
          <p:cNvSpPr>
            <a:spLocks noGrp="1"/>
          </p:cNvSpPr>
          <p:nvPr>
            <p:ph idx="1"/>
          </p:nvPr>
        </p:nvSpPr>
        <p:spPr/>
        <p:txBody>
          <a:bodyPr/>
          <a:lstStyle/>
          <a:p>
            <a:r>
              <a:rPr lang="nl-NL" dirty="0" err="1"/>
              <a:t>What</a:t>
            </a:r>
            <a:r>
              <a:rPr lang="nl-NL" dirty="0"/>
              <a:t> </a:t>
            </a:r>
            <a:r>
              <a:rPr lang="nl-NL" dirty="0" err="1"/>
              <a:t>can</a:t>
            </a:r>
            <a:r>
              <a:rPr lang="nl-NL" dirty="0"/>
              <a:t> </a:t>
            </a:r>
            <a:r>
              <a:rPr lang="nl-NL" dirty="0" err="1"/>
              <a:t>you</a:t>
            </a:r>
            <a:r>
              <a:rPr lang="nl-NL" dirty="0"/>
              <a:t> </a:t>
            </a:r>
            <a:r>
              <a:rPr lang="nl-NL" dirty="0" err="1"/>
              <a:t>measure</a:t>
            </a:r>
            <a:r>
              <a:rPr lang="nl-NL" dirty="0"/>
              <a:t> on </a:t>
            </a:r>
            <a:r>
              <a:rPr lang="nl-NL" dirty="0" err="1"/>
              <a:t>omics</a:t>
            </a:r>
            <a:r>
              <a:rPr lang="nl-NL" dirty="0"/>
              <a:t> level?</a:t>
            </a:r>
          </a:p>
          <a:p>
            <a:r>
              <a:rPr lang="nl-NL" dirty="0" err="1"/>
              <a:t>Why</a:t>
            </a:r>
            <a:r>
              <a:rPr lang="nl-NL" dirty="0"/>
              <a:t> bio-</a:t>
            </a:r>
            <a:r>
              <a:rPr lang="nl-NL" dirty="0" err="1"/>
              <a:t>informatics</a:t>
            </a:r>
            <a:r>
              <a:rPr lang="nl-NL" dirty="0"/>
              <a:t>?</a:t>
            </a:r>
          </a:p>
        </p:txBody>
      </p:sp>
    </p:spTree>
    <p:extLst>
      <p:ext uri="{BB962C8B-B14F-4D97-AF65-F5344CB8AC3E}">
        <p14:creationId xmlns:p14="http://schemas.microsoft.com/office/powerpoint/2010/main" val="5824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Major proteomics directions"/>
          <p:cNvPicPr>
            <a:picLocks noChangeAspect="1" noChangeArrowheads="1"/>
          </p:cNvPicPr>
          <p:nvPr/>
        </p:nvPicPr>
        <p:blipFill>
          <a:blip r:embed="rId2" cstate="print"/>
          <a:srcRect/>
          <a:stretch>
            <a:fillRect/>
          </a:stretch>
        </p:blipFill>
        <p:spPr bwMode="auto">
          <a:xfrm>
            <a:off x="683568" y="260648"/>
            <a:ext cx="7814523" cy="5976664"/>
          </a:xfrm>
          <a:prstGeom prst="rect">
            <a:avLst/>
          </a:prstGeom>
          <a:noFill/>
        </p:spPr>
      </p:pic>
      <p:sp>
        <p:nvSpPr>
          <p:cNvPr id="9" name="Rechthoek 8"/>
          <p:cNvSpPr/>
          <p:nvPr/>
        </p:nvSpPr>
        <p:spPr>
          <a:xfrm>
            <a:off x="0" y="6519446"/>
            <a:ext cx="4716016" cy="276999"/>
          </a:xfrm>
          <a:prstGeom prst="rect">
            <a:avLst/>
          </a:prstGeom>
        </p:spPr>
        <p:txBody>
          <a:bodyPr wrap="square">
            <a:spAutoFit/>
          </a:bodyPr>
          <a:lstStyle/>
          <a:p>
            <a:r>
              <a:rPr lang="nl-NL" sz="1200" dirty="0"/>
              <a:t>http://biol.lf1.cuni.cz/</a:t>
            </a:r>
            <a:r>
              <a:rPr lang="nl-NL" sz="1200" dirty="0" err="1"/>
              <a:t>ucebnice</a:t>
            </a:r>
            <a:r>
              <a:rPr lang="nl-NL" sz="1200" dirty="0"/>
              <a:t>/en/</a:t>
            </a:r>
            <a:r>
              <a:rPr lang="nl-NL" sz="1200" dirty="0" err="1"/>
              <a:t>proteomics.htm</a:t>
            </a:r>
            <a:endParaRPr lang="nl-NL"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t>What is proteomics ?</a:t>
            </a:r>
          </a:p>
        </p:txBody>
      </p:sp>
      <p:sp>
        <p:nvSpPr>
          <p:cNvPr id="4099" name="Rectangle 3"/>
          <p:cNvSpPr>
            <a:spLocks noGrp="1" noChangeArrowheads="1"/>
          </p:cNvSpPr>
          <p:nvPr>
            <p:ph type="body" idx="1"/>
          </p:nvPr>
        </p:nvSpPr>
        <p:spPr>
          <a:xfrm>
            <a:off x="381000" y="1295400"/>
            <a:ext cx="8001000" cy="1629544"/>
          </a:xfrm>
        </p:spPr>
        <p:txBody>
          <a:bodyPr/>
          <a:lstStyle/>
          <a:p>
            <a:pPr eaLnBrk="1" hangingPunct="1"/>
            <a:r>
              <a:rPr lang="en-GB" sz="3600" dirty="0"/>
              <a:t>Proteomics: </a:t>
            </a:r>
          </a:p>
          <a:p>
            <a:pPr lvl="1" eaLnBrk="1" hangingPunct="1"/>
            <a:r>
              <a:rPr lang="en-US" altLang="zh-TW" dirty="0">
                <a:ea typeface="PMingLiU" pitchFamily="18" charset="-120"/>
              </a:rPr>
              <a:t>(Large scale) identification and characterization of proteins and all their properties</a:t>
            </a:r>
          </a:p>
        </p:txBody>
      </p:sp>
      <p:sp>
        <p:nvSpPr>
          <p:cNvPr id="4" name="Rechthoek 3"/>
          <p:cNvSpPr/>
          <p:nvPr/>
        </p:nvSpPr>
        <p:spPr>
          <a:xfrm>
            <a:off x="0" y="3501008"/>
            <a:ext cx="8964488" cy="2246769"/>
          </a:xfrm>
          <a:prstGeom prst="rect">
            <a:avLst/>
          </a:prstGeom>
        </p:spPr>
        <p:txBody>
          <a:bodyPr wrap="square">
            <a:spAutoFit/>
          </a:bodyPr>
          <a:lstStyle/>
          <a:p>
            <a:pPr lvl="2">
              <a:buFont typeface="Arial" pitchFamily="34" charset="0"/>
              <a:buChar char="•"/>
            </a:pPr>
            <a:r>
              <a:rPr lang="en-GB" sz="2800" dirty="0" err="1"/>
              <a:t>welke</a:t>
            </a:r>
            <a:r>
              <a:rPr lang="en-GB" sz="2800" dirty="0"/>
              <a:t> </a:t>
            </a:r>
            <a:r>
              <a:rPr lang="en-GB" sz="2800" dirty="0" err="1"/>
              <a:t>eiwitten</a:t>
            </a:r>
            <a:r>
              <a:rPr lang="en-GB" sz="2800" dirty="0"/>
              <a:t> </a:t>
            </a:r>
            <a:r>
              <a:rPr lang="en-GB" sz="2800" dirty="0" err="1"/>
              <a:t>zijn</a:t>
            </a:r>
            <a:r>
              <a:rPr lang="en-GB" sz="2800" dirty="0"/>
              <a:t> </a:t>
            </a:r>
            <a:r>
              <a:rPr lang="en-GB" sz="2800" dirty="0" err="1"/>
              <a:t>aanwezig</a:t>
            </a:r>
            <a:r>
              <a:rPr lang="en-GB" sz="2800" dirty="0"/>
              <a:t> (</a:t>
            </a:r>
            <a:r>
              <a:rPr lang="en-GB" sz="2800" dirty="0" err="1"/>
              <a:t>tijd</a:t>
            </a:r>
            <a:r>
              <a:rPr lang="en-GB" sz="2800" dirty="0"/>
              <a:t>/</a:t>
            </a:r>
            <a:r>
              <a:rPr lang="en-GB" sz="2800" dirty="0" err="1"/>
              <a:t>plaats</a:t>
            </a:r>
            <a:r>
              <a:rPr lang="en-GB" sz="2800" dirty="0"/>
              <a:t>)?</a:t>
            </a:r>
          </a:p>
          <a:p>
            <a:pPr lvl="2">
              <a:buFont typeface="Arial" pitchFamily="34" charset="0"/>
              <a:buChar char="•"/>
            </a:pPr>
            <a:r>
              <a:rPr lang="en-GB" sz="2800" dirty="0"/>
              <a:t>post-</a:t>
            </a:r>
            <a:r>
              <a:rPr lang="en-GB" sz="2800" dirty="0" err="1"/>
              <a:t>transcriptionele</a:t>
            </a:r>
            <a:r>
              <a:rPr lang="en-GB" sz="2800" dirty="0"/>
              <a:t> </a:t>
            </a:r>
            <a:r>
              <a:rPr lang="en-GB" sz="2800" dirty="0" err="1"/>
              <a:t>modificaties</a:t>
            </a:r>
            <a:r>
              <a:rPr lang="en-GB" sz="2800" dirty="0"/>
              <a:t>?</a:t>
            </a:r>
          </a:p>
          <a:p>
            <a:pPr lvl="2">
              <a:buFont typeface="Arial" pitchFamily="34" charset="0"/>
              <a:buChar char="•"/>
            </a:pPr>
            <a:r>
              <a:rPr lang="en-GB" sz="2800" dirty="0" err="1"/>
              <a:t>interacties</a:t>
            </a:r>
            <a:r>
              <a:rPr lang="en-GB" sz="2800" dirty="0"/>
              <a:t>?</a:t>
            </a:r>
          </a:p>
          <a:p>
            <a:pPr lvl="2">
              <a:buFont typeface="Arial" pitchFamily="34" charset="0"/>
              <a:buChar char="•"/>
            </a:pPr>
            <a:r>
              <a:rPr lang="en-GB" sz="2800" dirty="0"/>
              <a:t>3D structure?</a:t>
            </a:r>
          </a:p>
          <a:p>
            <a:pPr lvl="2">
              <a:buFont typeface="Arial" pitchFamily="34" charset="0"/>
              <a:buChar char="•"/>
            </a:pPr>
            <a:r>
              <a:rPr lang="en-GB" sz="2800" dirty="0" err="1"/>
              <a:t>functie</a:t>
            </a:r>
            <a:r>
              <a:rPr lang="en-GB"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0"/>
            <a:ext cx="8229600" cy="1143000"/>
          </a:xfrm>
        </p:spPr>
        <p:txBody>
          <a:bodyPr/>
          <a:lstStyle/>
          <a:p>
            <a:pPr eaLnBrk="1" hangingPunct="1"/>
            <a:r>
              <a:rPr lang="en-GB" dirty="0"/>
              <a:t>Proteomics techniques</a:t>
            </a:r>
          </a:p>
        </p:txBody>
      </p:sp>
      <p:sp>
        <p:nvSpPr>
          <p:cNvPr id="8195" name="Rectangle 3"/>
          <p:cNvSpPr>
            <a:spLocks noGrp="1" noChangeArrowheads="1"/>
          </p:cNvSpPr>
          <p:nvPr>
            <p:ph type="body" idx="1"/>
          </p:nvPr>
        </p:nvSpPr>
        <p:spPr>
          <a:xfrm>
            <a:off x="4267200" y="1066800"/>
            <a:ext cx="4343400" cy="5334000"/>
          </a:xfrm>
        </p:spPr>
        <p:txBody>
          <a:bodyPr>
            <a:normAutofit/>
          </a:bodyPr>
          <a:lstStyle/>
          <a:p>
            <a:r>
              <a:rPr lang="en-GB" sz="2000" dirty="0"/>
              <a:t>3D structure determination</a:t>
            </a:r>
          </a:p>
          <a:p>
            <a:pPr lvl="1"/>
            <a:r>
              <a:rPr lang="en-GB" sz="2000" dirty="0"/>
              <a:t>X-ray </a:t>
            </a:r>
          </a:p>
          <a:p>
            <a:pPr lvl="1"/>
            <a:r>
              <a:rPr lang="en-GB" sz="2000" dirty="0"/>
              <a:t>NMR</a:t>
            </a:r>
          </a:p>
          <a:p>
            <a:pPr lvl="1"/>
            <a:r>
              <a:rPr lang="en-GB" sz="2000" dirty="0"/>
              <a:t>Homology modelling</a:t>
            </a:r>
          </a:p>
          <a:p>
            <a:endParaRPr lang="en-GB" sz="2000" dirty="0"/>
          </a:p>
          <a:p>
            <a:endParaRPr lang="en-GB" sz="2000" dirty="0"/>
          </a:p>
          <a:p>
            <a:r>
              <a:rPr lang="en-GB" sz="2000" dirty="0"/>
              <a:t>Protein-protein interactions</a:t>
            </a:r>
          </a:p>
          <a:p>
            <a:pPr lvl="1"/>
            <a:r>
              <a:rPr lang="en-GB" sz="2000" dirty="0"/>
              <a:t>Yeast two-hybrid</a:t>
            </a:r>
          </a:p>
          <a:p>
            <a:pPr lvl="1"/>
            <a:r>
              <a:rPr lang="en-GB" sz="2000" dirty="0"/>
              <a:t>Affinity chromatography + MS</a:t>
            </a:r>
          </a:p>
          <a:p>
            <a:pPr lvl="1"/>
            <a:r>
              <a:rPr lang="en-GB" sz="2000" dirty="0"/>
              <a:t>In </a:t>
            </a:r>
            <a:r>
              <a:rPr lang="en-GB" sz="2000" dirty="0" err="1"/>
              <a:t>silico</a:t>
            </a:r>
            <a:r>
              <a:rPr lang="en-GB" sz="2000" dirty="0"/>
              <a:t> techniques</a:t>
            </a:r>
          </a:p>
          <a:p>
            <a:pPr lvl="1"/>
            <a:r>
              <a:rPr lang="en-GB" sz="2000" dirty="0"/>
              <a:t>Protein micro-arrays</a:t>
            </a:r>
          </a:p>
        </p:txBody>
      </p:sp>
      <p:sp>
        <p:nvSpPr>
          <p:cNvPr id="8196" name="Rectangle 4"/>
          <p:cNvSpPr>
            <a:spLocks noChangeArrowheads="1"/>
          </p:cNvSpPr>
          <p:nvPr/>
        </p:nvSpPr>
        <p:spPr bwMode="auto">
          <a:xfrm>
            <a:off x="152400" y="1066800"/>
            <a:ext cx="4876800" cy="5257800"/>
          </a:xfrm>
          <a:prstGeom prst="rect">
            <a:avLst/>
          </a:prstGeom>
          <a:noFill/>
          <a:ln w="9525">
            <a:noFill/>
            <a:miter lim="800000"/>
            <a:headEnd/>
            <a:tailEnd/>
          </a:ln>
        </p:spPr>
        <p:txBody>
          <a:bodyPr/>
          <a:lstStyle/>
          <a:p>
            <a:pPr marL="342900" indent="-342900" eaLnBrk="1" hangingPunct="1">
              <a:spcBef>
                <a:spcPct val="20000"/>
              </a:spcBef>
              <a:buFont typeface="Wingdings" pitchFamily="2" charset="2"/>
              <a:buChar char="Ø"/>
            </a:pPr>
            <a:r>
              <a:rPr lang="en-GB" sz="2000" dirty="0"/>
              <a:t>Protein function</a:t>
            </a:r>
          </a:p>
          <a:p>
            <a:pPr marL="742950" lvl="1" indent="-285750" eaLnBrk="1" hangingPunct="1">
              <a:spcBef>
                <a:spcPct val="20000"/>
              </a:spcBef>
              <a:buFontTx/>
              <a:buChar char="o"/>
            </a:pPr>
            <a:r>
              <a:rPr lang="en-GB" sz="2000" dirty="0"/>
              <a:t>Biochemical assays</a:t>
            </a:r>
          </a:p>
          <a:p>
            <a:pPr marL="742950" lvl="1" indent="-285750" eaLnBrk="1" hangingPunct="1">
              <a:spcBef>
                <a:spcPct val="20000"/>
              </a:spcBef>
              <a:buFontTx/>
              <a:buChar char="o"/>
            </a:pPr>
            <a:r>
              <a:rPr lang="en-GB" sz="2000" dirty="0"/>
              <a:t>Protein micro-arrays</a:t>
            </a:r>
          </a:p>
          <a:p>
            <a:pPr marL="342900" indent="-342900" eaLnBrk="1" hangingPunct="1">
              <a:spcBef>
                <a:spcPct val="20000"/>
              </a:spcBef>
              <a:buFont typeface="Wingdings" pitchFamily="2" charset="2"/>
              <a:buChar char="Ø"/>
            </a:pPr>
            <a:endParaRPr lang="en-GB" sz="2000" dirty="0"/>
          </a:p>
          <a:p>
            <a:pPr marL="342900" indent="-342900" eaLnBrk="1" hangingPunct="1">
              <a:spcBef>
                <a:spcPct val="20000"/>
              </a:spcBef>
              <a:buFont typeface="Wingdings" pitchFamily="2" charset="2"/>
              <a:buChar char="Ø"/>
            </a:pPr>
            <a:r>
              <a:rPr lang="en-GB" sz="2000" dirty="0"/>
              <a:t>Post-translational modifications</a:t>
            </a:r>
          </a:p>
          <a:p>
            <a:pPr marL="742950" lvl="1" indent="-285750" eaLnBrk="1" hangingPunct="1">
              <a:spcBef>
                <a:spcPct val="20000"/>
              </a:spcBef>
              <a:buFontTx/>
              <a:buChar char="o"/>
            </a:pPr>
            <a:r>
              <a:rPr lang="en-GB" sz="2000" dirty="0"/>
              <a:t>MS or MS/MS</a:t>
            </a:r>
          </a:p>
          <a:p>
            <a:pPr marL="742950" lvl="1" indent="-285750" eaLnBrk="1" hangingPunct="1">
              <a:spcBef>
                <a:spcPct val="20000"/>
              </a:spcBef>
              <a:buFontTx/>
              <a:buChar char="o"/>
            </a:pPr>
            <a:endParaRPr lang="en-GB" sz="2000" dirty="0"/>
          </a:p>
          <a:p>
            <a:pPr marL="342900" indent="-342900" eaLnBrk="1" hangingPunct="1">
              <a:spcBef>
                <a:spcPct val="20000"/>
              </a:spcBef>
              <a:buFont typeface="Wingdings" pitchFamily="2" charset="2"/>
              <a:buChar char="Ø"/>
            </a:pPr>
            <a:r>
              <a:rPr lang="en-GB" sz="2000" dirty="0">
                <a:solidFill>
                  <a:srgbClr val="FF0000"/>
                </a:solidFill>
              </a:rPr>
              <a:t>Protein separation</a:t>
            </a:r>
          </a:p>
          <a:p>
            <a:pPr marL="742950" lvl="1" indent="-285750" eaLnBrk="1" hangingPunct="1">
              <a:spcBef>
                <a:spcPct val="20000"/>
              </a:spcBef>
              <a:buFontTx/>
              <a:buChar char="o"/>
            </a:pPr>
            <a:r>
              <a:rPr lang="en-GB" sz="2000" dirty="0"/>
              <a:t>2D gels</a:t>
            </a:r>
          </a:p>
          <a:p>
            <a:pPr marL="742950" lvl="1" indent="-285750" eaLnBrk="1" hangingPunct="1">
              <a:spcBef>
                <a:spcPct val="20000"/>
              </a:spcBef>
              <a:buFontTx/>
              <a:buChar char="o"/>
            </a:pPr>
            <a:r>
              <a:rPr lang="en-GB" sz="2000" dirty="0"/>
              <a:t>Liquid chromatography</a:t>
            </a:r>
          </a:p>
          <a:p>
            <a:pPr marL="742950" lvl="1" indent="-285750" eaLnBrk="1" hangingPunct="1">
              <a:spcBef>
                <a:spcPct val="20000"/>
              </a:spcBef>
              <a:buFontTx/>
              <a:buChar char="o"/>
            </a:pPr>
            <a:endParaRPr lang="en-GB" sz="2000" dirty="0"/>
          </a:p>
          <a:p>
            <a:pPr marL="342900" indent="-342900" eaLnBrk="1" hangingPunct="1">
              <a:spcBef>
                <a:spcPct val="20000"/>
              </a:spcBef>
              <a:buFont typeface="Wingdings" pitchFamily="2" charset="2"/>
              <a:buChar char="Ø"/>
            </a:pPr>
            <a:r>
              <a:rPr lang="en-GB" sz="2000" dirty="0"/>
              <a:t>Protein identification </a:t>
            </a:r>
          </a:p>
          <a:p>
            <a:pPr marL="742950" lvl="1" indent="-285750" eaLnBrk="1" hangingPunct="1">
              <a:spcBef>
                <a:spcPct val="20000"/>
              </a:spcBef>
              <a:buFontTx/>
              <a:buChar char="o"/>
            </a:pPr>
            <a:r>
              <a:rPr lang="en-GB" sz="2000" dirty="0">
                <a:solidFill>
                  <a:srgbClr val="FF0000"/>
                </a:solidFill>
              </a:rPr>
              <a:t>MS or MS/MS</a:t>
            </a:r>
          </a:p>
          <a:p>
            <a:pPr marL="742950" lvl="1" indent="-285750" eaLnBrk="1" hangingPunct="1">
              <a:spcBef>
                <a:spcPct val="20000"/>
              </a:spcBef>
              <a:buFontTx/>
              <a:buChar char="o"/>
            </a:pPr>
            <a:r>
              <a:rPr lang="en-GB" sz="2000" dirty="0"/>
              <a:t>Protein micro-arrays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Course</a:t>
            </a:r>
            <a:r>
              <a:rPr lang="nl-NL" dirty="0"/>
              <a:t> overzicht</a:t>
            </a:r>
          </a:p>
        </p:txBody>
      </p:sp>
      <p:graphicFrame>
        <p:nvGraphicFramePr>
          <p:cNvPr id="4" name="Tabel 3"/>
          <p:cNvGraphicFramePr>
            <a:graphicFrameLocks noGrp="1"/>
          </p:cNvGraphicFramePr>
          <p:nvPr>
            <p:extLst>
              <p:ext uri="{D42A27DB-BD31-4B8C-83A1-F6EECF244321}">
                <p14:modId xmlns:p14="http://schemas.microsoft.com/office/powerpoint/2010/main" val="3190321545"/>
              </p:ext>
            </p:extLst>
          </p:nvPr>
        </p:nvGraphicFramePr>
        <p:xfrm>
          <a:off x="251519" y="1268760"/>
          <a:ext cx="8712968" cy="5328593"/>
        </p:xfrm>
        <a:graphic>
          <a:graphicData uri="http://schemas.openxmlformats.org/drawingml/2006/table">
            <a:tbl>
              <a:tblPr/>
              <a:tblGrid>
                <a:gridCol w="2228777">
                  <a:extLst>
                    <a:ext uri="{9D8B030D-6E8A-4147-A177-3AD203B41FA5}">
                      <a16:colId xmlns:a16="http://schemas.microsoft.com/office/drawing/2014/main" val="20000"/>
                    </a:ext>
                  </a:extLst>
                </a:gridCol>
                <a:gridCol w="266617">
                  <a:extLst>
                    <a:ext uri="{9D8B030D-6E8A-4147-A177-3AD203B41FA5}">
                      <a16:colId xmlns:a16="http://schemas.microsoft.com/office/drawing/2014/main" val="20001"/>
                    </a:ext>
                  </a:extLst>
                </a:gridCol>
                <a:gridCol w="3049223">
                  <a:extLst>
                    <a:ext uri="{9D8B030D-6E8A-4147-A177-3AD203B41FA5}">
                      <a16:colId xmlns:a16="http://schemas.microsoft.com/office/drawing/2014/main" val="20002"/>
                    </a:ext>
                  </a:extLst>
                </a:gridCol>
                <a:gridCol w="275646">
                  <a:extLst>
                    <a:ext uri="{9D8B030D-6E8A-4147-A177-3AD203B41FA5}">
                      <a16:colId xmlns:a16="http://schemas.microsoft.com/office/drawing/2014/main" val="20003"/>
                    </a:ext>
                  </a:extLst>
                </a:gridCol>
                <a:gridCol w="2892705">
                  <a:extLst>
                    <a:ext uri="{9D8B030D-6E8A-4147-A177-3AD203B41FA5}">
                      <a16:colId xmlns:a16="http://schemas.microsoft.com/office/drawing/2014/main" val="20004"/>
                    </a:ext>
                  </a:extLst>
                </a:gridCol>
              </a:tblGrid>
              <a:tr h="296034">
                <a:tc>
                  <a:txBody>
                    <a:bodyPr/>
                    <a:lstStyle/>
                    <a:p>
                      <a:pPr>
                        <a:lnSpc>
                          <a:spcPts val="1200"/>
                        </a:lnSpc>
                        <a:spcAft>
                          <a:spcPts val="0"/>
                        </a:spcAft>
                      </a:pPr>
                      <a:endParaRPr lang="nl-NL" sz="1600" dirty="0">
                        <a:latin typeface="Calibri" panose="020F0502020204030204" pitchFamily="34" charset="0"/>
                        <a:ea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ts val="1200"/>
                        </a:lnSpc>
                        <a:spcAft>
                          <a:spcPts val="0"/>
                        </a:spcAft>
                      </a:pPr>
                      <a:r>
                        <a:rPr lang="nl-NL" sz="1600" b="1">
                          <a:latin typeface="Calibri" panose="020F0502020204030204" pitchFamily="34" charset="0"/>
                          <a:ea typeface="Times New Roman"/>
                        </a:rPr>
                        <a:t>Beroepstaak 4</a:t>
                      </a: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0"/>
                  </a:ext>
                </a:extLst>
              </a:tr>
              <a:tr h="592064">
                <a:tc>
                  <a:txBody>
                    <a:bodyPr/>
                    <a:lstStyle/>
                    <a:p>
                      <a:pPr>
                        <a:lnSpc>
                          <a:spcPts val="1200"/>
                        </a:lnSpc>
                        <a:spcAft>
                          <a:spcPts val="0"/>
                        </a:spcAft>
                      </a:pPr>
                      <a:endParaRPr lang="nl-NL" sz="1600" dirty="0">
                        <a:latin typeface="Calibri" panose="020F0502020204030204" pitchFamily="34" charset="0"/>
                        <a:ea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ts val="1200"/>
                        </a:lnSpc>
                        <a:spcAft>
                          <a:spcPts val="0"/>
                        </a:spcAft>
                      </a:pPr>
                      <a:r>
                        <a:rPr lang="nl-NL" sz="1600" kern="1200" dirty="0">
                          <a:solidFill>
                            <a:schemeClr val="tx1"/>
                          </a:solidFill>
                          <a:effectLst/>
                          <a:latin typeface="Calibri" panose="020F0502020204030204" pitchFamily="34" charset="0"/>
                          <a:ea typeface="+mn-ea"/>
                          <a:cs typeface="+mn-cs"/>
                        </a:rPr>
                        <a:t>Uitvoeren van natuurwetenschappelijk onderzoek </a:t>
                      </a:r>
                      <a:endParaRPr lang="nl-NL" sz="1400" dirty="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228600" indent="-228600">
                        <a:lnSpc>
                          <a:spcPts val="1200"/>
                        </a:lnSpc>
                        <a:spcAft>
                          <a:spcPts val="0"/>
                        </a:spcAft>
                        <a:tabLst>
                          <a:tab pos="228600" algn="l"/>
                          <a:tab pos="449580" algn="l"/>
                        </a:tabLst>
                      </a:pPr>
                      <a:endParaRPr lang="nl-NL" sz="1600" dirty="0">
                        <a:latin typeface="Calibri" panose="020F0502020204030204" pitchFamily="34" charset="0"/>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296034">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a:noFill/>
                    </a:lnT>
                    <a:lnB>
                      <a:noFill/>
                    </a:lnB>
                  </a:tcPr>
                </a:tc>
                <a:tc>
                  <a:txBody>
                    <a:bodyPr/>
                    <a:lstStyle/>
                    <a:p>
                      <a:pPr>
                        <a:lnSpc>
                          <a:spcPts val="1200"/>
                        </a:lnSpc>
                        <a:spcAft>
                          <a:spcPts val="0"/>
                        </a:spcAft>
                      </a:pPr>
                      <a:endParaRPr lang="nl-NL" sz="1600" dirty="0">
                        <a:latin typeface="Calibri" panose="020F0502020204030204" pitchFamily="34" charset="0"/>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a:noFill/>
                    </a:lnT>
                    <a:lnB>
                      <a:noFill/>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034">
                <a:tc>
                  <a:txBody>
                    <a:bodyPr/>
                    <a:lstStyle/>
                    <a:p>
                      <a:pPr>
                        <a:lnSpc>
                          <a:spcPts val="1200"/>
                        </a:lnSpc>
                        <a:spcAft>
                          <a:spcPts val="0"/>
                        </a:spcAft>
                      </a:pPr>
                      <a:r>
                        <a:rPr lang="nl-NL" sz="1600" b="1">
                          <a:latin typeface="Calibri" panose="020F0502020204030204" pitchFamily="34" charset="0"/>
                          <a:ea typeface="Times New Roman"/>
                        </a:rPr>
                        <a:t>Bio-informatica</a:t>
                      </a: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ts val="1200"/>
                        </a:lnSpc>
                        <a:spcAft>
                          <a:spcPts val="0"/>
                        </a:spcAft>
                      </a:pPr>
                      <a:r>
                        <a:rPr lang="nl-NL" sz="1600" b="1" dirty="0">
                          <a:latin typeface="Calibri" panose="020F0502020204030204" pitchFamily="34" charset="0"/>
                          <a:ea typeface="Times New Roman"/>
                        </a:rPr>
                        <a:t>Chemie</a:t>
                      </a:r>
                      <a:endParaRPr lang="nl-NL" sz="1600" dirty="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ts val="1200"/>
                        </a:lnSpc>
                        <a:spcAft>
                          <a:spcPts val="0"/>
                        </a:spcAft>
                      </a:pPr>
                      <a:r>
                        <a:rPr lang="nl-NL" sz="1600" b="1">
                          <a:latin typeface="Calibri" panose="020F0502020204030204" pitchFamily="34" charset="0"/>
                          <a:ea typeface="Times New Roman"/>
                        </a:rPr>
                        <a:t>Life Science</a:t>
                      </a: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10003"/>
                  </a:ext>
                </a:extLst>
              </a:tr>
              <a:tr h="2368261">
                <a:tc>
                  <a:txBody>
                    <a:bodyPr/>
                    <a:lstStyle/>
                    <a:p>
                      <a:pPr marL="342900" lvl="0" indent="-342900">
                        <a:lnSpc>
                          <a:spcPts val="1200"/>
                        </a:lnSpc>
                        <a:spcAft>
                          <a:spcPts val="0"/>
                        </a:spcAft>
                        <a:buFont typeface="Symbol"/>
                        <a:buChar char=""/>
                        <a:tabLst>
                          <a:tab pos="228600" algn="l"/>
                        </a:tabLst>
                      </a:pPr>
                      <a:r>
                        <a:rPr lang="nl-NL" sz="1600" dirty="0" err="1">
                          <a:latin typeface="Calibri" panose="020F0502020204030204" pitchFamily="34" charset="0"/>
                          <a:ea typeface="Times New Roman"/>
                          <a:cs typeface="Times New Roman"/>
                        </a:rPr>
                        <a:t>Proteomics</a:t>
                      </a:r>
                      <a:r>
                        <a:rPr lang="nl-NL" sz="1600" dirty="0">
                          <a:latin typeface="Calibri" panose="020F0502020204030204" pitchFamily="34" charset="0"/>
                          <a:ea typeface="Times New Roman"/>
                          <a:cs typeface="Times New Roman"/>
                        </a:rPr>
                        <a:t> tools</a:t>
                      </a: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Massa </a:t>
                      </a:r>
                      <a:r>
                        <a:rPr lang="nl-NL" sz="1600" dirty="0" err="1">
                          <a:latin typeface="Calibri" panose="020F0502020204030204" pitchFamily="34" charset="0"/>
                          <a:ea typeface="Times New Roman"/>
                          <a:cs typeface="Times New Roman"/>
                        </a:rPr>
                        <a:t>Spectrometrie</a:t>
                      </a:r>
                      <a:r>
                        <a:rPr lang="nl-NL" sz="1600" dirty="0">
                          <a:latin typeface="Calibri" panose="020F0502020204030204" pitchFamily="34" charset="0"/>
                          <a:ea typeface="Times New Roman"/>
                          <a:cs typeface="Times New Roman"/>
                        </a:rPr>
                        <a:t> </a:t>
                      </a: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Signaaltransductie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85750" indent="-285750">
                        <a:lnSpc>
                          <a:spcPts val="1200"/>
                        </a:lnSpc>
                        <a:spcAft>
                          <a:spcPts val="0"/>
                        </a:spcAft>
                        <a:buFont typeface="Arial" panose="020B0604020202020204" pitchFamily="34" charset="0"/>
                        <a:buChar char="•"/>
                      </a:pPr>
                      <a:r>
                        <a:rPr lang="nl-NL" sz="1600" dirty="0">
                          <a:latin typeface="Calibri" panose="020F0502020204030204" pitchFamily="34" charset="0"/>
                          <a:ea typeface="Times New Roman"/>
                        </a:rPr>
                        <a:t>Aminozuren</a:t>
                      </a:r>
                      <a:r>
                        <a:rPr lang="nl-NL" sz="1600" baseline="0" dirty="0">
                          <a:latin typeface="Calibri" panose="020F0502020204030204" pitchFamily="34" charset="0"/>
                          <a:ea typeface="Times New Roman"/>
                        </a:rPr>
                        <a:t> en eiwitten</a:t>
                      </a:r>
                    </a:p>
                    <a:p>
                      <a:pPr marL="285750" indent="-285750">
                        <a:lnSpc>
                          <a:spcPts val="1200"/>
                        </a:lnSpc>
                        <a:spcAft>
                          <a:spcPts val="0"/>
                        </a:spcAft>
                        <a:buFont typeface="Arial" panose="020B0604020202020204" pitchFamily="34" charset="0"/>
                        <a:buChar char="•"/>
                      </a:pPr>
                      <a:endParaRPr lang="nl-NL" sz="1600" baseline="0" dirty="0">
                        <a:latin typeface="Calibri" panose="020F0502020204030204" pitchFamily="34" charset="0"/>
                        <a:ea typeface="Times New Roman"/>
                      </a:endParaRPr>
                    </a:p>
                    <a:p>
                      <a:pPr marL="285750" indent="-285750">
                        <a:lnSpc>
                          <a:spcPts val="1200"/>
                        </a:lnSpc>
                        <a:spcAft>
                          <a:spcPts val="0"/>
                        </a:spcAft>
                        <a:buFont typeface="Arial" panose="020B0604020202020204" pitchFamily="34" charset="0"/>
                        <a:buChar char="•"/>
                      </a:pPr>
                      <a:r>
                        <a:rPr lang="nl-NL" sz="1600" baseline="0" dirty="0">
                          <a:latin typeface="Calibri" panose="020F0502020204030204" pitchFamily="34" charset="0"/>
                          <a:ea typeface="Times New Roman"/>
                        </a:rPr>
                        <a:t>Koolhydraten</a:t>
                      </a:r>
                    </a:p>
                    <a:p>
                      <a:pPr marL="285750" indent="-285750">
                        <a:lnSpc>
                          <a:spcPts val="1200"/>
                        </a:lnSpc>
                        <a:spcAft>
                          <a:spcPts val="0"/>
                        </a:spcAft>
                        <a:buFont typeface="Arial" panose="020B0604020202020204" pitchFamily="34" charset="0"/>
                        <a:buChar char="•"/>
                      </a:pPr>
                      <a:endParaRPr lang="nl-NL" sz="1600" baseline="0" dirty="0">
                        <a:latin typeface="Calibri" panose="020F0502020204030204" pitchFamily="34" charset="0"/>
                        <a:ea typeface="Times New Roman"/>
                      </a:endParaRPr>
                    </a:p>
                    <a:p>
                      <a:pPr marL="285750" indent="-285750">
                        <a:lnSpc>
                          <a:spcPts val="1200"/>
                        </a:lnSpc>
                        <a:spcAft>
                          <a:spcPts val="0"/>
                        </a:spcAft>
                        <a:buFont typeface="Arial" panose="020B0604020202020204" pitchFamily="34" charset="0"/>
                        <a:buChar char="•"/>
                      </a:pPr>
                      <a:r>
                        <a:rPr lang="nl-NL" sz="1600" baseline="0" dirty="0">
                          <a:latin typeface="Calibri" panose="020F0502020204030204" pitchFamily="34" charset="0"/>
                          <a:ea typeface="Times New Roman"/>
                        </a:rPr>
                        <a:t>Lipiden</a:t>
                      </a:r>
                    </a:p>
                    <a:p>
                      <a:pPr marL="285750" indent="-285750">
                        <a:lnSpc>
                          <a:spcPts val="1200"/>
                        </a:lnSpc>
                        <a:spcAft>
                          <a:spcPts val="0"/>
                        </a:spcAft>
                        <a:buFont typeface="Arial" panose="020B0604020202020204" pitchFamily="34" charset="0"/>
                        <a:buChar char="•"/>
                      </a:pPr>
                      <a:endParaRPr lang="nl-NL" sz="1600" baseline="0" dirty="0">
                        <a:latin typeface="Calibri" panose="020F0502020204030204" pitchFamily="34" charset="0"/>
                        <a:ea typeface="Times New Roman"/>
                      </a:endParaRPr>
                    </a:p>
                    <a:p>
                      <a:pPr marL="285750" indent="-285750">
                        <a:lnSpc>
                          <a:spcPts val="1200"/>
                        </a:lnSpc>
                        <a:spcAft>
                          <a:spcPts val="0"/>
                        </a:spcAft>
                        <a:buFont typeface="Arial" panose="020B0604020202020204" pitchFamily="34" charset="0"/>
                        <a:buChar char="•"/>
                      </a:pPr>
                      <a:r>
                        <a:rPr lang="nl-NL" sz="1600" baseline="0" dirty="0">
                          <a:latin typeface="Calibri" panose="020F0502020204030204" pitchFamily="34" charset="0"/>
                          <a:ea typeface="Times New Roman"/>
                        </a:rPr>
                        <a:t>DNA</a:t>
                      </a:r>
                      <a:endParaRPr lang="nl-NL" sz="1600" dirty="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dirty="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Aminozuren </a:t>
                      </a: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pH</a:t>
                      </a:r>
                      <a:r>
                        <a:rPr lang="nl-NL" sz="1600" baseline="0" dirty="0">
                          <a:latin typeface="Calibri" panose="020F0502020204030204" pitchFamily="34" charset="0"/>
                          <a:ea typeface="Times New Roman"/>
                          <a:cs typeface="Times New Roman"/>
                        </a:rPr>
                        <a:t> en </a:t>
                      </a:r>
                      <a:r>
                        <a:rPr lang="nl-NL" sz="1600" baseline="0" dirty="0" err="1">
                          <a:latin typeface="Calibri" panose="020F0502020204030204" pitchFamily="34" charset="0"/>
                          <a:ea typeface="Times New Roman"/>
                          <a:cs typeface="Times New Roman"/>
                        </a:rPr>
                        <a:t>pI</a:t>
                      </a: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Eiwitten </a:t>
                      </a: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Eiwitstructuren </a:t>
                      </a: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Scheidingstechnieken</a:t>
                      </a:r>
                    </a:p>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Signaal transductie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034">
                <a:tc>
                  <a:txBody>
                    <a:bodyPr/>
                    <a:lstStyle/>
                    <a:p>
                      <a:pPr>
                        <a:lnSpc>
                          <a:spcPts val="1200"/>
                        </a:lnSpc>
                        <a:spcAft>
                          <a:spcPts val="0"/>
                        </a:spcAft>
                      </a:pPr>
                      <a:endParaRPr lang="nl-NL" sz="1600" dirty="0">
                        <a:latin typeface="Calibri" panose="020F0502020204030204" pitchFamily="34" charset="0"/>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a:noFill/>
                    </a:lnT>
                    <a:lnB>
                      <a:noFill/>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a:noFill/>
                    </a:lnL>
                    <a:lnR>
                      <a:noFill/>
                    </a:lnR>
                    <a:lnT>
                      <a:noFill/>
                    </a:lnT>
                    <a:lnB>
                      <a:noFill/>
                    </a:lnB>
                  </a:tcPr>
                </a:tc>
                <a:tc>
                  <a:txBody>
                    <a:bodyPr/>
                    <a:lstStyle/>
                    <a:p>
                      <a:pPr>
                        <a:lnSpc>
                          <a:spcPts val="1200"/>
                        </a:lnSpc>
                        <a:spcAft>
                          <a:spcPts val="0"/>
                        </a:spcAft>
                      </a:pPr>
                      <a:endParaRPr lang="nl-NL" sz="1600" dirty="0">
                        <a:latin typeface="Calibri" panose="020F0502020204030204" pitchFamily="34" charset="0"/>
                        <a:ea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034">
                <a:tc>
                  <a:txBody>
                    <a:bodyPr/>
                    <a:lstStyle/>
                    <a:p>
                      <a:pPr>
                        <a:lnSpc>
                          <a:spcPts val="1200"/>
                        </a:lnSpc>
                        <a:spcAft>
                          <a:spcPts val="0"/>
                        </a:spcAft>
                      </a:pPr>
                      <a:endParaRPr lang="nl-NL" sz="1600" dirty="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ts val="1200"/>
                        </a:lnSpc>
                        <a:spcAft>
                          <a:spcPts val="0"/>
                        </a:spcAft>
                      </a:pPr>
                      <a:r>
                        <a:rPr lang="nl-NL" sz="1600" b="1">
                          <a:latin typeface="Calibri" panose="020F0502020204030204" pitchFamily="34" charset="0"/>
                          <a:ea typeface="Times New Roman"/>
                        </a:rPr>
                        <a:t>Beroepsproducten</a:t>
                      </a: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ts val="1200"/>
                        </a:lnSpc>
                        <a:spcAft>
                          <a:spcPts val="0"/>
                        </a:spcAft>
                      </a:pPr>
                      <a:r>
                        <a:rPr lang="nl-NL" sz="1600" b="1" dirty="0">
                          <a:latin typeface="Calibri" panose="020F0502020204030204" pitchFamily="34" charset="0"/>
                          <a:ea typeface="Times New Roman"/>
                        </a:rPr>
                        <a:t>Practicum</a:t>
                      </a:r>
                      <a:endParaRPr lang="nl-NL" sz="1600" dirty="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10006"/>
                  </a:ext>
                </a:extLst>
              </a:tr>
              <a:tr h="888098">
                <a:tc>
                  <a:txBody>
                    <a:bodyPr/>
                    <a:lstStyle/>
                    <a:p>
                      <a:pPr marL="342900" lvl="0" indent="-342900">
                        <a:lnSpc>
                          <a:spcPts val="1200"/>
                        </a:lnSpc>
                        <a:spcAft>
                          <a:spcPts val="0"/>
                        </a:spcAft>
                        <a:buFont typeface="Symbol"/>
                        <a:buChar char=""/>
                        <a:tabLst>
                          <a:tab pos="228600" algn="l"/>
                        </a:tabLst>
                      </a:pPr>
                      <a:endParaRPr lang="nl-NL" sz="1600" dirty="0">
                        <a:latin typeface="Calibri" panose="020F0502020204030204" pitchFamily="34" charset="0"/>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Onderzoeksplan (groep)</a:t>
                      </a:r>
                    </a:p>
                    <a:p>
                      <a:pPr marL="0" lvl="0" indent="0">
                        <a:lnSpc>
                          <a:spcPts val="1200"/>
                        </a:lnSpc>
                        <a:spcAft>
                          <a:spcPts val="0"/>
                        </a:spcAft>
                        <a:buFont typeface="Symbol"/>
                        <a:buNone/>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Onderzoeksverslag (groep)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nl-NL" sz="1600">
                        <a:latin typeface="Calibri" panose="020F0502020204030204"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Eiwitisolatie</a:t>
                      </a:r>
                    </a:p>
                    <a:p>
                      <a:pPr marL="0" lvl="0" indent="0">
                        <a:lnSpc>
                          <a:spcPts val="1200"/>
                        </a:lnSpc>
                        <a:spcAft>
                          <a:spcPts val="0"/>
                        </a:spcAft>
                        <a:buFont typeface="Symbol"/>
                        <a:buNone/>
                        <a:tabLst>
                          <a:tab pos="228600" algn="l"/>
                        </a:tabLst>
                      </a:pPr>
                      <a:endParaRPr lang="nl-NL" sz="1600" dirty="0">
                        <a:latin typeface="Calibri" panose="020F0502020204030204" pitchFamily="34" charset="0"/>
                        <a:ea typeface="Times New Roman"/>
                        <a:cs typeface="Times New Roman"/>
                      </a:endParaRPr>
                    </a:p>
                    <a:p>
                      <a:pPr marL="342900" lvl="0" indent="-342900">
                        <a:lnSpc>
                          <a:spcPts val="1200"/>
                        </a:lnSpc>
                        <a:spcAft>
                          <a:spcPts val="0"/>
                        </a:spcAft>
                        <a:buFont typeface="Symbol"/>
                        <a:buChar char=""/>
                        <a:tabLst>
                          <a:tab pos="228600" algn="l"/>
                        </a:tabLst>
                      </a:pPr>
                      <a:r>
                        <a:rPr lang="nl-NL" sz="1600" dirty="0">
                          <a:latin typeface="Calibri" panose="020F0502020204030204" pitchFamily="34" charset="0"/>
                          <a:ea typeface="Times New Roman"/>
                          <a:cs typeface="Times New Roman"/>
                        </a:rPr>
                        <a:t>biologische activiteit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Toetsing</a:t>
            </a:r>
          </a:p>
        </p:txBody>
      </p:sp>
      <p:graphicFrame>
        <p:nvGraphicFramePr>
          <p:cNvPr id="6" name="Tijdelijke aanduiding voor inhoud 5"/>
          <p:cNvGraphicFramePr>
            <a:graphicFrameLocks noGrp="1"/>
          </p:cNvGraphicFramePr>
          <p:nvPr>
            <p:ph idx="1"/>
            <p:extLst>
              <p:ext uri="{D42A27DB-BD31-4B8C-83A1-F6EECF244321}">
                <p14:modId xmlns:p14="http://schemas.microsoft.com/office/powerpoint/2010/main" val="703318699"/>
              </p:ext>
            </p:extLst>
          </p:nvPr>
        </p:nvGraphicFramePr>
        <p:xfrm>
          <a:off x="457200" y="1340768"/>
          <a:ext cx="8363272" cy="4634789"/>
        </p:xfrm>
        <a:graphic>
          <a:graphicData uri="http://schemas.openxmlformats.org/drawingml/2006/table">
            <a:tbl>
              <a:tblPr/>
              <a:tblGrid>
                <a:gridCol w="3034680">
                  <a:extLst>
                    <a:ext uri="{9D8B030D-6E8A-4147-A177-3AD203B41FA5}">
                      <a16:colId xmlns:a16="http://schemas.microsoft.com/office/drawing/2014/main" val="20000"/>
                    </a:ext>
                  </a:extLst>
                </a:gridCol>
                <a:gridCol w="3493198">
                  <a:extLst>
                    <a:ext uri="{9D8B030D-6E8A-4147-A177-3AD203B41FA5}">
                      <a16:colId xmlns:a16="http://schemas.microsoft.com/office/drawing/2014/main" val="20001"/>
                    </a:ext>
                  </a:extLst>
                </a:gridCol>
                <a:gridCol w="1835394">
                  <a:extLst>
                    <a:ext uri="{9D8B030D-6E8A-4147-A177-3AD203B41FA5}">
                      <a16:colId xmlns:a16="http://schemas.microsoft.com/office/drawing/2014/main" val="20002"/>
                    </a:ext>
                  </a:extLst>
                </a:gridCol>
              </a:tblGrid>
              <a:tr h="666416">
                <a:tc>
                  <a:txBody>
                    <a:bodyPr/>
                    <a:lstStyle/>
                    <a:p>
                      <a:pPr>
                        <a:lnSpc>
                          <a:spcPts val="1200"/>
                        </a:lnSpc>
                        <a:spcAft>
                          <a:spcPts val="0"/>
                        </a:spcAft>
                      </a:pPr>
                      <a:r>
                        <a:rPr lang="en-US" sz="2000" b="1" dirty="0" err="1">
                          <a:latin typeface="+mn-lt"/>
                          <a:ea typeface="Times New Roman"/>
                        </a:rPr>
                        <a:t>Deeltentamens</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nSpc>
                          <a:spcPts val="1200"/>
                        </a:lnSpc>
                        <a:spcAft>
                          <a:spcPts val="0"/>
                        </a:spcAft>
                      </a:pPr>
                      <a:r>
                        <a:rPr lang="en-US" sz="2000" b="1">
                          <a:latin typeface="+mn-lt"/>
                          <a:ea typeface="Times New Roman"/>
                        </a:rPr>
                        <a:t>Feedback vorm</a:t>
                      </a:r>
                      <a:endParaRPr lang="nl-NL" sz="20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nSpc>
                          <a:spcPts val="1200"/>
                        </a:lnSpc>
                        <a:spcAft>
                          <a:spcPts val="0"/>
                        </a:spcAft>
                      </a:pPr>
                      <a:r>
                        <a:rPr lang="en-US" sz="2000" b="1">
                          <a:latin typeface="+mn-lt"/>
                          <a:ea typeface="Times New Roman"/>
                        </a:rPr>
                        <a:t>Wie beoordeelt</a:t>
                      </a:r>
                      <a:endParaRPr lang="nl-NL" sz="20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666416">
                <a:tc>
                  <a:txBody>
                    <a:bodyPr/>
                    <a:lstStyle/>
                    <a:p>
                      <a:pPr marL="342900" lvl="0" indent="-342900">
                        <a:lnSpc>
                          <a:spcPts val="1200"/>
                        </a:lnSpc>
                        <a:spcAft>
                          <a:spcPts val="0"/>
                        </a:spcAft>
                        <a:buFont typeface="Symbol"/>
                        <a:buChar char=""/>
                        <a:tabLst>
                          <a:tab pos="228600" algn="l"/>
                        </a:tabLst>
                      </a:pPr>
                      <a:r>
                        <a:rPr lang="nl-NL" sz="2000" dirty="0">
                          <a:latin typeface="+mn-lt"/>
                          <a:ea typeface="Times New Roman"/>
                          <a:cs typeface="Times New Roman"/>
                        </a:rPr>
                        <a:t>Onderzoeksplan (Op)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nSpc>
                          <a:spcPts val="1200"/>
                        </a:lnSpc>
                        <a:spcAft>
                          <a:spcPts val="0"/>
                        </a:spcAft>
                      </a:pPr>
                      <a:r>
                        <a:rPr lang="en-US" sz="2000">
                          <a:latin typeface="+mn-lt"/>
                          <a:ea typeface="Times New Roman"/>
                        </a:rPr>
                        <a:t>Groepscijfer</a:t>
                      </a:r>
                      <a:endParaRPr lang="nl-NL" sz="20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nSpc>
                          <a:spcPts val="1200"/>
                        </a:lnSpc>
                        <a:spcAft>
                          <a:spcPts val="0"/>
                        </a:spcAft>
                      </a:pPr>
                      <a:r>
                        <a:rPr lang="en-US" sz="2000">
                          <a:latin typeface="+mn-lt"/>
                          <a:ea typeface="Times New Roman"/>
                        </a:rPr>
                        <a:t>Expert</a:t>
                      </a:r>
                      <a:endParaRPr lang="nl-NL" sz="20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2717">
                <a:tc>
                  <a:txBody>
                    <a:bodyPr/>
                    <a:lstStyle/>
                    <a:p>
                      <a:pPr marL="342900" lvl="0" indent="-342900">
                        <a:lnSpc>
                          <a:spcPts val="1200"/>
                        </a:lnSpc>
                        <a:spcAft>
                          <a:spcPts val="0"/>
                        </a:spcAft>
                        <a:buFont typeface="Symbol"/>
                        <a:buChar char=""/>
                        <a:tabLst>
                          <a:tab pos="228600" algn="l"/>
                        </a:tabLst>
                      </a:pPr>
                      <a:r>
                        <a:rPr lang="nl-NL" sz="2000" dirty="0">
                          <a:latin typeface="+mn-lt"/>
                          <a:ea typeface="Times New Roman"/>
                          <a:cs typeface="Times New Roman"/>
                        </a:rPr>
                        <a:t>Onderzoeksverslag (V)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nSpc>
                          <a:spcPts val="1200"/>
                        </a:lnSpc>
                        <a:spcAft>
                          <a:spcPts val="0"/>
                        </a:spcAft>
                      </a:pPr>
                      <a:r>
                        <a:rPr lang="en-US" sz="2000" dirty="0" err="1">
                          <a:latin typeface="+mn-lt"/>
                          <a:ea typeface="Times New Roman"/>
                        </a:rPr>
                        <a:t>Groepscijfer</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nSpc>
                          <a:spcPts val="1200"/>
                        </a:lnSpc>
                        <a:spcAft>
                          <a:spcPts val="0"/>
                        </a:spcAft>
                      </a:pPr>
                      <a:r>
                        <a:rPr lang="en-US" sz="2000">
                          <a:latin typeface="+mn-lt"/>
                          <a:ea typeface="Times New Roman"/>
                        </a:rPr>
                        <a:t>Expert</a:t>
                      </a:r>
                      <a:endParaRPr lang="nl-NL" sz="20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416">
                <a:tc>
                  <a:txBody>
                    <a:bodyPr/>
                    <a:lstStyle/>
                    <a:p>
                      <a:pPr marL="342900" lvl="0" indent="-342900">
                        <a:lnSpc>
                          <a:spcPts val="1200"/>
                        </a:lnSpc>
                        <a:spcAft>
                          <a:spcPts val="0"/>
                        </a:spcAft>
                        <a:buFont typeface="Symbol"/>
                        <a:buChar char=""/>
                        <a:tabLst>
                          <a:tab pos="228600" algn="l"/>
                        </a:tabLst>
                      </a:pPr>
                      <a:r>
                        <a:rPr lang="nl-NL" sz="2000" dirty="0">
                          <a:latin typeface="+mn-lt"/>
                          <a:ea typeface="Times New Roman"/>
                          <a:cs typeface="Times New Roman"/>
                        </a:rPr>
                        <a:t>Praktijkbeoordeling (P)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2000" dirty="0" err="1">
                          <a:latin typeface="+mn-lt"/>
                          <a:ea typeface="Times New Roman"/>
                        </a:rPr>
                        <a:t>Voldaan</a:t>
                      </a:r>
                      <a:r>
                        <a:rPr lang="en-US" sz="2000" dirty="0">
                          <a:latin typeface="+mn-lt"/>
                          <a:ea typeface="Times New Roman"/>
                        </a:rPr>
                        <a:t>/</a:t>
                      </a:r>
                      <a:r>
                        <a:rPr lang="en-US" sz="2000" dirty="0" err="1">
                          <a:latin typeface="+mn-lt"/>
                          <a:ea typeface="Times New Roman"/>
                        </a:rPr>
                        <a:t>niet</a:t>
                      </a:r>
                      <a:r>
                        <a:rPr lang="en-US" sz="2000" dirty="0">
                          <a:latin typeface="+mn-lt"/>
                          <a:ea typeface="Times New Roman"/>
                        </a:rPr>
                        <a:t> </a:t>
                      </a:r>
                      <a:r>
                        <a:rPr lang="en-US" sz="2000" dirty="0" err="1">
                          <a:latin typeface="+mn-lt"/>
                          <a:ea typeface="Times New Roman"/>
                        </a:rPr>
                        <a:t>voldaan</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2000">
                          <a:latin typeface="+mn-lt"/>
                          <a:ea typeface="Times New Roman"/>
                        </a:rPr>
                        <a:t>Praktijkdocent</a:t>
                      </a:r>
                      <a:endParaRPr lang="nl-NL" sz="200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3691">
                <a:tc>
                  <a:txBody>
                    <a:bodyPr/>
                    <a:lstStyle/>
                    <a:p>
                      <a:pPr marL="342900" lvl="0" indent="-342900">
                        <a:lnSpc>
                          <a:spcPts val="1200"/>
                        </a:lnSpc>
                        <a:spcAft>
                          <a:spcPts val="0"/>
                        </a:spcAft>
                        <a:buFont typeface="Symbol"/>
                        <a:buChar char=""/>
                        <a:tabLst>
                          <a:tab pos="228600" algn="l"/>
                        </a:tabLst>
                      </a:pPr>
                      <a:r>
                        <a:rPr lang="en-US" sz="2000" dirty="0" err="1">
                          <a:latin typeface="+mn-lt"/>
                          <a:ea typeface="Times New Roman"/>
                          <a:cs typeface="Times New Roman"/>
                        </a:rPr>
                        <a:t>Kennistoets</a:t>
                      </a:r>
                      <a:r>
                        <a:rPr lang="en-US" sz="2000" dirty="0">
                          <a:latin typeface="+mn-lt"/>
                          <a:ea typeface="Times New Roman"/>
                          <a:cs typeface="Times New Roman"/>
                        </a:rPr>
                        <a:t> Life </a:t>
                      </a:r>
                    </a:p>
                    <a:p>
                      <a:pPr marL="342900" lvl="0" indent="-342900">
                        <a:lnSpc>
                          <a:spcPts val="1200"/>
                        </a:lnSpc>
                        <a:spcAft>
                          <a:spcPts val="0"/>
                        </a:spcAft>
                        <a:buFont typeface="Symbol"/>
                        <a:buChar char=""/>
                        <a:tabLst>
                          <a:tab pos="228600" algn="l"/>
                        </a:tabLst>
                      </a:pPr>
                      <a:endParaRPr lang="en-US" sz="2000" dirty="0">
                        <a:latin typeface="+mn-lt"/>
                        <a:ea typeface="Times New Roman"/>
                        <a:cs typeface="Times New Roman"/>
                      </a:endParaRPr>
                    </a:p>
                    <a:p>
                      <a:pPr marL="342900" lvl="0" indent="-342900">
                        <a:lnSpc>
                          <a:spcPts val="1200"/>
                        </a:lnSpc>
                        <a:spcAft>
                          <a:spcPts val="0"/>
                        </a:spcAft>
                        <a:buFont typeface="Symbol"/>
                        <a:buNone/>
                        <a:tabLst>
                          <a:tab pos="228600" algn="l"/>
                        </a:tabLst>
                      </a:pPr>
                      <a:r>
                        <a:rPr lang="en-US" sz="2000" dirty="0">
                          <a:latin typeface="+mn-lt"/>
                          <a:ea typeface="Times New Roman"/>
                          <a:cs typeface="Times New Roman"/>
                        </a:rPr>
                        <a:t>      science/</a:t>
                      </a:r>
                      <a:r>
                        <a:rPr lang="en-US" sz="2000" dirty="0" err="1">
                          <a:latin typeface="+mn-lt"/>
                          <a:ea typeface="Times New Roman"/>
                          <a:cs typeface="Times New Roman"/>
                        </a:rPr>
                        <a:t>Chemie</a:t>
                      </a:r>
                      <a:r>
                        <a:rPr lang="en-US" sz="2000" dirty="0">
                          <a:latin typeface="+mn-lt"/>
                          <a:ea typeface="Times New Roman"/>
                          <a:cs typeface="Times New Roman"/>
                        </a:rPr>
                        <a:t> (K) </a:t>
                      </a:r>
                      <a:endParaRPr lang="nl-NL" sz="2000"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00">
                        <a:lnSpc>
                          <a:spcPts val="1200"/>
                        </a:lnSpc>
                        <a:spcAft>
                          <a:spcPts val="0"/>
                        </a:spcAft>
                        <a:tabLst>
                          <a:tab pos="457200" algn="l"/>
                        </a:tabLst>
                      </a:pPr>
                      <a:r>
                        <a:rPr lang="en-US" sz="2000" dirty="0" err="1">
                          <a:latin typeface="+mn-lt"/>
                          <a:ea typeface="Times New Roman"/>
                        </a:rPr>
                        <a:t>Cijfer</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indent="-228600">
                        <a:lnSpc>
                          <a:spcPts val="1200"/>
                        </a:lnSpc>
                        <a:spcAft>
                          <a:spcPts val="0"/>
                        </a:spcAft>
                      </a:pPr>
                      <a:r>
                        <a:rPr lang="en-US" sz="2000" dirty="0" err="1">
                          <a:latin typeface="+mn-lt"/>
                          <a:ea typeface="Times New Roman"/>
                        </a:rPr>
                        <a:t>Vakdocenten</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2717">
                <a:tc>
                  <a:txBody>
                    <a:bodyPr/>
                    <a:lstStyle/>
                    <a:p>
                      <a:pPr marL="342900" lvl="0" indent="-342900">
                        <a:lnSpc>
                          <a:spcPts val="1200"/>
                        </a:lnSpc>
                        <a:spcAft>
                          <a:spcPts val="0"/>
                        </a:spcAft>
                        <a:buFont typeface="Symbol"/>
                        <a:buChar char=""/>
                        <a:tabLst>
                          <a:tab pos="228600" algn="l"/>
                        </a:tabLst>
                      </a:pPr>
                      <a:r>
                        <a:rPr lang="en-US" sz="2000" dirty="0" err="1">
                          <a:latin typeface="+mn-lt"/>
                          <a:ea typeface="Times New Roman"/>
                        </a:rPr>
                        <a:t>Thematoets</a:t>
                      </a:r>
                      <a:r>
                        <a:rPr lang="en-US" sz="2000" dirty="0">
                          <a:latin typeface="+mn-lt"/>
                          <a:ea typeface="Times New Roman"/>
                        </a:rPr>
                        <a:t> (T)</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2000" dirty="0">
                          <a:latin typeface="+mn-lt"/>
                          <a:ea typeface="Times New Roman"/>
                        </a:rPr>
                        <a:t>      </a:t>
                      </a:r>
                      <a:r>
                        <a:rPr lang="en-US" sz="2000" dirty="0" err="1">
                          <a:latin typeface="+mn-lt"/>
                          <a:ea typeface="Times New Roman"/>
                        </a:rPr>
                        <a:t>Cijfer</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2000" dirty="0">
                          <a:latin typeface="+mn-lt"/>
                          <a:ea typeface="Times New Roman"/>
                        </a:rPr>
                        <a:t>Expert</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66416">
                <a:tc>
                  <a:txBody>
                    <a:bodyPr/>
                    <a:lstStyle/>
                    <a:p>
                      <a:pPr marL="342900" lvl="0" indent="-342900">
                        <a:lnSpc>
                          <a:spcPts val="1200"/>
                        </a:lnSpc>
                        <a:spcAft>
                          <a:spcPts val="0"/>
                        </a:spcAft>
                        <a:buFont typeface="Symbol"/>
                        <a:buChar char=""/>
                        <a:tabLst>
                          <a:tab pos="228600" algn="l"/>
                        </a:tabLst>
                      </a:pPr>
                      <a:r>
                        <a:rPr lang="nl-NL" sz="2000" dirty="0">
                          <a:latin typeface="+mn-lt"/>
                          <a:ea typeface="Times New Roman"/>
                        </a:rPr>
                        <a:t>Paraaf m.b.t. inzet op </a:t>
                      </a:r>
                    </a:p>
                    <a:p>
                      <a:pPr marL="342900" lvl="0" indent="-342900">
                        <a:lnSpc>
                          <a:spcPts val="1200"/>
                        </a:lnSpc>
                        <a:spcAft>
                          <a:spcPts val="0"/>
                        </a:spcAft>
                        <a:buFont typeface="Symbol"/>
                        <a:buNone/>
                        <a:tabLst>
                          <a:tab pos="228600" algn="l"/>
                        </a:tabLst>
                      </a:pPr>
                      <a:endParaRPr lang="nl-NL" sz="2000" dirty="0">
                        <a:latin typeface="+mn-lt"/>
                        <a:ea typeface="Times New Roman"/>
                      </a:endParaRPr>
                    </a:p>
                    <a:p>
                      <a:pPr marL="342900" lvl="0" indent="-342900">
                        <a:lnSpc>
                          <a:spcPts val="1200"/>
                        </a:lnSpc>
                        <a:spcAft>
                          <a:spcPts val="0"/>
                        </a:spcAft>
                        <a:buFont typeface="Symbol"/>
                        <a:buNone/>
                        <a:tabLst>
                          <a:tab pos="228600" algn="l"/>
                        </a:tabLst>
                      </a:pPr>
                      <a:r>
                        <a:rPr lang="nl-NL" sz="2000" dirty="0">
                          <a:latin typeface="+mn-lt"/>
                          <a:ea typeface="Times New Roman"/>
                        </a:rPr>
                        <a:t>      scorekaart (IPV)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nl-NL" sz="2000" dirty="0">
                          <a:latin typeface="+mn-lt"/>
                          <a:ea typeface="Times New Roman"/>
                        </a:rPr>
                        <a:t> V/NV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nl-NL" sz="2000" dirty="0" err="1">
                          <a:latin typeface="+mn-lt"/>
                          <a:ea typeface="Times New Roman"/>
                        </a:rPr>
                        <a:t>Tutor</a:t>
                      </a:r>
                      <a:endParaRPr lang="nl-NL" sz="2000" dirty="0">
                        <a:latin typeface="+mn-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Diavoorstelling (4:3)</PresentationFormat>
  <Paragraphs>137</Paragraphs>
  <Slides>12</Slides>
  <Notes>2</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12</vt:i4>
      </vt:variant>
    </vt:vector>
  </HeadingPairs>
  <TitlesOfParts>
    <vt:vector size="20" baseType="lpstr">
      <vt:lpstr>Arial Unicode MS</vt:lpstr>
      <vt:lpstr>PMingLiU</vt:lpstr>
      <vt:lpstr>Arial</vt:lpstr>
      <vt:lpstr>Calibri</vt:lpstr>
      <vt:lpstr>Symbol</vt:lpstr>
      <vt:lpstr>Times New Roman</vt:lpstr>
      <vt:lpstr>Wingdings</vt:lpstr>
      <vt:lpstr>Office-thema</vt:lpstr>
      <vt:lpstr>PowerPoint-presentatie</vt:lpstr>
      <vt:lpstr>There’s more besides DNA</vt:lpstr>
      <vt:lpstr>~Omics ???</vt:lpstr>
      <vt:lpstr>Proteomics</vt:lpstr>
      <vt:lpstr>PowerPoint-presentatie</vt:lpstr>
      <vt:lpstr>What is proteomics ?</vt:lpstr>
      <vt:lpstr>Proteomics techniques</vt:lpstr>
      <vt:lpstr>Course overzicht</vt:lpstr>
      <vt:lpstr>Toetsing</vt:lpstr>
      <vt:lpstr>Toetsing</vt:lpstr>
      <vt:lpstr>Course opbouw</vt:lpstr>
      <vt:lpstr>Afspraken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Proteomics</dc:title>
  <dc:creator>Ingrid</dc:creator>
  <cp:lastModifiedBy>Paffen Ingrid</cp:lastModifiedBy>
  <cp:revision>23</cp:revision>
  <dcterms:created xsi:type="dcterms:W3CDTF">2010-11-07T13:43:17Z</dcterms:created>
  <dcterms:modified xsi:type="dcterms:W3CDTF">2018-08-31T14:13:17Z</dcterms:modified>
</cp:coreProperties>
</file>