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70" r:id="rId2"/>
    <p:sldId id="305" r:id="rId3"/>
    <p:sldId id="272" r:id="rId4"/>
    <p:sldId id="273" r:id="rId5"/>
    <p:sldId id="274" r:id="rId6"/>
    <p:sldId id="275" r:id="rId7"/>
    <p:sldId id="306" r:id="rId8"/>
    <p:sldId id="307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4" r:id="rId17"/>
    <p:sldId id="321" r:id="rId18"/>
    <p:sldId id="322" r:id="rId19"/>
    <p:sldId id="323" r:id="rId20"/>
    <p:sldId id="283" r:id="rId21"/>
    <p:sldId id="312" r:id="rId22"/>
    <p:sldId id="308" r:id="rId23"/>
    <p:sldId id="311" r:id="rId24"/>
    <p:sldId id="309" r:id="rId25"/>
    <p:sldId id="313" r:id="rId26"/>
    <p:sldId id="325" r:id="rId27"/>
    <p:sldId id="327" r:id="rId28"/>
    <p:sldId id="287" r:id="rId29"/>
    <p:sldId id="324" r:id="rId30"/>
    <p:sldId id="315" r:id="rId31"/>
    <p:sldId id="316" r:id="rId32"/>
    <p:sldId id="317" r:id="rId33"/>
    <p:sldId id="328" r:id="rId34"/>
    <p:sldId id="329" r:id="rId35"/>
    <p:sldId id="318" r:id="rId36"/>
    <p:sldId id="319" r:id="rId37"/>
    <p:sldId id="320" r:id="rId38"/>
    <p:sldId id="290" r:id="rId39"/>
    <p:sldId id="291" r:id="rId40"/>
    <p:sldId id="292" r:id="rId41"/>
    <p:sldId id="293" r:id="rId42"/>
    <p:sldId id="294" r:id="rId43"/>
    <p:sldId id="295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14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K:\temperature%20chang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cumenten%20van%20wilma\Map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0599518810148809E-2"/>
          <c:y val="5.1400554097404488E-2"/>
          <c:w val="0.89032414698162665"/>
          <c:h val="0.79822506561679785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pPr>
              <a:solidFill>
                <a:schemeClr val="tx1"/>
              </a:solidFill>
            </c:spPr>
          </c:marker>
          <c:xVal>
            <c:numRef>
              <c:f>new!$A$21:$A$44</c:f>
              <c:numCache>
                <c:formatCode>General</c:formatCode>
                <c:ptCount val="24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6</c:v>
                </c:pt>
                <c:pt idx="8">
                  <c:v>7</c:v>
                </c:pt>
                <c:pt idx="9">
                  <c:v>7</c:v>
                </c:pt>
                <c:pt idx="10">
                  <c:v>7</c:v>
                </c:pt>
                <c:pt idx="11">
                  <c:v>7</c:v>
                </c:pt>
                <c:pt idx="12">
                  <c:v>7</c:v>
                </c:pt>
                <c:pt idx="13">
                  <c:v>7</c:v>
                </c:pt>
                <c:pt idx="14">
                  <c:v>7</c:v>
                </c:pt>
                <c:pt idx="15">
                  <c:v>7</c:v>
                </c:pt>
                <c:pt idx="16">
                  <c:v>8</c:v>
                </c:pt>
                <c:pt idx="17">
                  <c:v>8</c:v>
                </c:pt>
                <c:pt idx="18">
                  <c:v>8</c:v>
                </c:pt>
                <c:pt idx="19">
                  <c:v>8</c:v>
                </c:pt>
                <c:pt idx="20">
                  <c:v>8</c:v>
                </c:pt>
                <c:pt idx="21">
                  <c:v>8</c:v>
                </c:pt>
                <c:pt idx="22">
                  <c:v>8</c:v>
                </c:pt>
                <c:pt idx="23">
                  <c:v>8</c:v>
                </c:pt>
              </c:numCache>
            </c:numRef>
          </c:xVal>
          <c:yVal>
            <c:numRef>
              <c:f>new!$B$21:$B$44</c:f>
              <c:numCache>
                <c:formatCode>General</c:formatCode>
                <c:ptCount val="24"/>
                <c:pt idx="0">
                  <c:v>6.8</c:v>
                </c:pt>
                <c:pt idx="1">
                  <c:v>6.4</c:v>
                </c:pt>
                <c:pt idx="2">
                  <c:v>6.7</c:v>
                </c:pt>
                <c:pt idx="3">
                  <c:v>7.3</c:v>
                </c:pt>
                <c:pt idx="4">
                  <c:v>9.8000000000000007</c:v>
                </c:pt>
                <c:pt idx="5">
                  <c:v>10.1</c:v>
                </c:pt>
                <c:pt idx="6">
                  <c:v>10.8</c:v>
                </c:pt>
                <c:pt idx="7">
                  <c:v>10.7</c:v>
                </c:pt>
                <c:pt idx="8">
                  <c:v>1.2</c:v>
                </c:pt>
                <c:pt idx="9">
                  <c:v>1.5</c:v>
                </c:pt>
                <c:pt idx="10">
                  <c:v>1.9000000000000001</c:v>
                </c:pt>
                <c:pt idx="11">
                  <c:v>1.8</c:v>
                </c:pt>
                <c:pt idx="12">
                  <c:v>2.2000000000000002</c:v>
                </c:pt>
                <c:pt idx="13">
                  <c:v>3.8</c:v>
                </c:pt>
                <c:pt idx="14">
                  <c:v>4.9000000000000004</c:v>
                </c:pt>
                <c:pt idx="15">
                  <c:v>5.2</c:v>
                </c:pt>
                <c:pt idx="16">
                  <c:v>10.1</c:v>
                </c:pt>
                <c:pt idx="17">
                  <c:v>11.7</c:v>
                </c:pt>
                <c:pt idx="18">
                  <c:v>11.4</c:v>
                </c:pt>
                <c:pt idx="19">
                  <c:v>12.8</c:v>
                </c:pt>
                <c:pt idx="20">
                  <c:v>14.2</c:v>
                </c:pt>
                <c:pt idx="21">
                  <c:v>14.6</c:v>
                </c:pt>
                <c:pt idx="22">
                  <c:v>15.8</c:v>
                </c:pt>
                <c:pt idx="23">
                  <c:v>13.7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2222080"/>
        <c:axId val="452216592"/>
      </c:scatterChart>
      <c:valAx>
        <c:axId val="452222080"/>
        <c:scaling>
          <c:orientation val="minMax"/>
          <c:max val="9"/>
          <c:min val="5"/>
        </c:scaling>
        <c:delete val="0"/>
        <c:axPos val="b"/>
        <c:numFmt formatCode="General" sourceLinked="1"/>
        <c:majorTickMark val="out"/>
        <c:minorTickMark val="none"/>
        <c:tickLblPos val="nextTo"/>
        <c:crossAx val="452216592"/>
        <c:crosses val="autoZero"/>
        <c:crossBetween val="midCat"/>
      </c:valAx>
      <c:valAx>
        <c:axId val="4522165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5222208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4135923981724508E-2"/>
          <c:y val="2.5949894456171536E-2"/>
          <c:w val="0.92665500145815105"/>
          <c:h val="0.91469595970818052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pPr>
              <a:solidFill>
                <a:schemeClr val="tx1"/>
              </a:solidFill>
            </c:spPr>
          </c:marker>
          <c:xVal>
            <c:numRef>
              <c:f>'temperature change'!$A$7:$A$38</c:f>
              <c:numCache>
                <c:formatCode>General</c:formatCode>
                <c:ptCount val="3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4</c:v>
                </c:pt>
                <c:pt idx="25">
                  <c:v>4</c:v>
                </c:pt>
                <c:pt idx="26">
                  <c:v>4</c:v>
                </c:pt>
                <c:pt idx="27">
                  <c:v>4</c:v>
                </c:pt>
                <c:pt idx="28">
                  <c:v>4</c:v>
                </c:pt>
                <c:pt idx="29">
                  <c:v>4</c:v>
                </c:pt>
                <c:pt idx="30">
                  <c:v>4</c:v>
                </c:pt>
                <c:pt idx="31">
                  <c:v>4</c:v>
                </c:pt>
              </c:numCache>
            </c:numRef>
          </c:xVal>
          <c:yVal>
            <c:numRef>
              <c:f>'temperature change'!$B$7:$B$38</c:f>
              <c:numCache>
                <c:formatCode>General</c:formatCode>
                <c:ptCount val="32"/>
                <c:pt idx="0">
                  <c:v>6</c:v>
                </c:pt>
                <c:pt idx="1">
                  <c:v>6.1</c:v>
                </c:pt>
                <c:pt idx="2">
                  <c:v>6.7</c:v>
                </c:pt>
                <c:pt idx="3">
                  <c:v>7.3</c:v>
                </c:pt>
                <c:pt idx="4">
                  <c:v>9.8000000000000007</c:v>
                </c:pt>
                <c:pt idx="5">
                  <c:v>10.1</c:v>
                </c:pt>
                <c:pt idx="6">
                  <c:v>14.8</c:v>
                </c:pt>
                <c:pt idx="7">
                  <c:v>11.9</c:v>
                </c:pt>
                <c:pt idx="8">
                  <c:v>1.2</c:v>
                </c:pt>
                <c:pt idx="9">
                  <c:v>1.5</c:v>
                </c:pt>
                <c:pt idx="10">
                  <c:v>1.8</c:v>
                </c:pt>
                <c:pt idx="11">
                  <c:v>1.8</c:v>
                </c:pt>
                <c:pt idx="12">
                  <c:v>2.2000000000000002</c:v>
                </c:pt>
                <c:pt idx="13">
                  <c:v>3.8</c:v>
                </c:pt>
                <c:pt idx="14">
                  <c:v>4.5999999999999996</c:v>
                </c:pt>
                <c:pt idx="15">
                  <c:v>5.2</c:v>
                </c:pt>
                <c:pt idx="16">
                  <c:v>10.1</c:v>
                </c:pt>
                <c:pt idx="17">
                  <c:v>9.7000000000000011</c:v>
                </c:pt>
                <c:pt idx="18">
                  <c:v>11.4</c:v>
                </c:pt>
                <c:pt idx="19">
                  <c:v>12.8</c:v>
                </c:pt>
                <c:pt idx="20">
                  <c:v>14.2</c:v>
                </c:pt>
                <c:pt idx="21">
                  <c:v>14.6</c:v>
                </c:pt>
                <c:pt idx="22">
                  <c:v>15.8</c:v>
                </c:pt>
                <c:pt idx="23">
                  <c:v>13.7</c:v>
                </c:pt>
                <c:pt idx="24">
                  <c:v>7.1</c:v>
                </c:pt>
                <c:pt idx="25">
                  <c:v>6.8</c:v>
                </c:pt>
                <c:pt idx="26">
                  <c:v>6.5</c:v>
                </c:pt>
                <c:pt idx="27">
                  <c:v>6.9</c:v>
                </c:pt>
                <c:pt idx="28">
                  <c:v>7.6</c:v>
                </c:pt>
                <c:pt idx="29">
                  <c:v>7.2</c:v>
                </c:pt>
                <c:pt idx="30">
                  <c:v>7.4</c:v>
                </c:pt>
                <c:pt idx="31">
                  <c:v>6.1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6812552"/>
        <c:axId val="346814120"/>
      </c:scatterChart>
      <c:valAx>
        <c:axId val="3468125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46814120"/>
        <c:crosses val="autoZero"/>
        <c:crossBetween val="midCat"/>
      </c:valAx>
      <c:valAx>
        <c:axId val="3468141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681255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b="1">
          <a:solidFill>
            <a:sysClr val="windowText" lastClr="000000"/>
          </a:solidFill>
        </a:defRPr>
      </a:pPr>
      <a:endParaRPr lang="nl-NL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02391-9A15-4E26-9100-ABC6A8713D48}" type="datetimeFigureOut">
              <a:rPr lang="nl-NL" smtClean="0"/>
              <a:t>10-10-2017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35128-2EFB-4696-AF6F-4F51278899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7070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Wat kunnen we hiermee?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126B2-8331-40D5-8AFE-1839354D5FAF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524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Zijden is 2 bij tweezijdig toetsen (een ≠ teken in de alternatieve hypothese)</a:t>
            </a:r>
          </a:p>
          <a:p>
            <a:r>
              <a:rPr lang="nl-NL" dirty="0" smtClean="0"/>
              <a:t>Zijden is 1 bij eenzijdig toetsen.  De alternatieve hypothese  bevat</a:t>
            </a:r>
            <a:r>
              <a:rPr lang="nl-NL" baseline="0" dirty="0" smtClean="0"/>
              <a:t> dan groter dan  of de </a:t>
            </a:r>
            <a:r>
              <a:rPr lang="nl-NL" dirty="0" smtClean="0"/>
              <a:t>alternatieve hypothese bevat</a:t>
            </a:r>
            <a:r>
              <a:rPr lang="nl-NL" baseline="0" dirty="0" smtClean="0"/>
              <a:t> kleiner dan .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126B2-8331-40D5-8AFE-1839354D5FAF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4799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Zijden is 2 bij tweezijdig toetsen (een ≠ teken in de alternatieve hypothese)</a:t>
            </a:r>
          </a:p>
          <a:p>
            <a:r>
              <a:rPr lang="nl-NL" dirty="0" smtClean="0"/>
              <a:t>Zijden is 1 bij eenzijdig toetsen. De alternatieve hypothese  bevat</a:t>
            </a:r>
            <a:r>
              <a:rPr lang="nl-NL" baseline="0" dirty="0" smtClean="0"/>
              <a:t> dan &gt;  of de </a:t>
            </a:r>
            <a:r>
              <a:rPr lang="nl-NL" dirty="0" smtClean="0"/>
              <a:t>alternatieve hypothese bevat</a:t>
            </a:r>
            <a:r>
              <a:rPr lang="nl-NL" baseline="0" dirty="0" smtClean="0"/>
              <a:t> &lt; .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126B2-8331-40D5-8AFE-1839354D5FAF}" type="slidenum">
              <a:rPr lang="nl-NL" smtClean="0">
                <a:solidFill>
                  <a:prstClr val="black"/>
                </a:solidFill>
              </a:rPr>
              <a:pPr/>
              <a:t>6</a:t>
            </a:fld>
            <a:endParaRPr lang="nl-N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90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AAB09-52A1-405D-8B40-1D6CA06DE31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35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AAB09-52A1-405D-8B40-1D6CA06DE310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84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 smtClean="0"/>
          </a:p>
        </p:txBody>
      </p:sp>
      <p:sp>
        <p:nvSpPr>
          <p:cNvPr id="17412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4AEFB9-F639-4CB1-B8D2-1CB42B609F5B}" type="slidenum">
              <a:rPr lang="en-US" smtClean="0"/>
              <a:pPr/>
              <a:t>37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73836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83C9-DFE6-4FFE-B22A-A9B5A00D6CE5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A0B6-90E1-47F9-99A2-F4AABC61AC41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83C9-DFE6-4FFE-B22A-A9B5A00D6CE5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A0B6-90E1-47F9-99A2-F4AABC61AC41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83C9-DFE6-4FFE-B22A-A9B5A00D6CE5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A0B6-90E1-47F9-99A2-F4AABC61AC41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83C9-DFE6-4FFE-B22A-A9B5A00D6CE5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A0B6-90E1-47F9-99A2-F4AABC61AC41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83C9-DFE6-4FFE-B22A-A9B5A00D6CE5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A0B6-90E1-47F9-99A2-F4AABC61AC41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83C9-DFE6-4FFE-B22A-A9B5A00D6CE5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A0B6-90E1-47F9-99A2-F4AABC61AC41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83C9-DFE6-4FFE-B22A-A9B5A00D6CE5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A0B6-90E1-47F9-99A2-F4AABC61AC41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83C9-DFE6-4FFE-B22A-A9B5A00D6CE5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A0B6-90E1-47F9-99A2-F4AABC61AC41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83C9-DFE6-4FFE-B22A-A9B5A00D6CE5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A0B6-90E1-47F9-99A2-F4AABC61AC41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83C9-DFE6-4FFE-B22A-A9B5A00D6CE5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A0B6-90E1-47F9-99A2-F4AABC61AC41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83C9-DFE6-4FFE-B22A-A9B5A00D6CE5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A0B6-90E1-47F9-99A2-F4AABC61AC41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683C9-DFE6-4FFE-B22A-A9B5A00D6CE5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BA0B6-90E1-47F9-99A2-F4AABC61AC41}" type="slidenum">
              <a:rPr lang="en-GB" smtClean="0"/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tslectures.com/index.php/r-stats-videos-tutorials/getting-started-with-r/1-2-getting-started-ii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/>
          <p:cNvGraphicFramePr>
            <a:graphicFrameLocks noGrp="1"/>
          </p:cNvGraphicFramePr>
          <p:nvPr/>
        </p:nvGraphicFramePr>
        <p:xfrm>
          <a:off x="518615" y="395784"/>
          <a:ext cx="8270542" cy="6159097"/>
        </p:xfrm>
        <a:graphic>
          <a:graphicData uri="http://schemas.openxmlformats.org/drawingml/2006/table">
            <a:tbl>
              <a:tblPr/>
              <a:tblGrid>
                <a:gridCol w="2456597"/>
                <a:gridCol w="2932595"/>
                <a:gridCol w="2881350"/>
              </a:tblGrid>
              <a:tr h="723806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64448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de-DE" sz="800" dirty="0">
                        <a:solidFill>
                          <a:srgbClr val="000000"/>
                        </a:solidFill>
                        <a:latin typeface="Arial Unicode MS"/>
                        <a:ea typeface="Times New Roman"/>
                        <a:cs typeface="Times New Roman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800">
                          <a:latin typeface="Arial"/>
                          <a:ea typeface="Times New Roman"/>
                          <a:cs typeface="Times New Roman"/>
                        </a:rPr>
                        <a:t>Null Hypothesis True</a:t>
                      </a:r>
                      <a:endParaRPr lang="en-GB" sz="2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800" dirty="0">
                          <a:latin typeface="Arial"/>
                          <a:ea typeface="Times New Roman"/>
                          <a:cs typeface="Times New Roman"/>
                        </a:rPr>
                        <a:t>Null </a:t>
                      </a:r>
                      <a:r>
                        <a:rPr lang="de-DE" sz="2800" dirty="0" err="1">
                          <a:latin typeface="Arial"/>
                          <a:ea typeface="Times New Roman"/>
                          <a:cs typeface="Times New Roman"/>
                        </a:rPr>
                        <a:t>Hypothesis</a:t>
                      </a:r>
                      <a:r>
                        <a:rPr lang="de-DE" sz="2800" dirty="0"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de-DE" sz="2800" dirty="0" err="1">
                          <a:latin typeface="Arial"/>
                          <a:ea typeface="Times New Roman"/>
                          <a:cs typeface="Times New Roman"/>
                        </a:rPr>
                        <a:t>False</a:t>
                      </a:r>
                      <a:endParaRPr lang="en-GB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309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800" dirty="0" err="1">
                          <a:latin typeface="Times New Roman"/>
                          <a:ea typeface="Times New Roman"/>
                          <a:cs typeface="Times New Roman"/>
                        </a:rPr>
                        <a:t>Reject</a:t>
                      </a:r>
                      <a:r>
                        <a:rPr lang="de-DE" sz="2800" dirty="0">
                          <a:latin typeface="Times New Roman"/>
                          <a:ea typeface="Times New Roman"/>
                          <a:cs typeface="Times New Roman"/>
                        </a:rPr>
                        <a:t> Null </a:t>
                      </a:r>
                      <a:r>
                        <a:rPr lang="de-DE" sz="2800" dirty="0" err="1">
                          <a:latin typeface="Times New Roman"/>
                          <a:ea typeface="Times New Roman"/>
                          <a:cs typeface="Times New Roman"/>
                        </a:rPr>
                        <a:t>Hypothesis</a:t>
                      </a:r>
                      <a:endParaRPr lang="en-GB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800" b="1" dirty="0" smtClean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Type </a:t>
                      </a:r>
                      <a:r>
                        <a:rPr lang="de-DE" sz="2800" b="1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 </a:t>
                      </a:r>
                      <a:r>
                        <a:rPr lang="de-DE" sz="2800" b="1" dirty="0" smtClean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Error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de-DE" sz="2800" b="1" dirty="0" smtClean="0">
                        <a:solidFill>
                          <a:srgbClr val="FFFFFF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800" b="1" dirty="0" err="1" smtClean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False</a:t>
                      </a:r>
                      <a:r>
                        <a:rPr lang="de-DE" sz="2800" b="1" dirty="0" smtClean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positive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800" b="1" dirty="0" err="1" smtClean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False</a:t>
                      </a:r>
                      <a:r>
                        <a:rPr lang="de-DE" sz="2800" b="1" dirty="0" smtClean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de-DE" sz="2800" b="1" dirty="0" err="1" smtClean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discovery</a:t>
                      </a:r>
                      <a:endParaRPr lang="en-GB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2800" b="1" dirty="0" smtClean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  </a:t>
                      </a:r>
                      <a:r>
                        <a:rPr lang="de-DE" sz="2800" b="1" dirty="0" err="1" smtClean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Correct</a:t>
                      </a:r>
                      <a:endParaRPr lang="de-DE" sz="2800" b="1" dirty="0" smtClean="0">
                        <a:solidFill>
                          <a:srgbClr val="FFFFFF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2800" b="1" dirty="0" smtClean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  power</a:t>
                      </a:r>
                      <a:endParaRPr lang="en-GB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C90"/>
                    </a:solidFill>
                  </a:tcPr>
                </a:tc>
              </a:tr>
              <a:tr h="22556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80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Don‘t</a:t>
                      </a:r>
                      <a:r>
                        <a:rPr lang="de-DE" sz="280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de-DE" sz="2800" dirty="0" err="1">
                          <a:latin typeface="Times New Roman"/>
                          <a:ea typeface="Times New Roman"/>
                          <a:cs typeface="Times New Roman"/>
                        </a:rPr>
                        <a:t>Reject</a:t>
                      </a:r>
                      <a:r>
                        <a:rPr lang="de-DE" sz="28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de-DE" sz="28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800" dirty="0" smtClean="0">
                          <a:latin typeface="Times New Roman"/>
                          <a:ea typeface="Times New Roman"/>
                          <a:cs typeface="Times New Roman"/>
                        </a:rPr>
                        <a:t>Null </a:t>
                      </a:r>
                      <a:r>
                        <a:rPr lang="de-DE" sz="2800" dirty="0" err="1">
                          <a:latin typeface="Times New Roman"/>
                          <a:ea typeface="Times New Roman"/>
                          <a:cs typeface="Times New Roman"/>
                        </a:rPr>
                        <a:t>Hypothesis</a:t>
                      </a:r>
                      <a:endParaRPr lang="en-GB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800" b="1" dirty="0" err="1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Correct</a:t>
                      </a:r>
                      <a:endParaRPr lang="en-GB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C9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28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Type II </a:t>
                      </a:r>
                      <a:r>
                        <a:rPr lang="de-DE" sz="28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Error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de-DE" sz="2800" b="1" dirty="0" smtClean="0">
                        <a:solidFill>
                          <a:srgbClr val="FFFFFF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2800" b="1" dirty="0" err="1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False</a:t>
                      </a:r>
                      <a:r>
                        <a:rPr lang="de-DE" sz="28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negative</a:t>
                      </a:r>
                      <a:endParaRPr lang="en-GB" sz="28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0000"/>
                    </a:solidFill>
                  </a:tcPr>
                </a:tc>
              </a:tr>
            </a:tbl>
          </a:graphicData>
        </a:graphic>
      </p:graphicFrame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183319" y="169168"/>
            <a:ext cx="3528392" cy="57606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400" dirty="0" smtClean="0"/>
              <a:t>Toetsen van hypothesen</a:t>
            </a:r>
            <a:br>
              <a:rPr lang="nl-NL" sz="2400" dirty="0" smtClean="0"/>
            </a:br>
            <a:endParaRPr lang="nl-NL" sz="2400" dirty="0"/>
          </a:p>
        </p:txBody>
      </p:sp>
      <p:pic>
        <p:nvPicPr>
          <p:cNvPr id="6" name="Tijdelijke aanduiding voor inhou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513" y="122639"/>
            <a:ext cx="2341065" cy="47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32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51793" y="475594"/>
            <a:ext cx="7772400" cy="793530"/>
          </a:xfrm>
        </p:spPr>
        <p:txBody>
          <a:bodyPr/>
          <a:lstStyle/>
          <a:p>
            <a:r>
              <a:rPr lang="nl-NL" sz="4000" dirty="0" smtClean="0"/>
              <a:t>Voorbeeld 2</a:t>
            </a:r>
            <a:endParaRPr lang="nl-NL" sz="40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46386" y="1547650"/>
            <a:ext cx="7772400" cy="4947744"/>
          </a:xfrm>
        </p:spPr>
        <p:txBody>
          <a:bodyPr/>
          <a:lstStyle/>
          <a:p>
            <a:pPr marL="0" indent="0">
              <a:buNone/>
            </a:pPr>
            <a:r>
              <a:rPr lang="nl-NL" dirty="0" smtClean="0"/>
              <a:t>We willen weten of een medicijn de bloeddruk verlaagt. We weten al dat dit medicijn </a:t>
            </a:r>
            <a:r>
              <a:rPr lang="nl-NL" dirty="0"/>
              <a:t>de bloeddruk </a:t>
            </a:r>
            <a:r>
              <a:rPr lang="nl-NL" dirty="0" smtClean="0"/>
              <a:t>niet kan verhogen.</a:t>
            </a:r>
          </a:p>
          <a:p>
            <a:pPr marL="0" indent="0">
              <a:buNone/>
            </a:pPr>
            <a:endParaRPr lang="nl-NL" sz="2800" dirty="0" smtClean="0"/>
          </a:p>
          <a:p>
            <a:pPr marL="0" indent="0">
              <a:buNone/>
            </a:pPr>
            <a:r>
              <a:rPr lang="nl-NL" dirty="0" smtClean="0"/>
              <a:t>We stellen </a:t>
            </a:r>
            <a:r>
              <a:rPr lang="nl-NL" dirty="0"/>
              <a:t>statistische hypothesen </a:t>
            </a:r>
            <a:r>
              <a:rPr lang="nl-NL" dirty="0" smtClean="0"/>
              <a:t>op: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rgbClr val="008000"/>
                </a:solidFill>
                <a:cs typeface="Tahoma" charset="0"/>
              </a:rPr>
              <a:t>H</a:t>
            </a:r>
            <a:r>
              <a:rPr lang="en-US" baseline="-25000" dirty="0">
                <a:solidFill>
                  <a:srgbClr val="008000"/>
                </a:solidFill>
                <a:cs typeface="Tahoma" charset="0"/>
              </a:rPr>
              <a:t>0</a:t>
            </a:r>
            <a:r>
              <a:rPr lang="en-US" dirty="0">
                <a:solidFill>
                  <a:srgbClr val="008000"/>
                </a:solidFill>
                <a:cs typeface="Tahoma" charset="0"/>
              </a:rPr>
              <a:t>: </a:t>
            </a:r>
            <a:r>
              <a:rPr lang="en-US" dirty="0" smtClean="0">
                <a:solidFill>
                  <a:srgbClr val="008000"/>
                </a:solidFill>
                <a:cs typeface="Tahoma" charset="0"/>
              </a:rPr>
              <a:t>µ</a:t>
            </a:r>
            <a:r>
              <a:rPr lang="en-US" baseline="-25000" dirty="0" smtClean="0">
                <a:solidFill>
                  <a:srgbClr val="008000"/>
                </a:solidFill>
                <a:cs typeface="Tahoma" charset="0"/>
              </a:rPr>
              <a:t>n</a:t>
            </a:r>
            <a:r>
              <a:rPr lang="en-US" dirty="0" smtClean="0">
                <a:solidFill>
                  <a:srgbClr val="008000"/>
                </a:solidFill>
                <a:cs typeface="Tahoma" charset="0"/>
              </a:rPr>
              <a:t> </a:t>
            </a:r>
            <a:r>
              <a:rPr lang="en-US" dirty="0">
                <a:solidFill>
                  <a:srgbClr val="008000"/>
                </a:solidFill>
                <a:cs typeface="Tahoma" charset="0"/>
              </a:rPr>
              <a:t>= </a:t>
            </a:r>
            <a:r>
              <a:rPr lang="en-US" dirty="0" smtClean="0">
                <a:solidFill>
                  <a:srgbClr val="008000"/>
                </a:solidFill>
                <a:cs typeface="Tahoma" charset="0"/>
              </a:rPr>
              <a:t>µ</a:t>
            </a:r>
            <a:r>
              <a:rPr lang="en-US" baseline="-25000" dirty="0" smtClean="0">
                <a:solidFill>
                  <a:srgbClr val="008000"/>
                </a:solidFill>
                <a:cs typeface="Tahoma" charset="0"/>
              </a:rPr>
              <a:t>v</a:t>
            </a:r>
            <a:r>
              <a:rPr lang="en-US" dirty="0" smtClean="0">
                <a:cs typeface="Tahoma" charset="0"/>
              </a:rPr>
              <a:t> </a:t>
            </a:r>
            <a:r>
              <a:rPr lang="en-US" dirty="0">
                <a:cs typeface="Tahoma" charset="0"/>
              </a:rPr>
              <a:t>	</a:t>
            </a:r>
            <a:r>
              <a:rPr lang="en-US" dirty="0" smtClean="0">
                <a:cs typeface="Tahoma" charset="0"/>
              </a:rPr>
              <a:t>(n is </a:t>
            </a:r>
            <a:r>
              <a:rPr lang="en-US" dirty="0" err="1" smtClean="0">
                <a:cs typeface="Tahoma" charset="0"/>
              </a:rPr>
              <a:t>na</a:t>
            </a:r>
            <a:r>
              <a:rPr lang="en-US" dirty="0" smtClean="0">
                <a:cs typeface="Tahoma" charset="0"/>
              </a:rPr>
              <a:t> </a:t>
            </a:r>
            <a:r>
              <a:rPr lang="en-US" dirty="0" err="1" smtClean="0">
                <a:cs typeface="Tahoma" charset="0"/>
              </a:rPr>
              <a:t>en</a:t>
            </a:r>
            <a:r>
              <a:rPr lang="en-US" dirty="0" smtClean="0">
                <a:cs typeface="Tahoma" charset="0"/>
              </a:rPr>
              <a:t> v is </a:t>
            </a:r>
            <a:r>
              <a:rPr lang="en-US" dirty="0" err="1" smtClean="0">
                <a:cs typeface="Tahoma" charset="0"/>
              </a:rPr>
              <a:t>voor</a:t>
            </a:r>
            <a:r>
              <a:rPr lang="en-US" dirty="0" smtClean="0">
                <a:cs typeface="Tahoma" charset="0"/>
              </a:rPr>
              <a:t>)</a:t>
            </a:r>
            <a:endParaRPr lang="en-US" dirty="0">
              <a:cs typeface="Tahoma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rgbClr val="FF0000"/>
                </a:solidFill>
                <a:cs typeface="Tahoma" charset="0"/>
              </a:rPr>
              <a:t>H</a:t>
            </a:r>
            <a:r>
              <a:rPr lang="en-US" baseline="-25000" dirty="0" smtClean="0">
                <a:solidFill>
                  <a:srgbClr val="FF0000"/>
                </a:solidFill>
                <a:cs typeface="Tahoma" charset="0"/>
              </a:rPr>
              <a:t>1</a:t>
            </a:r>
            <a:r>
              <a:rPr lang="en-US" dirty="0">
                <a:solidFill>
                  <a:srgbClr val="FF0000"/>
                </a:solidFill>
                <a:cs typeface="Tahoma" charset="0"/>
              </a:rPr>
              <a:t>: </a:t>
            </a:r>
            <a:r>
              <a:rPr lang="en-US" dirty="0" smtClean="0">
                <a:solidFill>
                  <a:srgbClr val="FF0000"/>
                </a:solidFill>
                <a:cs typeface="Tahoma" charset="0"/>
              </a:rPr>
              <a:t>µ</a:t>
            </a:r>
            <a:r>
              <a:rPr lang="en-US" baseline="-25000" dirty="0">
                <a:solidFill>
                  <a:srgbClr val="FF0000"/>
                </a:solidFill>
                <a:cs typeface="Tahoma" charset="0"/>
              </a:rPr>
              <a:t>n</a:t>
            </a:r>
            <a:r>
              <a:rPr lang="en-US" dirty="0" smtClean="0">
                <a:solidFill>
                  <a:srgbClr val="FF0000"/>
                </a:solidFill>
                <a:cs typeface="Tahoma" charset="0"/>
              </a:rPr>
              <a:t> &lt; µ</a:t>
            </a:r>
            <a:r>
              <a:rPr lang="en-US" baseline="-25000" dirty="0" smtClean="0">
                <a:solidFill>
                  <a:srgbClr val="FF0000"/>
                </a:solidFill>
                <a:cs typeface="Tahoma" charset="0"/>
              </a:rPr>
              <a:t>v        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baseline="-25000" dirty="0" smtClean="0">
                <a:solidFill>
                  <a:srgbClr val="FF0000"/>
                </a:solidFill>
                <a:cs typeface="Tahoma" charset="0"/>
              </a:rPr>
              <a:t>         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B8E70-F429-41F3-835E-B47BA5ECAAA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8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5538" y="315310"/>
            <a:ext cx="8623737" cy="1805152"/>
          </a:xfrm>
        </p:spPr>
        <p:txBody>
          <a:bodyPr/>
          <a:lstStyle/>
          <a:p>
            <a:r>
              <a:rPr lang="nl-NL" sz="3200" dirty="0" smtClean="0"/>
              <a:t>Van acht personen, die gedurende vijf weken het medicijn krijgen, hebben we vooraf en na vijf weken de bloeddruk gemeten.</a:t>
            </a:r>
            <a:endParaRPr lang="nl-NL" sz="3200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/>
          </p:nvPr>
        </p:nvGraphicFramePr>
        <p:xfrm>
          <a:off x="1888359" y="2256878"/>
          <a:ext cx="2514600" cy="4000500"/>
        </p:xfrm>
        <a:graphic>
          <a:graphicData uri="http://schemas.openxmlformats.org/drawingml/2006/table">
            <a:tbl>
              <a:tblPr/>
              <a:tblGrid>
                <a:gridCol w="1382554"/>
                <a:gridCol w="1132046"/>
              </a:tblGrid>
              <a:tr h="571500">
                <a:tc>
                  <a:txBody>
                    <a:bodyPr/>
                    <a:lstStyle/>
                    <a:p>
                      <a:pPr algn="r" fontAlgn="b"/>
                      <a:r>
                        <a:rPr lang="nl-NL" sz="3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3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algn="r" fontAlgn="b"/>
                      <a:r>
                        <a:rPr lang="nl-NL" sz="2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2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algn="r" fontAlgn="b"/>
                      <a:r>
                        <a:rPr lang="nl-NL" sz="2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2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algn="r" fontAlgn="b"/>
                      <a:r>
                        <a:rPr lang="nl-NL" sz="2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2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algn="r" fontAlgn="b"/>
                      <a:r>
                        <a:rPr lang="nl-NL" sz="2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2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algn="r" fontAlgn="b"/>
                      <a:r>
                        <a:rPr lang="nl-NL" sz="2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2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algn="r" fontAlgn="b"/>
                      <a:r>
                        <a:rPr lang="nl-NL" sz="2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2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algn="r" fontAlgn="b"/>
                      <a:r>
                        <a:rPr lang="nl-NL" sz="2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2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algn="r" fontAlgn="b"/>
                      <a:r>
                        <a:rPr lang="nl-NL" sz="2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2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B8E70-F429-41F3-835E-B47BA5ECAAA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1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496" y="2170387"/>
            <a:ext cx="7772400" cy="1944414"/>
          </a:xfrm>
        </p:spPr>
        <p:txBody>
          <a:bodyPr/>
          <a:lstStyle/>
          <a:p>
            <a:r>
              <a:rPr lang="nl-NL" sz="4000" dirty="0" smtClean="0"/>
              <a:t>Trek met behulp van een </a:t>
            </a:r>
            <a:br>
              <a:rPr lang="nl-NL" sz="4000" dirty="0" smtClean="0"/>
            </a:br>
            <a:r>
              <a:rPr lang="en-US" sz="4000" dirty="0" smtClean="0"/>
              <a:t>p-</a:t>
            </a:r>
            <a:r>
              <a:rPr lang="en-US" sz="4000" dirty="0" err="1" smtClean="0"/>
              <a:t>waarde</a:t>
            </a:r>
            <a:r>
              <a:rPr lang="en-US" sz="4000" dirty="0" smtClean="0"/>
              <a:t> </a:t>
            </a:r>
            <a:r>
              <a:rPr lang="nl-NL" sz="4000" dirty="0" smtClean="0"/>
              <a:t>een conclusie.</a:t>
            </a:r>
            <a:br>
              <a:rPr lang="nl-NL" sz="4000" dirty="0" smtClean="0"/>
            </a:br>
            <a:endParaRPr lang="nl-NL" sz="2800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B8E70-F429-41F3-835E-B47BA5ECAAA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4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2DF14-1054-426A-BF62-8C690D826DBD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05" y="841973"/>
            <a:ext cx="8019793" cy="425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1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2DF14-1054-426A-BF62-8C690D826DB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Rechthoek 3"/>
          <p:cNvSpPr/>
          <p:nvPr/>
        </p:nvSpPr>
        <p:spPr>
          <a:xfrm>
            <a:off x="-1267485" y="-17807583"/>
            <a:ext cx="1041148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400" dirty="0" smtClean="0">
                <a:solidFill>
                  <a:srgbClr val="FF0000"/>
                </a:solidFill>
              </a:rPr>
              <a:t>voor=c(95,92,90,98,99,110,105,80)</a:t>
            </a:r>
          </a:p>
          <a:p>
            <a:r>
              <a:rPr lang="nl-NL" sz="2400" dirty="0" smtClean="0">
                <a:solidFill>
                  <a:srgbClr val="FF0000"/>
                </a:solidFill>
              </a:rPr>
              <a:t>na=c(83,79,80,88,85,92,104,80</a:t>
            </a:r>
            <a:r>
              <a:rPr lang="nl-NL" sz="2400" dirty="0">
                <a:solidFill>
                  <a:srgbClr val="FF0000"/>
                </a:solidFill>
              </a:rPr>
              <a:t>)</a:t>
            </a:r>
          </a:p>
          <a:p>
            <a:r>
              <a:rPr lang="nl-NL" sz="2400" dirty="0" err="1" smtClean="0">
                <a:solidFill>
                  <a:srgbClr val="FF0000"/>
                </a:solidFill>
              </a:rPr>
              <a:t>t.test</a:t>
            </a:r>
            <a:r>
              <a:rPr lang="nl-NL" sz="2400" dirty="0" smtClean="0">
                <a:solidFill>
                  <a:srgbClr val="FF0000"/>
                </a:solidFill>
              </a:rPr>
              <a:t>(</a:t>
            </a:r>
            <a:r>
              <a:rPr lang="nl-NL" sz="2400" dirty="0" err="1" smtClean="0">
                <a:solidFill>
                  <a:srgbClr val="FF0000"/>
                </a:solidFill>
              </a:rPr>
              <a:t>voor,na,alt</a:t>
            </a:r>
            <a:r>
              <a:rPr lang="nl-NL" sz="2400" dirty="0">
                <a:solidFill>
                  <a:srgbClr val="FF0000"/>
                </a:solidFill>
              </a:rPr>
              <a:t>="</a:t>
            </a:r>
            <a:r>
              <a:rPr lang="nl-NL" sz="2400" dirty="0" err="1">
                <a:solidFill>
                  <a:srgbClr val="FF0000"/>
                </a:solidFill>
              </a:rPr>
              <a:t>less</a:t>
            </a:r>
            <a:r>
              <a:rPr lang="nl-NL" sz="2400" dirty="0">
                <a:solidFill>
                  <a:srgbClr val="FF0000"/>
                </a:solidFill>
              </a:rPr>
              <a:t>",</a:t>
            </a:r>
            <a:r>
              <a:rPr lang="nl-NL" sz="2400" dirty="0" err="1">
                <a:solidFill>
                  <a:srgbClr val="FF0000"/>
                </a:solidFill>
              </a:rPr>
              <a:t>paired</a:t>
            </a:r>
            <a:r>
              <a:rPr lang="nl-NL" sz="2400" dirty="0">
                <a:solidFill>
                  <a:srgbClr val="FF0000"/>
                </a:solidFill>
              </a:rPr>
              <a:t>=T)</a:t>
            </a:r>
          </a:p>
          <a:p>
            <a:endParaRPr lang="nl-NL" sz="2400" dirty="0"/>
          </a:p>
          <a:p>
            <a:r>
              <a:rPr lang="nl-NL" sz="2400" dirty="0"/>
              <a:t>        </a:t>
            </a:r>
            <a:r>
              <a:rPr lang="nl-NL" sz="2400" dirty="0" err="1"/>
              <a:t>Paired</a:t>
            </a:r>
            <a:r>
              <a:rPr lang="nl-NL" sz="2400" dirty="0"/>
              <a:t> t-test</a:t>
            </a:r>
          </a:p>
          <a:p>
            <a:endParaRPr lang="nl-NL" sz="2400" dirty="0"/>
          </a:p>
          <a:p>
            <a:r>
              <a:rPr lang="nl-NL" sz="2400" dirty="0"/>
              <a:t>data:  voor </a:t>
            </a:r>
            <a:r>
              <a:rPr lang="nl-NL" sz="2400" dirty="0" err="1"/>
              <a:t>and</a:t>
            </a:r>
            <a:r>
              <a:rPr lang="nl-NL" sz="2400" dirty="0"/>
              <a:t> na</a:t>
            </a:r>
          </a:p>
          <a:p>
            <a:r>
              <a:rPr lang="nl-NL" sz="2400" dirty="0"/>
              <a:t>t = 4.4118, </a:t>
            </a:r>
            <a:r>
              <a:rPr lang="nl-NL" sz="2400" dirty="0" err="1"/>
              <a:t>df</a:t>
            </a:r>
            <a:r>
              <a:rPr lang="nl-NL" sz="2400" dirty="0"/>
              <a:t> = 7, p-</a:t>
            </a:r>
            <a:r>
              <a:rPr lang="nl-NL" sz="2400" dirty="0" err="1"/>
              <a:t>value</a:t>
            </a:r>
            <a:r>
              <a:rPr lang="nl-NL" sz="2400" dirty="0"/>
              <a:t> = 0.9984</a:t>
            </a:r>
          </a:p>
          <a:p>
            <a:r>
              <a:rPr lang="nl-NL" sz="2400" dirty="0" err="1"/>
              <a:t>alternative</a:t>
            </a:r>
            <a:r>
              <a:rPr lang="nl-NL" sz="2400" dirty="0"/>
              <a:t> hypothesis: </a:t>
            </a:r>
            <a:r>
              <a:rPr lang="nl-NL" sz="2400" dirty="0" err="1"/>
              <a:t>true</a:t>
            </a:r>
            <a:r>
              <a:rPr lang="nl-NL" sz="2400" dirty="0"/>
              <a:t> </a:t>
            </a:r>
            <a:r>
              <a:rPr lang="nl-NL" sz="2400" dirty="0" err="1"/>
              <a:t>difference</a:t>
            </a:r>
            <a:r>
              <a:rPr lang="nl-NL" sz="2400" dirty="0"/>
              <a:t> in means is </a:t>
            </a:r>
            <a:r>
              <a:rPr lang="nl-NL" sz="2400" dirty="0" err="1"/>
              <a:t>less</a:t>
            </a:r>
            <a:r>
              <a:rPr lang="nl-NL" sz="2400" dirty="0"/>
              <a:t> </a:t>
            </a:r>
            <a:r>
              <a:rPr lang="nl-NL" sz="2400" dirty="0" err="1"/>
              <a:t>than</a:t>
            </a:r>
            <a:r>
              <a:rPr lang="nl-NL" sz="2400" dirty="0"/>
              <a:t> 0</a:t>
            </a:r>
          </a:p>
          <a:p>
            <a:r>
              <a:rPr lang="nl-NL" sz="2400" dirty="0"/>
              <a:t>95 percent </a:t>
            </a:r>
            <a:r>
              <a:rPr lang="nl-NL" sz="2400" dirty="0" err="1"/>
              <a:t>confidence</a:t>
            </a:r>
            <a:r>
              <a:rPr lang="nl-NL" sz="2400" dirty="0"/>
              <a:t> interval</a:t>
            </a:r>
            <a:r>
              <a:rPr lang="nl-NL" sz="2400" dirty="0" smtClean="0"/>
              <a:t>:      </a:t>
            </a:r>
            <a:r>
              <a:rPr lang="nl-NL" sz="2400" dirty="0"/>
              <a:t>-</a:t>
            </a:r>
            <a:r>
              <a:rPr lang="nl-NL" sz="2400" dirty="0" err="1"/>
              <a:t>Inf</a:t>
            </a:r>
            <a:r>
              <a:rPr lang="nl-NL" sz="2400" dirty="0"/>
              <a:t> 13.93695</a:t>
            </a:r>
          </a:p>
          <a:p>
            <a:r>
              <a:rPr lang="nl-NL" sz="2400" dirty="0"/>
              <a:t>sample </a:t>
            </a:r>
            <a:r>
              <a:rPr lang="nl-NL" sz="2400" dirty="0" err="1"/>
              <a:t>estimates</a:t>
            </a:r>
            <a:r>
              <a:rPr lang="nl-NL" sz="2400" dirty="0" smtClean="0"/>
              <a:t>: </a:t>
            </a:r>
            <a:r>
              <a:rPr lang="nl-NL" sz="2400" dirty="0" err="1" smtClean="0"/>
              <a:t>mean</a:t>
            </a:r>
            <a:r>
              <a:rPr lang="nl-NL" sz="2400" dirty="0" smtClean="0"/>
              <a:t> </a:t>
            </a:r>
            <a:r>
              <a:rPr lang="nl-NL" sz="2400" dirty="0"/>
              <a:t>of </a:t>
            </a:r>
            <a:r>
              <a:rPr lang="nl-NL" sz="2400" dirty="0" err="1"/>
              <a:t>the</a:t>
            </a:r>
            <a:r>
              <a:rPr lang="nl-NL" sz="2400" dirty="0"/>
              <a:t> </a:t>
            </a:r>
            <a:r>
              <a:rPr lang="nl-NL" sz="2400" dirty="0" err="1"/>
              <a:t>differences</a:t>
            </a:r>
            <a:r>
              <a:rPr lang="nl-NL" sz="2400" dirty="0"/>
              <a:t> </a:t>
            </a:r>
            <a:r>
              <a:rPr lang="nl-NL" sz="2400" dirty="0" smtClean="0"/>
              <a:t>                   </a:t>
            </a:r>
            <a:r>
              <a:rPr lang="nl-NL" sz="2400" dirty="0"/>
              <a:t>9.75 </a:t>
            </a:r>
          </a:p>
        </p:txBody>
      </p:sp>
      <p:sp>
        <p:nvSpPr>
          <p:cNvPr id="5" name="Rechthoek 4"/>
          <p:cNvSpPr/>
          <p:nvPr/>
        </p:nvSpPr>
        <p:spPr>
          <a:xfrm>
            <a:off x="1018516" y="686656"/>
            <a:ext cx="766828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800" dirty="0" smtClean="0"/>
              <a:t># of met</a:t>
            </a:r>
            <a:r>
              <a:rPr lang="nl-NL" sz="2800" b="1" dirty="0" smtClean="0"/>
              <a:t> R</a:t>
            </a:r>
          </a:p>
          <a:p>
            <a:r>
              <a:rPr lang="nl-NL" sz="2800" dirty="0">
                <a:solidFill>
                  <a:srgbClr val="FF0000"/>
                </a:solidFill>
              </a:rPr>
              <a:t>v</a:t>
            </a:r>
            <a:r>
              <a:rPr lang="nl-NL" sz="2800" dirty="0" smtClean="0">
                <a:solidFill>
                  <a:srgbClr val="FF0000"/>
                </a:solidFill>
              </a:rPr>
              <a:t>oor&lt;-c(95,92,90,98,99,110,105,80</a:t>
            </a:r>
            <a:r>
              <a:rPr lang="nl-NL" sz="28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nl-NL" sz="2800" dirty="0">
                <a:solidFill>
                  <a:srgbClr val="FF0000"/>
                </a:solidFill>
              </a:rPr>
              <a:t>n</a:t>
            </a:r>
            <a:r>
              <a:rPr lang="nl-NL" sz="2800" dirty="0" smtClean="0">
                <a:solidFill>
                  <a:srgbClr val="FF0000"/>
                </a:solidFill>
              </a:rPr>
              <a:t>a&lt;-c(83,79,80,88,85,92,104,80</a:t>
            </a:r>
            <a:r>
              <a:rPr lang="nl-NL" sz="28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nl-NL" sz="2800" dirty="0" err="1">
                <a:solidFill>
                  <a:srgbClr val="FF0000"/>
                </a:solidFill>
              </a:rPr>
              <a:t>t.test</a:t>
            </a:r>
            <a:r>
              <a:rPr lang="nl-NL" sz="2800" dirty="0">
                <a:solidFill>
                  <a:srgbClr val="FF0000"/>
                </a:solidFill>
              </a:rPr>
              <a:t>(</a:t>
            </a:r>
            <a:r>
              <a:rPr lang="nl-NL" sz="2800" dirty="0" err="1">
                <a:solidFill>
                  <a:srgbClr val="FF0000"/>
                </a:solidFill>
              </a:rPr>
              <a:t>voor,na,alt</a:t>
            </a:r>
            <a:r>
              <a:rPr lang="nl-NL" sz="2800" dirty="0">
                <a:solidFill>
                  <a:srgbClr val="FF0000"/>
                </a:solidFill>
              </a:rPr>
              <a:t>="</a:t>
            </a:r>
            <a:r>
              <a:rPr lang="nl-NL" sz="2800" dirty="0" err="1">
                <a:solidFill>
                  <a:srgbClr val="FF0000"/>
                </a:solidFill>
              </a:rPr>
              <a:t>greater</a:t>
            </a:r>
            <a:r>
              <a:rPr lang="nl-NL" sz="2800" dirty="0">
                <a:solidFill>
                  <a:srgbClr val="FF0000"/>
                </a:solidFill>
              </a:rPr>
              <a:t>",</a:t>
            </a:r>
            <a:r>
              <a:rPr lang="nl-NL" sz="2800" dirty="0" err="1">
                <a:solidFill>
                  <a:srgbClr val="FF0000"/>
                </a:solidFill>
              </a:rPr>
              <a:t>paired</a:t>
            </a:r>
            <a:r>
              <a:rPr lang="nl-NL" sz="2800" dirty="0">
                <a:solidFill>
                  <a:srgbClr val="FF0000"/>
                </a:solidFill>
              </a:rPr>
              <a:t>=T)</a:t>
            </a:r>
          </a:p>
          <a:p>
            <a:endParaRPr lang="nl-NL" sz="2400" dirty="0" smtClean="0"/>
          </a:p>
          <a:p>
            <a:r>
              <a:rPr lang="en-US" sz="2400" dirty="0">
                <a:solidFill>
                  <a:srgbClr val="000099"/>
                </a:solidFill>
              </a:rPr>
              <a:t>Paired t-test</a:t>
            </a:r>
          </a:p>
          <a:p>
            <a:endParaRPr lang="en-US" sz="2400" dirty="0">
              <a:solidFill>
                <a:srgbClr val="000099"/>
              </a:solidFill>
            </a:endParaRPr>
          </a:p>
          <a:p>
            <a:r>
              <a:rPr lang="en-US" sz="2400" dirty="0">
                <a:solidFill>
                  <a:srgbClr val="000099"/>
                </a:solidFill>
              </a:rPr>
              <a:t>data:  </a:t>
            </a:r>
            <a:r>
              <a:rPr lang="en-US" sz="2400" dirty="0" err="1">
                <a:solidFill>
                  <a:srgbClr val="000099"/>
                </a:solidFill>
              </a:rPr>
              <a:t>voor</a:t>
            </a:r>
            <a:r>
              <a:rPr lang="en-US" sz="2400" dirty="0">
                <a:solidFill>
                  <a:srgbClr val="000099"/>
                </a:solidFill>
              </a:rPr>
              <a:t> and </a:t>
            </a:r>
            <a:r>
              <a:rPr lang="en-US" sz="2400" dirty="0" err="1">
                <a:solidFill>
                  <a:srgbClr val="000099"/>
                </a:solidFill>
              </a:rPr>
              <a:t>na</a:t>
            </a:r>
            <a:endParaRPr lang="en-US" sz="2400" dirty="0">
              <a:solidFill>
                <a:srgbClr val="000099"/>
              </a:solidFill>
            </a:endParaRPr>
          </a:p>
          <a:p>
            <a:r>
              <a:rPr lang="en-US" sz="2400" dirty="0">
                <a:solidFill>
                  <a:srgbClr val="000099"/>
                </a:solidFill>
              </a:rPr>
              <a:t>t = 4.4118, </a:t>
            </a:r>
            <a:r>
              <a:rPr lang="en-US" sz="2400" dirty="0" err="1">
                <a:solidFill>
                  <a:srgbClr val="000099"/>
                </a:solidFill>
              </a:rPr>
              <a:t>df</a:t>
            </a:r>
            <a:r>
              <a:rPr lang="en-US" sz="2400" dirty="0">
                <a:solidFill>
                  <a:srgbClr val="000099"/>
                </a:solidFill>
              </a:rPr>
              <a:t> = 7, </a:t>
            </a:r>
            <a:r>
              <a:rPr lang="en-US" sz="2400" dirty="0"/>
              <a:t>p-value = 0.001556</a:t>
            </a:r>
          </a:p>
          <a:p>
            <a:r>
              <a:rPr lang="en-US" sz="2400" dirty="0">
                <a:solidFill>
                  <a:srgbClr val="000099"/>
                </a:solidFill>
              </a:rPr>
              <a:t>alternative hypothesis: true difference in means is greater than 0</a:t>
            </a:r>
          </a:p>
          <a:p>
            <a:r>
              <a:rPr lang="en-US" sz="2400" dirty="0">
                <a:solidFill>
                  <a:srgbClr val="000099"/>
                </a:solidFill>
              </a:rPr>
              <a:t>95 percent confidence interval</a:t>
            </a:r>
            <a:r>
              <a:rPr lang="en-US" sz="2400" dirty="0" smtClean="0">
                <a:solidFill>
                  <a:srgbClr val="000099"/>
                </a:solidFill>
              </a:rPr>
              <a:t>:  </a:t>
            </a:r>
            <a:r>
              <a:rPr lang="en-US" sz="2400" dirty="0"/>
              <a:t>5.563055  </a:t>
            </a:r>
            <a:r>
              <a:rPr lang="en-US" sz="2400" dirty="0" smtClean="0"/>
              <a:t>   </a:t>
            </a:r>
            <a:r>
              <a:rPr lang="en-US" sz="2400" dirty="0" err="1"/>
              <a:t>Inf</a:t>
            </a:r>
            <a:endParaRPr lang="en-US" sz="2400" dirty="0"/>
          </a:p>
          <a:p>
            <a:r>
              <a:rPr lang="en-US" sz="2400" dirty="0">
                <a:solidFill>
                  <a:srgbClr val="000099"/>
                </a:solidFill>
              </a:rPr>
              <a:t>sample estimates</a:t>
            </a:r>
            <a:r>
              <a:rPr lang="en-US" sz="2400" dirty="0" smtClean="0">
                <a:solidFill>
                  <a:srgbClr val="000099"/>
                </a:solidFill>
              </a:rPr>
              <a:t>: mean </a:t>
            </a:r>
            <a:r>
              <a:rPr lang="en-US" sz="2400" dirty="0">
                <a:solidFill>
                  <a:srgbClr val="000099"/>
                </a:solidFill>
              </a:rPr>
              <a:t>of the differences </a:t>
            </a:r>
            <a:r>
              <a:rPr lang="en-US" sz="2400" dirty="0" smtClean="0">
                <a:solidFill>
                  <a:srgbClr val="000099"/>
                </a:solidFill>
              </a:rPr>
              <a:t>        </a:t>
            </a:r>
            <a:r>
              <a:rPr lang="en-US" sz="2400" dirty="0" smtClean="0">
                <a:solidFill>
                  <a:srgbClr val="000099"/>
                </a:solidFill>
              </a:rPr>
              <a:t>      </a:t>
            </a:r>
            <a:r>
              <a:rPr lang="en-US" sz="2400" dirty="0">
                <a:solidFill>
                  <a:srgbClr val="000099"/>
                </a:solidFill>
              </a:rPr>
              <a:t>9.75 </a:t>
            </a:r>
          </a:p>
          <a:p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73800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7558" y="97221"/>
            <a:ext cx="7772400" cy="1143000"/>
          </a:xfrm>
        </p:spPr>
        <p:txBody>
          <a:bodyPr/>
          <a:lstStyle/>
          <a:p>
            <a:r>
              <a:rPr lang="nl-NL" sz="4000" dirty="0" smtClean="0"/>
              <a:t>Voorbeeld 3</a:t>
            </a:r>
            <a:endParaRPr lang="nl-NL" sz="40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51338" y="1058917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nl-NL" dirty="0" smtClean="0"/>
              <a:t>We willen weten </a:t>
            </a:r>
            <a:r>
              <a:rPr lang="nl-NL" dirty="0" smtClean="0"/>
              <a:t>of drie </a:t>
            </a:r>
            <a:r>
              <a:rPr lang="nl-NL" dirty="0" smtClean="0"/>
              <a:t>verschillende media, alle drie evengoed zijn voor de productie van biomassa</a:t>
            </a:r>
            <a:r>
              <a:rPr lang="nl-NL" dirty="0" smtClean="0"/>
              <a:t>. (# kwantificeren!)</a:t>
            </a:r>
            <a:endParaRPr lang="nl-NL" dirty="0"/>
          </a:p>
        </p:txBody>
      </p:sp>
      <p:sp>
        <p:nvSpPr>
          <p:cNvPr id="4" name="Rechthoek 3"/>
          <p:cNvSpPr/>
          <p:nvPr/>
        </p:nvSpPr>
        <p:spPr>
          <a:xfrm>
            <a:off x="851338" y="2887004"/>
            <a:ext cx="7772400" cy="3736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nl-NL" sz="3200" kern="0" dirty="0">
                <a:solidFill>
                  <a:srgbClr val="000099"/>
                </a:solidFill>
                <a:latin typeface="Tahoma"/>
              </a:rPr>
              <a:t>We stellen statistische hypothesen op:</a:t>
            </a:r>
          </a:p>
          <a:p>
            <a:pPr lvl="0">
              <a:lnSpc>
                <a:spcPct val="90000"/>
              </a:lnSpc>
              <a:spcBef>
                <a:spcPct val="20000"/>
              </a:spcBef>
            </a:pPr>
            <a:r>
              <a:rPr lang="en-US" sz="3200" kern="0" dirty="0">
                <a:solidFill>
                  <a:srgbClr val="008000"/>
                </a:solidFill>
                <a:latin typeface="Tahoma"/>
                <a:cs typeface="Tahoma" charset="0"/>
              </a:rPr>
              <a:t>H</a:t>
            </a:r>
            <a:r>
              <a:rPr lang="en-US" sz="3200" kern="0" baseline="-25000" dirty="0">
                <a:solidFill>
                  <a:srgbClr val="008000"/>
                </a:solidFill>
                <a:latin typeface="Tahoma"/>
                <a:cs typeface="Tahoma" charset="0"/>
              </a:rPr>
              <a:t>0</a:t>
            </a:r>
            <a:r>
              <a:rPr lang="en-US" sz="3200" kern="0" dirty="0">
                <a:solidFill>
                  <a:srgbClr val="008000"/>
                </a:solidFill>
                <a:latin typeface="Tahoma"/>
                <a:cs typeface="Tahoma" charset="0"/>
              </a:rPr>
              <a:t>: µ</a:t>
            </a:r>
            <a:r>
              <a:rPr lang="en-US" sz="3200" kern="0" baseline="-25000" dirty="0">
                <a:solidFill>
                  <a:srgbClr val="008000"/>
                </a:solidFill>
                <a:latin typeface="Tahoma"/>
                <a:cs typeface="Tahoma" charset="0"/>
              </a:rPr>
              <a:t>1</a:t>
            </a:r>
            <a:r>
              <a:rPr lang="en-US" sz="3200" kern="0" dirty="0">
                <a:solidFill>
                  <a:srgbClr val="008000"/>
                </a:solidFill>
                <a:latin typeface="Tahoma"/>
                <a:cs typeface="Tahoma" charset="0"/>
              </a:rPr>
              <a:t> = µ</a:t>
            </a:r>
            <a:r>
              <a:rPr lang="en-US" sz="3200" kern="0" baseline="-25000" dirty="0">
                <a:solidFill>
                  <a:srgbClr val="008000"/>
                </a:solidFill>
                <a:latin typeface="Tahoma"/>
                <a:cs typeface="Tahoma" charset="0"/>
              </a:rPr>
              <a:t>2</a:t>
            </a:r>
            <a:r>
              <a:rPr lang="en-US" sz="3200" kern="0" dirty="0">
                <a:solidFill>
                  <a:srgbClr val="000099"/>
                </a:solidFill>
                <a:latin typeface="Tahoma"/>
                <a:cs typeface="Tahoma" charset="0"/>
              </a:rPr>
              <a:t> </a:t>
            </a:r>
            <a:r>
              <a:rPr lang="en-US" sz="3200" kern="0" dirty="0" smtClean="0">
                <a:solidFill>
                  <a:srgbClr val="008000"/>
                </a:solidFill>
                <a:latin typeface="Tahoma"/>
                <a:cs typeface="Tahoma" charset="0"/>
              </a:rPr>
              <a:t>= µ</a:t>
            </a:r>
            <a:r>
              <a:rPr lang="en-US" sz="3200" kern="0" baseline="-25000" dirty="0" smtClean="0">
                <a:solidFill>
                  <a:srgbClr val="008000"/>
                </a:solidFill>
                <a:latin typeface="Tahoma"/>
                <a:cs typeface="Tahoma" charset="0"/>
              </a:rPr>
              <a:t>3</a:t>
            </a:r>
            <a:endParaRPr lang="en-US" sz="3200" kern="0" dirty="0">
              <a:solidFill>
                <a:srgbClr val="000099"/>
              </a:solidFill>
              <a:latin typeface="Tahoma"/>
              <a:cs typeface="Tahoma" charset="0"/>
            </a:endParaRPr>
          </a:p>
          <a:p>
            <a:pPr lvl="0">
              <a:lnSpc>
                <a:spcPct val="90000"/>
              </a:lnSpc>
              <a:spcBef>
                <a:spcPct val="20000"/>
              </a:spcBef>
            </a:pPr>
            <a:r>
              <a:rPr lang="en-US" sz="3200" kern="0" dirty="0">
                <a:solidFill>
                  <a:srgbClr val="FF0000"/>
                </a:solidFill>
                <a:latin typeface="Tahoma"/>
                <a:cs typeface="Tahoma" charset="0"/>
              </a:rPr>
              <a:t>H</a:t>
            </a:r>
            <a:r>
              <a:rPr lang="en-US" sz="3200" kern="0" baseline="-25000" dirty="0">
                <a:solidFill>
                  <a:srgbClr val="FF0000"/>
                </a:solidFill>
                <a:latin typeface="Tahoma"/>
                <a:cs typeface="Tahoma" charset="0"/>
              </a:rPr>
              <a:t>1</a:t>
            </a:r>
            <a:r>
              <a:rPr lang="en-US" sz="3200" kern="0" dirty="0">
                <a:solidFill>
                  <a:srgbClr val="FF0000"/>
                </a:solidFill>
                <a:latin typeface="Tahoma"/>
                <a:cs typeface="Tahoma" charset="0"/>
              </a:rPr>
              <a:t>: </a:t>
            </a:r>
            <a:r>
              <a:rPr lang="en-US" sz="3200" kern="0" dirty="0" err="1" smtClean="0">
                <a:solidFill>
                  <a:srgbClr val="FF0000"/>
                </a:solidFill>
                <a:latin typeface="Tahoma"/>
                <a:cs typeface="Tahoma" charset="0"/>
              </a:rPr>
              <a:t>niet</a:t>
            </a:r>
            <a:r>
              <a:rPr lang="en-US" sz="3200" kern="0" dirty="0" smtClean="0">
                <a:solidFill>
                  <a:srgbClr val="FF0000"/>
                </a:solidFill>
                <a:latin typeface="Tahoma"/>
                <a:cs typeface="Tahoma" charset="0"/>
              </a:rPr>
              <a:t> (</a:t>
            </a:r>
            <a:r>
              <a:rPr lang="en-US" sz="3200" kern="0" dirty="0">
                <a:solidFill>
                  <a:srgbClr val="FF0000"/>
                </a:solidFill>
                <a:latin typeface="Tahoma"/>
                <a:cs typeface="Tahoma" charset="0"/>
              </a:rPr>
              <a:t>µ</a:t>
            </a:r>
            <a:r>
              <a:rPr lang="en-US" sz="3200" kern="0" baseline="-25000" dirty="0">
                <a:solidFill>
                  <a:srgbClr val="FF0000"/>
                </a:solidFill>
                <a:latin typeface="Tahoma"/>
                <a:cs typeface="Tahoma" charset="0"/>
              </a:rPr>
              <a:t>1</a:t>
            </a:r>
            <a:r>
              <a:rPr lang="en-US" sz="3200" kern="0" dirty="0">
                <a:solidFill>
                  <a:srgbClr val="FF0000"/>
                </a:solidFill>
                <a:latin typeface="Tahoma"/>
                <a:cs typeface="Tahoma" charset="0"/>
              </a:rPr>
              <a:t> = µ</a:t>
            </a:r>
            <a:r>
              <a:rPr lang="en-US" sz="3200" kern="0" baseline="-25000" dirty="0">
                <a:solidFill>
                  <a:srgbClr val="FF0000"/>
                </a:solidFill>
                <a:latin typeface="Tahoma"/>
                <a:cs typeface="Tahoma" charset="0"/>
              </a:rPr>
              <a:t>2</a:t>
            </a:r>
            <a:r>
              <a:rPr lang="en-US" sz="3200" kern="0" dirty="0">
                <a:solidFill>
                  <a:srgbClr val="FF0000"/>
                </a:solidFill>
                <a:latin typeface="Tahoma"/>
                <a:cs typeface="Tahoma" charset="0"/>
              </a:rPr>
              <a:t> = </a:t>
            </a:r>
            <a:r>
              <a:rPr lang="en-US" sz="3200" kern="0" dirty="0" smtClean="0">
                <a:solidFill>
                  <a:srgbClr val="FF0000"/>
                </a:solidFill>
                <a:latin typeface="Tahoma"/>
                <a:cs typeface="Tahoma" charset="0"/>
              </a:rPr>
              <a:t>µ</a:t>
            </a:r>
            <a:r>
              <a:rPr lang="en-US" sz="3200" kern="0" baseline="-25000" dirty="0" smtClean="0">
                <a:solidFill>
                  <a:srgbClr val="FF0000"/>
                </a:solidFill>
                <a:latin typeface="Tahoma"/>
                <a:cs typeface="Tahoma" charset="0"/>
              </a:rPr>
              <a:t>3</a:t>
            </a:r>
            <a:r>
              <a:rPr lang="en-US" sz="3200" kern="0" dirty="0" smtClean="0">
                <a:solidFill>
                  <a:srgbClr val="FF0000"/>
                </a:solidFill>
                <a:latin typeface="Tahoma"/>
                <a:cs typeface="Tahoma" charset="0"/>
              </a:rPr>
              <a:t> ) </a:t>
            </a:r>
          </a:p>
          <a:p>
            <a:pPr lvl="0">
              <a:lnSpc>
                <a:spcPct val="90000"/>
              </a:lnSpc>
              <a:spcBef>
                <a:spcPct val="20000"/>
              </a:spcBef>
            </a:pPr>
            <a:r>
              <a:rPr lang="en-US" sz="3200" kern="0" dirty="0" smtClean="0">
                <a:solidFill>
                  <a:srgbClr val="FF0000"/>
                </a:solidFill>
                <a:latin typeface="Tahoma"/>
                <a:cs typeface="Tahoma" charset="0"/>
              </a:rPr>
              <a:t>  </a:t>
            </a:r>
          </a:p>
          <a:p>
            <a:pPr lvl="0">
              <a:lnSpc>
                <a:spcPct val="90000"/>
              </a:lnSpc>
              <a:spcBef>
                <a:spcPct val="20000"/>
              </a:spcBef>
            </a:pPr>
            <a:r>
              <a:rPr lang="en-US" sz="3200" kern="0" dirty="0" smtClean="0">
                <a:solidFill>
                  <a:srgbClr val="000099"/>
                </a:solidFill>
                <a:latin typeface="Tahoma"/>
                <a:cs typeface="Tahoma" charset="0"/>
              </a:rPr>
              <a:t>Of </a:t>
            </a:r>
            <a:r>
              <a:rPr lang="en-US" sz="3200" kern="0" dirty="0">
                <a:solidFill>
                  <a:srgbClr val="FF0000"/>
                </a:solidFill>
                <a:latin typeface="Tahoma"/>
                <a:cs typeface="Tahoma" charset="0"/>
              </a:rPr>
              <a:t>H</a:t>
            </a:r>
            <a:r>
              <a:rPr lang="en-US" sz="3200" kern="0" baseline="-25000" dirty="0">
                <a:solidFill>
                  <a:srgbClr val="FF0000"/>
                </a:solidFill>
                <a:latin typeface="Tahoma"/>
                <a:cs typeface="Tahoma" charset="0"/>
              </a:rPr>
              <a:t>1</a:t>
            </a:r>
            <a:r>
              <a:rPr lang="en-US" sz="3200" kern="0" dirty="0" smtClean="0">
                <a:solidFill>
                  <a:srgbClr val="000099"/>
                </a:solidFill>
                <a:latin typeface="Tahoma"/>
                <a:cs typeface="Tahoma" charset="0"/>
              </a:rPr>
              <a:t> in </a:t>
            </a:r>
            <a:r>
              <a:rPr lang="en-US" sz="3200" kern="0" dirty="0" err="1" smtClean="0">
                <a:solidFill>
                  <a:srgbClr val="000099"/>
                </a:solidFill>
                <a:latin typeface="Tahoma"/>
                <a:cs typeface="Tahoma" charset="0"/>
              </a:rPr>
              <a:t>woorden</a:t>
            </a:r>
            <a:r>
              <a:rPr lang="en-US" sz="3200" kern="0" dirty="0" smtClean="0">
                <a:solidFill>
                  <a:srgbClr val="000099"/>
                </a:solidFill>
                <a:latin typeface="Tahoma"/>
                <a:cs typeface="Tahoma" charset="0"/>
              </a:rPr>
              <a:t>: </a:t>
            </a:r>
          </a:p>
          <a:p>
            <a:pPr lvl="0">
              <a:lnSpc>
                <a:spcPct val="90000"/>
              </a:lnSpc>
              <a:spcBef>
                <a:spcPct val="20000"/>
              </a:spcBef>
            </a:pPr>
            <a:r>
              <a:rPr lang="en-US" sz="3200" kern="0" dirty="0" smtClean="0">
                <a:solidFill>
                  <a:srgbClr val="000099"/>
                </a:solidFill>
                <a:latin typeface="Tahoma"/>
                <a:cs typeface="Tahoma" charset="0"/>
              </a:rPr>
              <a:t>de </a:t>
            </a:r>
            <a:r>
              <a:rPr lang="en-US" sz="3200" kern="0" dirty="0" err="1" smtClean="0">
                <a:solidFill>
                  <a:srgbClr val="000099"/>
                </a:solidFill>
                <a:latin typeface="Tahoma"/>
                <a:cs typeface="Tahoma" charset="0"/>
              </a:rPr>
              <a:t>opbrengst</a:t>
            </a:r>
            <a:r>
              <a:rPr lang="en-US" sz="3200" kern="0" dirty="0" smtClean="0">
                <a:solidFill>
                  <a:srgbClr val="000099"/>
                </a:solidFill>
                <a:latin typeface="Tahoma"/>
                <a:cs typeface="Tahoma" charset="0"/>
              </a:rPr>
              <a:t> </a:t>
            </a:r>
            <a:r>
              <a:rPr lang="en-US" sz="3200" kern="0" dirty="0" err="1" smtClean="0">
                <a:solidFill>
                  <a:srgbClr val="000099"/>
                </a:solidFill>
                <a:latin typeface="Tahoma"/>
                <a:cs typeface="Tahoma" charset="0"/>
              </a:rPr>
              <a:t>aan</a:t>
            </a:r>
            <a:r>
              <a:rPr lang="en-US" sz="3200" kern="0" dirty="0" smtClean="0">
                <a:solidFill>
                  <a:srgbClr val="000099"/>
                </a:solidFill>
                <a:latin typeface="Tahoma"/>
                <a:cs typeface="Tahoma" charset="0"/>
              </a:rPr>
              <a:t> </a:t>
            </a:r>
            <a:r>
              <a:rPr lang="en-US" sz="3200" kern="0" dirty="0" err="1" smtClean="0">
                <a:solidFill>
                  <a:srgbClr val="000099"/>
                </a:solidFill>
                <a:latin typeface="Tahoma"/>
                <a:cs typeface="Tahoma" charset="0"/>
              </a:rPr>
              <a:t>biomassa</a:t>
            </a:r>
            <a:r>
              <a:rPr lang="en-US" sz="3200" kern="0" dirty="0" smtClean="0">
                <a:solidFill>
                  <a:srgbClr val="000099"/>
                </a:solidFill>
                <a:latin typeface="Tahoma"/>
                <a:cs typeface="Tahoma" charset="0"/>
              </a:rPr>
              <a:t> is </a:t>
            </a:r>
            <a:r>
              <a:rPr lang="en-US" sz="3200" kern="0" dirty="0" err="1" smtClean="0">
                <a:solidFill>
                  <a:srgbClr val="000099"/>
                </a:solidFill>
                <a:latin typeface="Tahoma"/>
                <a:cs typeface="Tahoma" charset="0"/>
              </a:rPr>
              <a:t>niet</a:t>
            </a:r>
            <a:r>
              <a:rPr lang="en-US" sz="3200" kern="0" dirty="0" smtClean="0">
                <a:solidFill>
                  <a:srgbClr val="000099"/>
                </a:solidFill>
                <a:latin typeface="Tahoma"/>
                <a:cs typeface="Tahoma" charset="0"/>
              </a:rPr>
              <a:t> </a:t>
            </a:r>
            <a:r>
              <a:rPr lang="en-US" sz="3200" kern="0" dirty="0" err="1" smtClean="0">
                <a:solidFill>
                  <a:srgbClr val="000099"/>
                </a:solidFill>
                <a:latin typeface="Tahoma"/>
                <a:cs typeface="Tahoma" charset="0"/>
              </a:rPr>
              <a:t>bij</a:t>
            </a:r>
            <a:r>
              <a:rPr lang="en-US" sz="3200" kern="0" dirty="0" smtClean="0">
                <a:solidFill>
                  <a:srgbClr val="000099"/>
                </a:solidFill>
                <a:latin typeface="Tahoma"/>
                <a:cs typeface="Tahoma" charset="0"/>
              </a:rPr>
              <a:t>  </a:t>
            </a:r>
            <a:r>
              <a:rPr lang="en-US" sz="3200" kern="0" dirty="0" err="1" smtClean="0">
                <a:solidFill>
                  <a:srgbClr val="000099"/>
                </a:solidFill>
                <a:latin typeface="Tahoma"/>
                <a:cs typeface="Tahoma" charset="0"/>
              </a:rPr>
              <a:t>alledrie</a:t>
            </a:r>
            <a:r>
              <a:rPr lang="en-US" sz="3200" kern="0" dirty="0" smtClean="0">
                <a:solidFill>
                  <a:srgbClr val="000099"/>
                </a:solidFill>
                <a:latin typeface="Tahoma"/>
                <a:cs typeface="Tahoma" charset="0"/>
              </a:rPr>
              <a:t> de media even </a:t>
            </a:r>
            <a:r>
              <a:rPr lang="en-US" sz="3200" kern="0" dirty="0" err="1" smtClean="0">
                <a:solidFill>
                  <a:srgbClr val="000099"/>
                </a:solidFill>
                <a:latin typeface="Tahoma"/>
                <a:cs typeface="Tahoma" charset="0"/>
              </a:rPr>
              <a:t>groot</a:t>
            </a:r>
            <a:endParaRPr lang="nl-NL" sz="3200" kern="0" dirty="0">
              <a:solidFill>
                <a:srgbClr val="FF0000"/>
              </a:solidFill>
              <a:latin typeface="Tahoma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B8E70-F429-41F3-835E-B47BA5ECAAA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0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117" y="447472"/>
            <a:ext cx="9052883" cy="6286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>
          <a:xfrm>
            <a:off x="7112876" y="6505574"/>
            <a:ext cx="1905000" cy="457200"/>
          </a:xfrm>
        </p:spPr>
        <p:txBody>
          <a:bodyPr/>
          <a:lstStyle/>
          <a:p>
            <a:fld id="{9C071628-7C40-4CA6-A5DD-BBDC9C5762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31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088864" y="172016"/>
            <a:ext cx="1720536" cy="868547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Meer over ANOVA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323528" y="5778713"/>
            <a:ext cx="3231848" cy="577637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 </a:t>
            </a:r>
            <a:r>
              <a:rPr lang="en-GB" sz="1400" dirty="0" smtClean="0">
                <a:solidFill>
                  <a:schemeClr val="tx1"/>
                </a:solidFill>
              </a:rPr>
              <a:t>© Wilma Groenewegen, HAN,HLO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846B-21B3-4AE7-8DB9-DD1F18A991EA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3" y="1726447"/>
            <a:ext cx="8480271" cy="251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73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772400" cy="1143000"/>
          </a:xfrm>
        </p:spPr>
        <p:txBody>
          <a:bodyPr/>
          <a:lstStyle/>
          <a:p>
            <a:r>
              <a:rPr lang="en-US" sz="4000" b="1" dirty="0"/>
              <a:t>Checking </a:t>
            </a:r>
            <a:r>
              <a:rPr lang="en-US" sz="4000" b="1" dirty="0" err="1"/>
              <a:t>Anova</a:t>
            </a:r>
            <a:r>
              <a:rPr lang="en-US" sz="4000" b="1" dirty="0"/>
              <a:t> </a:t>
            </a:r>
            <a:r>
              <a:rPr lang="en-US" sz="4000" b="1" dirty="0" smtClean="0"/>
              <a:t>Conditions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>before you start</a:t>
            </a:r>
            <a:endParaRPr lang="nl-NL" sz="4000" b="1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341438"/>
            <a:ext cx="8713787" cy="525591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groups must be independent of each other. This info comes from the description of the experiment</a:t>
            </a:r>
            <a:r>
              <a:rPr lang="en-US" dirty="0" smtClean="0"/>
              <a:t>.</a:t>
            </a:r>
          </a:p>
          <a:p>
            <a:pPr>
              <a:lnSpc>
                <a:spcPct val="90000"/>
              </a:lnSpc>
              <a:buNone/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dirty="0"/>
              <a:t>variances of the groups must be </a:t>
            </a:r>
            <a:r>
              <a:rPr lang="en-US" dirty="0" smtClean="0"/>
              <a:t>“equal”. </a:t>
            </a:r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   This means no variance should be more than </a:t>
            </a:r>
            <a:r>
              <a:rPr lang="en-US" dirty="0"/>
              <a:t>5</a:t>
            </a:r>
            <a:r>
              <a:rPr lang="en-US" dirty="0" smtClean="0"/>
              <a:t> times larger than another variance.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dirty="0"/>
              <a:t>distributions must be nearly normal. </a:t>
            </a:r>
            <a:endParaRPr lang="en-US" dirty="0" smtClean="0"/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   We </a:t>
            </a:r>
            <a:r>
              <a:rPr lang="en-US" dirty="0"/>
              <a:t>can check for symmetry and for outliers.</a:t>
            </a:r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>
          <a:xfrm>
            <a:off x="6988175" y="6400800"/>
            <a:ext cx="1905000" cy="457200"/>
          </a:xfrm>
        </p:spPr>
        <p:txBody>
          <a:bodyPr/>
          <a:lstStyle/>
          <a:p>
            <a:fld id="{B83AEE7F-07EF-4D95-B3C9-1326FC07548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5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7558" y="97221"/>
            <a:ext cx="7772400" cy="1143000"/>
          </a:xfrm>
        </p:spPr>
        <p:txBody>
          <a:bodyPr/>
          <a:lstStyle/>
          <a:p>
            <a:r>
              <a:rPr lang="nl-NL" sz="4000" dirty="0" smtClean="0"/>
              <a:t>Terug naar Voorbeeld </a:t>
            </a:r>
            <a:r>
              <a:rPr lang="nl-NL" sz="4000" dirty="0" smtClean="0"/>
              <a:t>3</a:t>
            </a:r>
            <a:endParaRPr lang="nl-NL" sz="40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51338" y="1058917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nl-NL" dirty="0" smtClean="0"/>
              <a:t>We willen weten </a:t>
            </a:r>
            <a:r>
              <a:rPr lang="nl-NL" dirty="0" smtClean="0"/>
              <a:t>of drie </a:t>
            </a:r>
            <a:r>
              <a:rPr lang="nl-NL" dirty="0" smtClean="0"/>
              <a:t>verschillende media, alle drie evengoed zijn voor de productie van biomassa</a:t>
            </a:r>
            <a:r>
              <a:rPr lang="nl-NL" dirty="0" smtClean="0"/>
              <a:t>. (# kwantificeren!)</a:t>
            </a:r>
            <a:endParaRPr lang="nl-NL" dirty="0"/>
          </a:p>
        </p:txBody>
      </p:sp>
      <p:sp>
        <p:nvSpPr>
          <p:cNvPr id="4" name="Rechthoek 3"/>
          <p:cNvSpPr/>
          <p:nvPr/>
        </p:nvSpPr>
        <p:spPr>
          <a:xfrm>
            <a:off x="851338" y="2887004"/>
            <a:ext cx="7772400" cy="3736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nl-NL" sz="3200" kern="0" dirty="0">
                <a:solidFill>
                  <a:srgbClr val="000099"/>
                </a:solidFill>
                <a:latin typeface="Tahoma"/>
              </a:rPr>
              <a:t>We stellen statistische hypothesen op:</a:t>
            </a:r>
          </a:p>
          <a:p>
            <a:pPr lvl="0">
              <a:lnSpc>
                <a:spcPct val="90000"/>
              </a:lnSpc>
              <a:spcBef>
                <a:spcPct val="20000"/>
              </a:spcBef>
            </a:pPr>
            <a:r>
              <a:rPr lang="en-US" sz="3200" kern="0" dirty="0">
                <a:solidFill>
                  <a:srgbClr val="008000"/>
                </a:solidFill>
                <a:latin typeface="Tahoma"/>
                <a:cs typeface="Tahoma" charset="0"/>
              </a:rPr>
              <a:t>H</a:t>
            </a:r>
            <a:r>
              <a:rPr lang="en-US" sz="3200" kern="0" baseline="-25000" dirty="0">
                <a:solidFill>
                  <a:srgbClr val="008000"/>
                </a:solidFill>
                <a:latin typeface="Tahoma"/>
                <a:cs typeface="Tahoma" charset="0"/>
              </a:rPr>
              <a:t>0</a:t>
            </a:r>
            <a:r>
              <a:rPr lang="en-US" sz="3200" kern="0" dirty="0">
                <a:solidFill>
                  <a:srgbClr val="008000"/>
                </a:solidFill>
                <a:latin typeface="Tahoma"/>
                <a:cs typeface="Tahoma" charset="0"/>
              </a:rPr>
              <a:t>: µ</a:t>
            </a:r>
            <a:r>
              <a:rPr lang="en-US" sz="3200" kern="0" baseline="-25000" dirty="0">
                <a:solidFill>
                  <a:srgbClr val="008000"/>
                </a:solidFill>
                <a:latin typeface="Tahoma"/>
                <a:cs typeface="Tahoma" charset="0"/>
              </a:rPr>
              <a:t>1</a:t>
            </a:r>
            <a:r>
              <a:rPr lang="en-US" sz="3200" kern="0" dirty="0">
                <a:solidFill>
                  <a:srgbClr val="008000"/>
                </a:solidFill>
                <a:latin typeface="Tahoma"/>
                <a:cs typeface="Tahoma" charset="0"/>
              </a:rPr>
              <a:t> = µ</a:t>
            </a:r>
            <a:r>
              <a:rPr lang="en-US" sz="3200" kern="0" baseline="-25000" dirty="0">
                <a:solidFill>
                  <a:srgbClr val="008000"/>
                </a:solidFill>
                <a:latin typeface="Tahoma"/>
                <a:cs typeface="Tahoma" charset="0"/>
              </a:rPr>
              <a:t>2</a:t>
            </a:r>
            <a:r>
              <a:rPr lang="en-US" sz="3200" kern="0" dirty="0">
                <a:solidFill>
                  <a:srgbClr val="000099"/>
                </a:solidFill>
                <a:latin typeface="Tahoma"/>
                <a:cs typeface="Tahoma" charset="0"/>
              </a:rPr>
              <a:t> </a:t>
            </a:r>
            <a:r>
              <a:rPr lang="en-US" sz="3200" kern="0" dirty="0" smtClean="0">
                <a:solidFill>
                  <a:srgbClr val="008000"/>
                </a:solidFill>
                <a:latin typeface="Tahoma"/>
                <a:cs typeface="Tahoma" charset="0"/>
              </a:rPr>
              <a:t>= µ</a:t>
            </a:r>
            <a:r>
              <a:rPr lang="en-US" sz="3200" kern="0" baseline="-25000" dirty="0" smtClean="0">
                <a:solidFill>
                  <a:srgbClr val="008000"/>
                </a:solidFill>
                <a:latin typeface="Tahoma"/>
                <a:cs typeface="Tahoma" charset="0"/>
              </a:rPr>
              <a:t>3</a:t>
            </a:r>
            <a:endParaRPr lang="en-US" sz="3200" kern="0" dirty="0">
              <a:solidFill>
                <a:srgbClr val="000099"/>
              </a:solidFill>
              <a:latin typeface="Tahoma"/>
              <a:cs typeface="Tahoma" charset="0"/>
            </a:endParaRPr>
          </a:p>
          <a:p>
            <a:pPr lvl="0">
              <a:lnSpc>
                <a:spcPct val="90000"/>
              </a:lnSpc>
              <a:spcBef>
                <a:spcPct val="20000"/>
              </a:spcBef>
            </a:pPr>
            <a:r>
              <a:rPr lang="en-US" sz="3200" kern="0" dirty="0">
                <a:solidFill>
                  <a:srgbClr val="FF0000"/>
                </a:solidFill>
                <a:latin typeface="Tahoma"/>
                <a:cs typeface="Tahoma" charset="0"/>
              </a:rPr>
              <a:t>H</a:t>
            </a:r>
            <a:r>
              <a:rPr lang="en-US" sz="3200" kern="0" baseline="-25000" dirty="0">
                <a:solidFill>
                  <a:srgbClr val="FF0000"/>
                </a:solidFill>
                <a:latin typeface="Tahoma"/>
                <a:cs typeface="Tahoma" charset="0"/>
              </a:rPr>
              <a:t>1</a:t>
            </a:r>
            <a:r>
              <a:rPr lang="en-US" sz="3200" kern="0" dirty="0">
                <a:solidFill>
                  <a:srgbClr val="FF0000"/>
                </a:solidFill>
                <a:latin typeface="Tahoma"/>
                <a:cs typeface="Tahoma" charset="0"/>
              </a:rPr>
              <a:t>: </a:t>
            </a:r>
            <a:r>
              <a:rPr lang="en-US" sz="3200" kern="0" dirty="0" err="1" smtClean="0">
                <a:solidFill>
                  <a:srgbClr val="FF0000"/>
                </a:solidFill>
                <a:latin typeface="Tahoma"/>
                <a:cs typeface="Tahoma" charset="0"/>
              </a:rPr>
              <a:t>niet</a:t>
            </a:r>
            <a:r>
              <a:rPr lang="en-US" sz="3200" kern="0" dirty="0" smtClean="0">
                <a:solidFill>
                  <a:srgbClr val="FF0000"/>
                </a:solidFill>
                <a:latin typeface="Tahoma"/>
                <a:cs typeface="Tahoma" charset="0"/>
              </a:rPr>
              <a:t> (</a:t>
            </a:r>
            <a:r>
              <a:rPr lang="en-US" sz="3200" kern="0" dirty="0">
                <a:solidFill>
                  <a:srgbClr val="FF0000"/>
                </a:solidFill>
                <a:latin typeface="Tahoma"/>
                <a:cs typeface="Tahoma" charset="0"/>
              </a:rPr>
              <a:t>µ</a:t>
            </a:r>
            <a:r>
              <a:rPr lang="en-US" sz="3200" kern="0" baseline="-25000" dirty="0">
                <a:solidFill>
                  <a:srgbClr val="FF0000"/>
                </a:solidFill>
                <a:latin typeface="Tahoma"/>
                <a:cs typeface="Tahoma" charset="0"/>
              </a:rPr>
              <a:t>1</a:t>
            </a:r>
            <a:r>
              <a:rPr lang="en-US" sz="3200" kern="0" dirty="0">
                <a:solidFill>
                  <a:srgbClr val="FF0000"/>
                </a:solidFill>
                <a:latin typeface="Tahoma"/>
                <a:cs typeface="Tahoma" charset="0"/>
              </a:rPr>
              <a:t> = µ</a:t>
            </a:r>
            <a:r>
              <a:rPr lang="en-US" sz="3200" kern="0" baseline="-25000" dirty="0">
                <a:solidFill>
                  <a:srgbClr val="FF0000"/>
                </a:solidFill>
                <a:latin typeface="Tahoma"/>
                <a:cs typeface="Tahoma" charset="0"/>
              </a:rPr>
              <a:t>2</a:t>
            </a:r>
            <a:r>
              <a:rPr lang="en-US" sz="3200" kern="0" dirty="0">
                <a:solidFill>
                  <a:srgbClr val="FF0000"/>
                </a:solidFill>
                <a:latin typeface="Tahoma"/>
                <a:cs typeface="Tahoma" charset="0"/>
              </a:rPr>
              <a:t> = </a:t>
            </a:r>
            <a:r>
              <a:rPr lang="en-US" sz="3200" kern="0" dirty="0" smtClean="0">
                <a:solidFill>
                  <a:srgbClr val="FF0000"/>
                </a:solidFill>
                <a:latin typeface="Tahoma"/>
                <a:cs typeface="Tahoma" charset="0"/>
              </a:rPr>
              <a:t>µ</a:t>
            </a:r>
            <a:r>
              <a:rPr lang="en-US" sz="3200" kern="0" baseline="-25000" dirty="0" smtClean="0">
                <a:solidFill>
                  <a:srgbClr val="FF0000"/>
                </a:solidFill>
                <a:latin typeface="Tahoma"/>
                <a:cs typeface="Tahoma" charset="0"/>
              </a:rPr>
              <a:t>3</a:t>
            </a:r>
            <a:r>
              <a:rPr lang="en-US" sz="3200" kern="0" dirty="0" smtClean="0">
                <a:solidFill>
                  <a:srgbClr val="FF0000"/>
                </a:solidFill>
                <a:latin typeface="Tahoma"/>
                <a:cs typeface="Tahoma" charset="0"/>
              </a:rPr>
              <a:t> ) </a:t>
            </a:r>
          </a:p>
          <a:p>
            <a:pPr lvl="0">
              <a:lnSpc>
                <a:spcPct val="90000"/>
              </a:lnSpc>
              <a:spcBef>
                <a:spcPct val="20000"/>
              </a:spcBef>
            </a:pPr>
            <a:r>
              <a:rPr lang="en-US" sz="3200" kern="0" dirty="0" smtClean="0">
                <a:solidFill>
                  <a:srgbClr val="FF0000"/>
                </a:solidFill>
                <a:latin typeface="Tahoma"/>
                <a:cs typeface="Tahoma" charset="0"/>
              </a:rPr>
              <a:t>  </a:t>
            </a:r>
          </a:p>
          <a:p>
            <a:pPr lvl="0">
              <a:lnSpc>
                <a:spcPct val="90000"/>
              </a:lnSpc>
              <a:spcBef>
                <a:spcPct val="20000"/>
              </a:spcBef>
            </a:pPr>
            <a:r>
              <a:rPr lang="en-US" sz="3200" kern="0" dirty="0" smtClean="0">
                <a:solidFill>
                  <a:srgbClr val="000099"/>
                </a:solidFill>
                <a:latin typeface="Tahoma"/>
                <a:cs typeface="Tahoma" charset="0"/>
              </a:rPr>
              <a:t>Of </a:t>
            </a:r>
            <a:r>
              <a:rPr lang="en-US" sz="3200" kern="0" dirty="0">
                <a:solidFill>
                  <a:srgbClr val="FF0000"/>
                </a:solidFill>
                <a:latin typeface="Tahoma"/>
                <a:cs typeface="Tahoma" charset="0"/>
              </a:rPr>
              <a:t>H</a:t>
            </a:r>
            <a:r>
              <a:rPr lang="en-US" sz="3200" kern="0" baseline="-25000" dirty="0">
                <a:solidFill>
                  <a:srgbClr val="FF0000"/>
                </a:solidFill>
                <a:latin typeface="Tahoma"/>
                <a:cs typeface="Tahoma" charset="0"/>
              </a:rPr>
              <a:t>1</a:t>
            </a:r>
            <a:r>
              <a:rPr lang="en-US" sz="3200" kern="0" dirty="0" smtClean="0">
                <a:solidFill>
                  <a:srgbClr val="000099"/>
                </a:solidFill>
                <a:latin typeface="Tahoma"/>
                <a:cs typeface="Tahoma" charset="0"/>
              </a:rPr>
              <a:t> in </a:t>
            </a:r>
            <a:r>
              <a:rPr lang="en-US" sz="3200" kern="0" dirty="0" err="1" smtClean="0">
                <a:solidFill>
                  <a:srgbClr val="000099"/>
                </a:solidFill>
                <a:latin typeface="Tahoma"/>
                <a:cs typeface="Tahoma" charset="0"/>
              </a:rPr>
              <a:t>woorden</a:t>
            </a:r>
            <a:r>
              <a:rPr lang="en-US" sz="3200" kern="0" dirty="0" smtClean="0">
                <a:solidFill>
                  <a:srgbClr val="000099"/>
                </a:solidFill>
                <a:latin typeface="Tahoma"/>
                <a:cs typeface="Tahoma" charset="0"/>
              </a:rPr>
              <a:t>: </a:t>
            </a:r>
          </a:p>
          <a:p>
            <a:pPr lvl="0">
              <a:lnSpc>
                <a:spcPct val="90000"/>
              </a:lnSpc>
              <a:spcBef>
                <a:spcPct val="20000"/>
              </a:spcBef>
            </a:pPr>
            <a:r>
              <a:rPr lang="en-US" sz="3200" kern="0" dirty="0" smtClean="0">
                <a:solidFill>
                  <a:srgbClr val="000099"/>
                </a:solidFill>
                <a:latin typeface="Tahoma"/>
                <a:cs typeface="Tahoma" charset="0"/>
              </a:rPr>
              <a:t>de </a:t>
            </a:r>
            <a:r>
              <a:rPr lang="en-US" sz="3200" kern="0" dirty="0" err="1" smtClean="0">
                <a:solidFill>
                  <a:srgbClr val="000099"/>
                </a:solidFill>
                <a:latin typeface="Tahoma"/>
                <a:cs typeface="Tahoma" charset="0"/>
              </a:rPr>
              <a:t>opbrengst</a:t>
            </a:r>
            <a:r>
              <a:rPr lang="en-US" sz="3200" kern="0" dirty="0" smtClean="0">
                <a:solidFill>
                  <a:srgbClr val="000099"/>
                </a:solidFill>
                <a:latin typeface="Tahoma"/>
                <a:cs typeface="Tahoma" charset="0"/>
              </a:rPr>
              <a:t> </a:t>
            </a:r>
            <a:r>
              <a:rPr lang="en-US" sz="3200" kern="0" dirty="0" err="1" smtClean="0">
                <a:solidFill>
                  <a:srgbClr val="000099"/>
                </a:solidFill>
                <a:latin typeface="Tahoma"/>
                <a:cs typeface="Tahoma" charset="0"/>
              </a:rPr>
              <a:t>aan</a:t>
            </a:r>
            <a:r>
              <a:rPr lang="en-US" sz="3200" kern="0" dirty="0" smtClean="0">
                <a:solidFill>
                  <a:srgbClr val="000099"/>
                </a:solidFill>
                <a:latin typeface="Tahoma"/>
                <a:cs typeface="Tahoma" charset="0"/>
              </a:rPr>
              <a:t> </a:t>
            </a:r>
            <a:r>
              <a:rPr lang="en-US" sz="3200" kern="0" dirty="0" err="1" smtClean="0">
                <a:solidFill>
                  <a:srgbClr val="000099"/>
                </a:solidFill>
                <a:latin typeface="Tahoma"/>
                <a:cs typeface="Tahoma" charset="0"/>
              </a:rPr>
              <a:t>biomassa</a:t>
            </a:r>
            <a:r>
              <a:rPr lang="en-US" sz="3200" kern="0" dirty="0" smtClean="0">
                <a:solidFill>
                  <a:srgbClr val="000099"/>
                </a:solidFill>
                <a:latin typeface="Tahoma"/>
                <a:cs typeface="Tahoma" charset="0"/>
              </a:rPr>
              <a:t> is </a:t>
            </a:r>
            <a:r>
              <a:rPr lang="en-US" sz="3200" kern="0" dirty="0" err="1" smtClean="0">
                <a:solidFill>
                  <a:srgbClr val="000099"/>
                </a:solidFill>
                <a:latin typeface="Tahoma"/>
                <a:cs typeface="Tahoma" charset="0"/>
              </a:rPr>
              <a:t>niet</a:t>
            </a:r>
            <a:r>
              <a:rPr lang="en-US" sz="3200" kern="0" dirty="0" smtClean="0">
                <a:solidFill>
                  <a:srgbClr val="000099"/>
                </a:solidFill>
                <a:latin typeface="Tahoma"/>
                <a:cs typeface="Tahoma" charset="0"/>
              </a:rPr>
              <a:t> </a:t>
            </a:r>
            <a:r>
              <a:rPr lang="en-US" sz="3200" kern="0" dirty="0" err="1" smtClean="0">
                <a:solidFill>
                  <a:srgbClr val="000099"/>
                </a:solidFill>
                <a:latin typeface="Tahoma"/>
                <a:cs typeface="Tahoma" charset="0"/>
              </a:rPr>
              <a:t>bij</a:t>
            </a:r>
            <a:r>
              <a:rPr lang="en-US" sz="3200" kern="0" dirty="0" smtClean="0">
                <a:solidFill>
                  <a:srgbClr val="000099"/>
                </a:solidFill>
                <a:latin typeface="Tahoma"/>
                <a:cs typeface="Tahoma" charset="0"/>
              </a:rPr>
              <a:t>  </a:t>
            </a:r>
            <a:r>
              <a:rPr lang="en-US" sz="3200" kern="0" dirty="0" err="1" smtClean="0">
                <a:solidFill>
                  <a:srgbClr val="000099"/>
                </a:solidFill>
                <a:latin typeface="Tahoma"/>
                <a:cs typeface="Tahoma" charset="0"/>
              </a:rPr>
              <a:t>alledrie</a:t>
            </a:r>
            <a:r>
              <a:rPr lang="en-US" sz="3200" kern="0" dirty="0" smtClean="0">
                <a:solidFill>
                  <a:srgbClr val="000099"/>
                </a:solidFill>
                <a:latin typeface="Tahoma"/>
                <a:cs typeface="Tahoma" charset="0"/>
              </a:rPr>
              <a:t> de media even </a:t>
            </a:r>
            <a:r>
              <a:rPr lang="en-US" sz="3200" kern="0" dirty="0" err="1" smtClean="0">
                <a:solidFill>
                  <a:srgbClr val="000099"/>
                </a:solidFill>
                <a:latin typeface="Tahoma"/>
                <a:cs typeface="Tahoma" charset="0"/>
              </a:rPr>
              <a:t>groot</a:t>
            </a:r>
            <a:endParaRPr lang="nl-NL" sz="3200" kern="0" dirty="0">
              <a:solidFill>
                <a:srgbClr val="FF0000"/>
              </a:solidFill>
              <a:latin typeface="Tahoma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B8E70-F429-41F3-835E-B47BA5ECAAA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6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 rot="10800000" flipV="1">
            <a:off x="685800" y="105201"/>
            <a:ext cx="7772400" cy="1057773"/>
          </a:xfrm>
        </p:spPr>
        <p:txBody>
          <a:bodyPr/>
          <a:lstStyle/>
          <a:p>
            <a:r>
              <a:rPr lang="en-US" dirty="0" smtClean="0">
                <a:sym typeface="Symbol" pitchFamily="18" charset="2"/>
              </a:rPr>
              <a:t>type I and type II error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688" y="1615735"/>
            <a:ext cx="8726487" cy="483745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sz="2800" dirty="0">
                <a:sym typeface="Symbol" pitchFamily="18" charset="2"/>
              </a:rPr>
              <a:t>The </a:t>
            </a:r>
            <a:r>
              <a:rPr lang="en-US" sz="2800" dirty="0">
                <a:solidFill>
                  <a:srgbClr val="0000FF"/>
                </a:solidFill>
                <a:sym typeface="Symbol" pitchFamily="18" charset="2"/>
              </a:rPr>
              <a:t>significance level</a:t>
            </a:r>
            <a:r>
              <a:rPr lang="en-US" sz="2800" dirty="0">
                <a:sym typeface="Symbol" pitchFamily="18" charset="2"/>
              </a:rPr>
              <a:t> </a:t>
            </a:r>
            <a:endParaRPr lang="en-US" sz="2800" dirty="0" smtClean="0">
              <a:sym typeface="Symbol" pitchFamily="18" charset="2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800" dirty="0" smtClean="0">
                <a:sym typeface="Symbol" pitchFamily="18" charset="2"/>
              </a:rPr>
              <a:t>You reject Ho, even though Ho is true= 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800" dirty="0" smtClean="0">
                <a:sym typeface="Symbol" pitchFamily="18" charset="2"/>
              </a:rPr>
              <a:t>the </a:t>
            </a:r>
            <a:r>
              <a:rPr lang="en-US" sz="2800" dirty="0">
                <a:sym typeface="Symbol" pitchFamily="18" charset="2"/>
              </a:rPr>
              <a:t>probability of making a </a:t>
            </a:r>
            <a:r>
              <a:rPr lang="en-US" sz="2800" dirty="0">
                <a:solidFill>
                  <a:srgbClr val="0000FF"/>
                </a:solidFill>
                <a:sym typeface="Symbol" pitchFamily="18" charset="2"/>
              </a:rPr>
              <a:t>type I </a:t>
            </a:r>
            <a:r>
              <a:rPr lang="en-US" sz="2800" dirty="0" smtClean="0">
                <a:solidFill>
                  <a:srgbClr val="0000FF"/>
                </a:solidFill>
                <a:sym typeface="Symbol" pitchFamily="18" charset="2"/>
              </a:rPr>
              <a:t>error </a:t>
            </a:r>
            <a:r>
              <a:rPr lang="en-US" sz="2800" dirty="0" smtClean="0">
                <a:sym typeface="Symbol" pitchFamily="18" charset="2"/>
              </a:rPr>
              <a:t>= alpha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800" dirty="0" smtClean="0">
                <a:sym typeface="Symbol" pitchFamily="18" charset="2"/>
              </a:rPr>
              <a:t>(after performing the test we often use the </a:t>
            </a:r>
            <a:r>
              <a:rPr lang="en-US" sz="2800" dirty="0" smtClean="0">
                <a:solidFill>
                  <a:srgbClr val="0000FF"/>
                </a:solidFill>
                <a:sym typeface="Symbol" pitchFamily="18" charset="2"/>
              </a:rPr>
              <a:t>p-value</a:t>
            </a:r>
            <a:r>
              <a:rPr lang="en-US" sz="2800" dirty="0" smtClean="0">
                <a:sym typeface="Symbol" pitchFamily="18" charset="2"/>
              </a:rPr>
              <a:t>)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800" dirty="0" smtClean="0">
              <a:sym typeface="Symbol" pitchFamily="18" charset="2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800" dirty="0" smtClean="0">
                <a:sym typeface="Symbol" pitchFamily="18" charset="2"/>
              </a:rPr>
              <a:t>Retain Ho when it is false is a </a:t>
            </a:r>
            <a:r>
              <a:rPr lang="en-US" sz="2800" dirty="0" smtClean="0">
                <a:solidFill>
                  <a:srgbClr val="0000FF"/>
                </a:solidFill>
                <a:sym typeface="Symbol" pitchFamily="18" charset="2"/>
              </a:rPr>
              <a:t>type II error </a:t>
            </a:r>
            <a:r>
              <a:rPr lang="en-US" sz="2800" dirty="0" smtClean="0">
                <a:sym typeface="Symbol" pitchFamily="18" charset="2"/>
              </a:rPr>
              <a:t>= </a:t>
            </a:r>
            <a:r>
              <a:rPr lang="el-GR" sz="2800" dirty="0" smtClean="0">
                <a:sym typeface="Symbol" pitchFamily="18" charset="2"/>
              </a:rPr>
              <a:t>β</a:t>
            </a:r>
            <a:endParaRPr lang="en-US" sz="2800" dirty="0" smtClean="0">
              <a:sym typeface="Symbol" pitchFamily="18" charset="2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800" dirty="0" smtClean="0">
              <a:sym typeface="Symbol" pitchFamily="18" charset="2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800" dirty="0" smtClean="0">
                <a:sym typeface="Symbol" pitchFamily="18" charset="2"/>
              </a:rPr>
              <a:t>The</a:t>
            </a:r>
            <a:r>
              <a:rPr lang="en-US" sz="2800" dirty="0" smtClean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sz="2800" dirty="0">
                <a:solidFill>
                  <a:srgbClr val="0000FF"/>
                </a:solidFill>
                <a:sym typeface="Symbol" pitchFamily="18" charset="2"/>
              </a:rPr>
              <a:t>power of the test </a:t>
            </a:r>
            <a:r>
              <a:rPr lang="en-US" sz="2800" dirty="0" smtClean="0">
                <a:sym typeface="Symbol" pitchFamily="18" charset="2"/>
              </a:rPr>
              <a:t>is</a:t>
            </a:r>
            <a:r>
              <a:rPr lang="en-US" sz="2800" dirty="0" smtClean="0">
                <a:solidFill>
                  <a:srgbClr val="0000FF"/>
                </a:solidFill>
                <a:sym typeface="Symbol" pitchFamily="18" charset="2"/>
              </a:rPr>
              <a:t> 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800" dirty="0" smtClean="0">
                <a:sym typeface="Symbol" pitchFamily="18" charset="2"/>
              </a:rPr>
              <a:t>the</a:t>
            </a:r>
            <a:r>
              <a:rPr lang="en-US" sz="2800" dirty="0" smtClean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sz="2800" dirty="0" smtClean="0">
                <a:sym typeface="Symbol" pitchFamily="18" charset="2"/>
              </a:rPr>
              <a:t>probability that a false Ho is rejected = 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800" dirty="0" smtClean="0">
                <a:sym typeface="Symbol" pitchFamily="18" charset="2"/>
              </a:rPr>
              <a:t>1- (</a:t>
            </a:r>
            <a:r>
              <a:rPr lang="en-US" sz="2800" dirty="0">
                <a:sym typeface="Symbol" pitchFamily="18" charset="2"/>
              </a:rPr>
              <a:t>probability of </a:t>
            </a:r>
            <a:r>
              <a:rPr lang="en-US" sz="2800" dirty="0" smtClean="0">
                <a:sym typeface="Symbol" pitchFamily="18" charset="2"/>
              </a:rPr>
              <a:t>a </a:t>
            </a:r>
            <a:r>
              <a:rPr lang="en-US" sz="2800" dirty="0">
                <a:sym typeface="Symbol" pitchFamily="18" charset="2"/>
              </a:rPr>
              <a:t>type II error</a:t>
            </a:r>
            <a:r>
              <a:rPr lang="en-US" sz="2800" dirty="0" smtClean="0">
                <a:sym typeface="Symbol" pitchFamily="18" charset="2"/>
              </a:rPr>
              <a:t>) = 1- </a:t>
            </a:r>
            <a:r>
              <a:rPr lang="el-GR" sz="2800" dirty="0" smtClean="0">
                <a:sym typeface="Symbol" pitchFamily="18" charset="2"/>
              </a:rPr>
              <a:t>β</a:t>
            </a:r>
            <a:r>
              <a:rPr lang="en-US" sz="2800" dirty="0" smtClean="0">
                <a:sym typeface="Symbol" pitchFamily="18" charset="2"/>
              </a:rPr>
              <a:t>.</a:t>
            </a:r>
            <a:endParaRPr lang="en-US" sz="2800" dirty="0">
              <a:sym typeface="Symbol" pitchFamily="18" charset="2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800" dirty="0">
              <a:sym typeface="Symbol" pitchFamily="18" charset="2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800" dirty="0">
                <a:sym typeface="Symbol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62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223345"/>
            <a:ext cx="7772400" cy="1143000"/>
          </a:xfrm>
        </p:spPr>
        <p:txBody>
          <a:bodyPr/>
          <a:lstStyle/>
          <a:p>
            <a:r>
              <a:rPr lang="nl-NL" sz="4000" dirty="0" smtClean="0"/>
              <a:t>Resultaten van een experiment</a:t>
            </a:r>
            <a:endParaRPr lang="nl-NL" sz="4000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/>
          </p:nvPr>
        </p:nvGraphicFramePr>
        <p:xfrm>
          <a:off x="1024757" y="1899746"/>
          <a:ext cx="7827580" cy="3480435"/>
        </p:xfrm>
        <a:graphic>
          <a:graphicData uri="http://schemas.openxmlformats.org/drawingml/2006/table">
            <a:tbl>
              <a:tblPr/>
              <a:tblGrid>
                <a:gridCol w="2375959"/>
                <a:gridCol w="2340724"/>
                <a:gridCol w="1223216"/>
                <a:gridCol w="1887681"/>
              </a:tblGrid>
              <a:tr h="479722">
                <a:tc>
                  <a:txBody>
                    <a:bodyPr/>
                    <a:lstStyle/>
                    <a:p>
                      <a:pPr algn="l" fontAlgn="b"/>
                      <a:r>
                        <a:rPr lang="nl-NL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medium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3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medium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nl-NL" sz="3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medium 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  <a:tr h="479722">
                <a:tc>
                  <a:txBody>
                    <a:bodyPr/>
                    <a:lstStyle/>
                    <a:p>
                      <a:pPr algn="l" fontAlgn="b"/>
                      <a:r>
                        <a:rPr lang="nl-NL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3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3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9722">
                <a:tc>
                  <a:txBody>
                    <a:bodyPr/>
                    <a:lstStyle/>
                    <a:p>
                      <a:pPr algn="l" fontAlgn="b"/>
                      <a:r>
                        <a:rPr lang="nl-NL" sz="3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3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9722">
                <a:tc>
                  <a:txBody>
                    <a:bodyPr/>
                    <a:lstStyle/>
                    <a:p>
                      <a:pPr algn="l" fontAlgn="b"/>
                      <a:r>
                        <a:rPr lang="nl-NL" sz="3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3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3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9722">
                <a:tc>
                  <a:txBody>
                    <a:bodyPr/>
                    <a:lstStyle/>
                    <a:p>
                      <a:pPr algn="l" fontAlgn="b"/>
                      <a:r>
                        <a:rPr lang="nl-NL" sz="3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3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3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9722">
                <a:tc>
                  <a:txBody>
                    <a:bodyPr/>
                    <a:lstStyle/>
                    <a:p>
                      <a:pPr algn="l" fontAlgn="b"/>
                      <a:r>
                        <a:rPr lang="nl-NL" sz="3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3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3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3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9722">
                <a:tc>
                  <a:txBody>
                    <a:bodyPr/>
                    <a:lstStyle/>
                    <a:p>
                      <a:pPr algn="l" fontAlgn="b"/>
                      <a:r>
                        <a:rPr lang="nl-NL" sz="3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3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3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3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B8E70-F429-41F3-835E-B47BA5ECAAA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6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772400" cy="1143000"/>
          </a:xfrm>
        </p:spPr>
        <p:txBody>
          <a:bodyPr/>
          <a:lstStyle/>
          <a:p>
            <a:r>
              <a:rPr lang="en-US" sz="4000" b="1" dirty="0"/>
              <a:t>Checking </a:t>
            </a:r>
            <a:r>
              <a:rPr lang="en-US" sz="4000" b="1" dirty="0" err="1"/>
              <a:t>Anova</a:t>
            </a:r>
            <a:r>
              <a:rPr lang="en-US" sz="4000" b="1" dirty="0"/>
              <a:t> </a:t>
            </a:r>
            <a:r>
              <a:rPr lang="en-US" sz="4000" b="1" dirty="0" smtClean="0"/>
              <a:t>Conditions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>before you start</a:t>
            </a:r>
            <a:endParaRPr lang="nl-NL" sz="4000" b="1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341438"/>
            <a:ext cx="8713787" cy="525591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groups must be independent of each other. This info comes from the description of the experiment</a:t>
            </a:r>
            <a:r>
              <a:rPr lang="en-US" dirty="0" smtClean="0"/>
              <a:t>.</a:t>
            </a:r>
          </a:p>
          <a:p>
            <a:pPr>
              <a:lnSpc>
                <a:spcPct val="90000"/>
              </a:lnSpc>
              <a:buNone/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dirty="0"/>
              <a:t>variances of the groups must be </a:t>
            </a:r>
            <a:r>
              <a:rPr lang="en-US" dirty="0" smtClean="0"/>
              <a:t>“equal”. </a:t>
            </a:r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   This means no variance should be more than </a:t>
            </a:r>
            <a:r>
              <a:rPr lang="en-US" dirty="0"/>
              <a:t>5</a:t>
            </a:r>
            <a:r>
              <a:rPr lang="en-US" dirty="0" smtClean="0"/>
              <a:t> times larger than another variance.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dirty="0"/>
              <a:t>distributions must be nearly normal. </a:t>
            </a:r>
            <a:endParaRPr lang="en-US" dirty="0" smtClean="0"/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   We </a:t>
            </a:r>
            <a:r>
              <a:rPr lang="en-US" dirty="0"/>
              <a:t>can check for symmetry and for outliers.</a:t>
            </a:r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>
          <a:xfrm>
            <a:off x="6988175" y="6400800"/>
            <a:ext cx="1905000" cy="457200"/>
          </a:xfrm>
        </p:spPr>
        <p:txBody>
          <a:bodyPr/>
          <a:lstStyle/>
          <a:p>
            <a:fld id="{B83AEE7F-07EF-4D95-B3C9-1326FC07548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6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Eerst een plaatje maken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pPr marL="0" indent="0">
              <a:buNone/>
            </a:pPr>
            <a:r>
              <a:rPr lang="nn-NO" dirty="0">
                <a:solidFill>
                  <a:srgbClr val="FF0000"/>
                </a:solidFill>
              </a:rPr>
              <a:t>G1&lt;-c(1.5,1.6,1.5,1.6,1.4,1.5)</a:t>
            </a:r>
          </a:p>
          <a:p>
            <a:pPr marL="0" indent="0">
              <a:buNone/>
            </a:pPr>
            <a:r>
              <a:rPr lang="nn-NO" dirty="0" smtClean="0">
                <a:solidFill>
                  <a:srgbClr val="FF0000"/>
                </a:solidFill>
              </a:rPr>
              <a:t>G2</a:t>
            </a:r>
            <a:r>
              <a:rPr lang="nn-NO" dirty="0">
                <a:solidFill>
                  <a:srgbClr val="FF0000"/>
                </a:solidFill>
              </a:rPr>
              <a:t>&lt;-c(1.4,1.5,1.3,1.5,1.4,1.5)</a:t>
            </a:r>
          </a:p>
          <a:p>
            <a:pPr marL="0" indent="0">
              <a:buNone/>
            </a:pPr>
            <a:r>
              <a:rPr lang="nn-NO" dirty="0" smtClean="0">
                <a:solidFill>
                  <a:srgbClr val="FF0000"/>
                </a:solidFill>
              </a:rPr>
              <a:t>G3</a:t>
            </a:r>
            <a:r>
              <a:rPr lang="nn-NO" dirty="0">
                <a:solidFill>
                  <a:srgbClr val="FF0000"/>
                </a:solidFill>
              </a:rPr>
              <a:t>&lt;-c(0.9,1.1,1.1,1.2,1.0,1.2</a:t>
            </a:r>
            <a:r>
              <a:rPr lang="nn-NO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lang="nn-NO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nl-NL" dirty="0" err="1">
                <a:solidFill>
                  <a:srgbClr val="FF0000"/>
                </a:solidFill>
              </a:rPr>
              <a:t>boxplot</a:t>
            </a:r>
            <a:r>
              <a:rPr lang="nl-NL" dirty="0">
                <a:solidFill>
                  <a:srgbClr val="FF0000"/>
                </a:solidFill>
              </a:rPr>
              <a:t>(G1,G2,G3)</a:t>
            </a:r>
          </a:p>
        </p:txBody>
      </p:sp>
    </p:spTree>
    <p:extLst>
      <p:ext uri="{BB962C8B-B14F-4D97-AF65-F5344CB8AC3E}">
        <p14:creationId xmlns:p14="http://schemas.microsoft.com/office/powerpoint/2010/main" val="31652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908720"/>
            <a:ext cx="9289032" cy="782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4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229600" cy="1556792"/>
          </a:xfrm>
        </p:spPr>
        <p:txBody>
          <a:bodyPr>
            <a:normAutofit/>
          </a:bodyPr>
          <a:lstStyle/>
          <a:p>
            <a:r>
              <a:rPr lang="nl-NL" sz="3600" dirty="0" smtClean="0"/>
              <a:t>Common </a:t>
            </a:r>
            <a:r>
              <a:rPr lang="el-GR" sz="3600" dirty="0" smtClean="0"/>
              <a:t>σ</a:t>
            </a:r>
            <a:r>
              <a:rPr lang="nl-NL" sz="3600" dirty="0" smtClean="0"/>
              <a:t> ?</a:t>
            </a:r>
            <a:endParaRPr lang="nl-NL" sz="36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259632" y="2276872"/>
            <a:ext cx="5770984" cy="410445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l-NL" sz="4100" dirty="0" smtClean="0">
                <a:solidFill>
                  <a:srgbClr val="FF0000"/>
                </a:solidFill>
              </a:rPr>
              <a:t>var(G1</a:t>
            </a:r>
            <a:r>
              <a:rPr lang="nl-NL" sz="4100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nl-NL" sz="4100" dirty="0"/>
              <a:t>[1] </a:t>
            </a:r>
            <a:r>
              <a:rPr lang="nl-NL" sz="4100" dirty="0">
                <a:solidFill>
                  <a:srgbClr val="0000FF"/>
                </a:solidFill>
              </a:rPr>
              <a:t>0.005666667</a:t>
            </a:r>
          </a:p>
          <a:p>
            <a:pPr marL="0" indent="0">
              <a:buNone/>
            </a:pPr>
            <a:r>
              <a:rPr lang="nl-NL" sz="4100" dirty="0" smtClean="0"/>
              <a:t> </a:t>
            </a:r>
            <a:r>
              <a:rPr lang="nl-NL" sz="4100" dirty="0">
                <a:solidFill>
                  <a:srgbClr val="FF0000"/>
                </a:solidFill>
              </a:rPr>
              <a:t>var(G2)</a:t>
            </a:r>
          </a:p>
          <a:p>
            <a:pPr marL="0" indent="0">
              <a:buNone/>
            </a:pPr>
            <a:r>
              <a:rPr lang="nl-NL" sz="4100" dirty="0"/>
              <a:t>[1] </a:t>
            </a:r>
            <a:r>
              <a:rPr lang="nl-NL" sz="4100" dirty="0">
                <a:solidFill>
                  <a:srgbClr val="0000FF"/>
                </a:solidFill>
              </a:rPr>
              <a:t>0.006666667</a:t>
            </a:r>
          </a:p>
          <a:p>
            <a:pPr marL="0" indent="0">
              <a:buNone/>
            </a:pPr>
            <a:r>
              <a:rPr lang="nl-NL" sz="4100" dirty="0" smtClean="0">
                <a:solidFill>
                  <a:srgbClr val="FF0000"/>
                </a:solidFill>
              </a:rPr>
              <a:t>var(G3</a:t>
            </a:r>
            <a:r>
              <a:rPr lang="nl-NL" sz="4100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nl-NL" sz="4100" dirty="0"/>
              <a:t>[1] </a:t>
            </a:r>
            <a:r>
              <a:rPr lang="nl-NL" sz="4100" dirty="0">
                <a:solidFill>
                  <a:srgbClr val="0000FF"/>
                </a:solidFill>
              </a:rPr>
              <a:t>0.01366667</a:t>
            </a:r>
          </a:p>
          <a:p>
            <a:pPr marL="0" indent="0">
              <a:buNone/>
            </a:pPr>
            <a:r>
              <a:rPr lang="nl-NL" sz="4100" dirty="0" smtClean="0"/>
              <a:t>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4614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nl-NL" sz="3200" dirty="0" smtClean="0"/>
              <a:t>Je mag een </a:t>
            </a:r>
            <a:r>
              <a:rPr lang="nl-NL" sz="3200" dirty="0" err="1" smtClean="0"/>
              <a:t>anova</a:t>
            </a:r>
            <a:r>
              <a:rPr lang="nl-NL" sz="3200" dirty="0" smtClean="0"/>
              <a:t> doen</a:t>
            </a:r>
            <a:endParaRPr lang="nl-NL" sz="32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79512" y="1268760"/>
            <a:ext cx="856895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smtClean="0">
                <a:solidFill>
                  <a:srgbClr val="FF0000"/>
                </a:solidFill>
              </a:rPr>
              <a:t>?</a:t>
            </a:r>
            <a:r>
              <a:rPr lang="nl-NL" dirty="0" err="1" smtClean="0">
                <a:solidFill>
                  <a:srgbClr val="FF0000"/>
                </a:solidFill>
              </a:rPr>
              <a:t>aov</a:t>
            </a:r>
            <a:endParaRPr lang="nl-NL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nl-NL" dirty="0" smtClean="0"/>
              <a:t>Hiervoor moeten we de uitkomsten in een matrix plaatsen! </a:t>
            </a:r>
          </a:p>
          <a:p>
            <a:pPr marL="0" indent="0">
              <a:buNone/>
            </a:pPr>
            <a:r>
              <a:rPr lang="nl-NL" dirty="0" smtClean="0"/>
              <a:t>(Zie R-tutorial 1.4 van Mike Marin vanaf minuut 6.)</a:t>
            </a:r>
          </a:p>
          <a:p>
            <a:pPr marL="0" indent="0">
              <a:buNone/>
            </a:pPr>
            <a:r>
              <a:rPr lang="nl-NL" dirty="0" smtClean="0">
                <a:hlinkClick r:id="rId2"/>
              </a:rPr>
              <a:t>http</a:t>
            </a:r>
            <a:r>
              <a:rPr lang="nl-NL" dirty="0">
                <a:hlinkClick r:id="rId2"/>
              </a:rPr>
              <a:t>://</a:t>
            </a:r>
            <a:r>
              <a:rPr lang="nl-NL" dirty="0" smtClean="0">
                <a:hlinkClick r:id="rId2"/>
              </a:rPr>
              <a:t>www.statslectures.com/index.php/r-stats-videos-tutorials/getting-started-with-r/1-2-getting-started-ii</a:t>
            </a:r>
            <a:endParaRPr lang="nl-NL" dirty="0" smtClean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35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268760"/>
            <a:ext cx="843528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dirty="0" err="1">
                <a:solidFill>
                  <a:srgbClr val="FF0000"/>
                </a:solidFill>
              </a:rPr>
              <a:t>MediumM</a:t>
            </a:r>
            <a:r>
              <a:rPr lang="nl-NL" dirty="0">
                <a:solidFill>
                  <a:srgbClr val="FF0000"/>
                </a:solidFill>
              </a:rPr>
              <a:t>&lt;-matrix(c(G1,G2,G3),</a:t>
            </a:r>
            <a:r>
              <a:rPr lang="nl-NL" dirty="0" err="1">
                <a:solidFill>
                  <a:srgbClr val="FF0000"/>
                </a:solidFill>
              </a:rPr>
              <a:t>nrow</a:t>
            </a:r>
            <a:r>
              <a:rPr lang="nl-NL" dirty="0">
                <a:solidFill>
                  <a:srgbClr val="FF0000"/>
                </a:solidFill>
              </a:rPr>
              <a:t>=3,byrow=TRUE</a:t>
            </a:r>
            <a:r>
              <a:rPr lang="nl-NL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lang="nl-NL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nl-NL" dirty="0" err="1" smtClean="0">
                <a:solidFill>
                  <a:srgbClr val="FF0000"/>
                </a:solidFill>
              </a:rPr>
              <a:t>MediumM</a:t>
            </a:r>
            <a:endParaRPr lang="nl-NL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nl-NL" dirty="0"/>
              <a:t>     </a:t>
            </a:r>
            <a:r>
              <a:rPr lang="nl-NL" dirty="0" smtClean="0"/>
              <a:t>   [,</a:t>
            </a:r>
            <a:r>
              <a:rPr lang="nl-NL" dirty="0"/>
              <a:t>1] </a:t>
            </a:r>
            <a:r>
              <a:rPr lang="nl-NL" dirty="0" smtClean="0"/>
              <a:t> [,</a:t>
            </a:r>
            <a:r>
              <a:rPr lang="nl-NL" dirty="0"/>
              <a:t>2] </a:t>
            </a:r>
            <a:r>
              <a:rPr lang="nl-NL" dirty="0" smtClean="0"/>
              <a:t> [,</a:t>
            </a:r>
            <a:r>
              <a:rPr lang="nl-NL" dirty="0"/>
              <a:t>3] </a:t>
            </a:r>
            <a:r>
              <a:rPr lang="nl-NL" dirty="0" smtClean="0"/>
              <a:t> ,</a:t>
            </a:r>
            <a:r>
              <a:rPr lang="nl-NL" dirty="0"/>
              <a:t>4</a:t>
            </a:r>
            <a:r>
              <a:rPr lang="nl-NL" dirty="0" smtClean="0"/>
              <a:t>]  </a:t>
            </a:r>
            <a:r>
              <a:rPr lang="nl-NL" dirty="0"/>
              <a:t>[,5] </a:t>
            </a:r>
            <a:r>
              <a:rPr lang="nl-NL" dirty="0" smtClean="0"/>
              <a:t> [,</a:t>
            </a:r>
            <a:r>
              <a:rPr lang="nl-NL" dirty="0"/>
              <a:t>6]</a:t>
            </a:r>
          </a:p>
          <a:p>
            <a:pPr marL="0" indent="0">
              <a:buNone/>
            </a:pPr>
            <a:r>
              <a:rPr lang="nl-NL" dirty="0"/>
              <a:t>[1,]  1.5  1.6  1.5  1.6  1.4  1.5</a:t>
            </a:r>
          </a:p>
          <a:p>
            <a:pPr marL="0" indent="0">
              <a:buNone/>
            </a:pPr>
            <a:r>
              <a:rPr lang="nl-NL" dirty="0"/>
              <a:t>[2,]  1.4  1.5  1.3  1.5  1.4  1.5</a:t>
            </a:r>
          </a:p>
          <a:p>
            <a:pPr marL="0" indent="0">
              <a:buNone/>
            </a:pPr>
            <a:r>
              <a:rPr lang="nl-NL" dirty="0"/>
              <a:t>[3,]  0.9  1.1  1.1  1.2  1.0  1.2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098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31640" y="2348880"/>
            <a:ext cx="6400800" cy="1752600"/>
          </a:xfrm>
        </p:spPr>
        <p:txBody>
          <a:bodyPr>
            <a:noAutofit/>
          </a:bodyPr>
          <a:lstStyle/>
          <a:p>
            <a:r>
              <a:rPr lang="nl-NL" sz="3600" dirty="0" smtClean="0">
                <a:solidFill>
                  <a:schemeClr val="tx1"/>
                </a:solidFill>
              </a:rPr>
              <a:t>Nu wordt het </a:t>
            </a:r>
            <a:r>
              <a:rPr lang="nl-NL" sz="3600" b="1" dirty="0" smtClean="0">
                <a:solidFill>
                  <a:schemeClr val="tx1"/>
                </a:solidFill>
              </a:rPr>
              <a:t>echt</a:t>
            </a:r>
            <a:r>
              <a:rPr lang="nl-NL" sz="3600" dirty="0" smtClean="0">
                <a:solidFill>
                  <a:schemeClr val="tx1"/>
                </a:solidFill>
              </a:rPr>
              <a:t> lastig.</a:t>
            </a:r>
          </a:p>
          <a:p>
            <a:r>
              <a:rPr lang="nl-NL" sz="3600" dirty="0" smtClean="0">
                <a:solidFill>
                  <a:schemeClr val="tx1"/>
                </a:solidFill>
              </a:rPr>
              <a:t>Hier kom ik volgende periode of volgend jaar op terug.</a:t>
            </a:r>
            <a:endParaRPr lang="nl-NL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56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5470664"/>
              </p:ext>
            </p:extLst>
          </p:nvPr>
        </p:nvGraphicFramePr>
        <p:xfrm>
          <a:off x="107504" y="260648"/>
          <a:ext cx="8928994" cy="5664785"/>
        </p:xfrm>
        <a:graphic>
          <a:graphicData uri="http://schemas.openxmlformats.org/drawingml/2006/table">
            <a:tbl>
              <a:tblPr/>
              <a:tblGrid>
                <a:gridCol w="1436050"/>
                <a:gridCol w="1660294"/>
                <a:gridCol w="755573"/>
                <a:gridCol w="1764707"/>
                <a:gridCol w="1401001"/>
                <a:gridCol w="889757"/>
                <a:gridCol w="1021612"/>
              </a:tblGrid>
              <a:tr h="314530">
                <a:tc gridSpan="2">
                  <a:txBody>
                    <a:bodyPr/>
                    <a:lstStyle/>
                    <a:p>
                      <a:pPr algn="l" fontAlgn="b"/>
                      <a:r>
                        <a:rPr lang="nl-NL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SAMENVATTING in Excel</a:t>
                      </a:r>
                      <a:endParaRPr lang="nl-NL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00" marR="7700" marT="7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nl-NL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00" marR="7700" marT="7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00" marR="7700" marT="7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00" marR="7700" marT="7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00" marR="7700" marT="7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00" marR="7700" marT="7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3297"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Groepen</a:t>
                      </a:r>
                    </a:p>
                  </a:txBody>
                  <a:tcPr marL="7700" marR="7700" marT="7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Aantal</a:t>
                      </a:r>
                    </a:p>
                  </a:txBody>
                  <a:tcPr marL="7700" marR="7700" marT="7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Som</a:t>
                      </a:r>
                    </a:p>
                  </a:txBody>
                  <a:tcPr marL="7700" marR="7700" marT="7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Gemiddelde</a:t>
                      </a:r>
                      <a:endParaRPr lang="nl-NL" sz="1800" b="1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00" marR="7700" marT="7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Variantie</a:t>
                      </a:r>
                      <a:endParaRPr lang="nl-NL" sz="1800" b="1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00" marR="7700" marT="7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00" marR="7700" marT="7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00" marR="7700" marT="7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3297"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medium 1</a:t>
                      </a:r>
                    </a:p>
                  </a:txBody>
                  <a:tcPr marL="7700" marR="7700" marT="7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7700" marR="7700" marT="7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9,1</a:t>
                      </a:r>
                    </a:p>
                  </a:txBody>
                  <a:tcPr marL="7700" marR="7700" marT="7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1,5166667</a:t>
                      </a:r>
                    </a:p>
                  </a:txBody>
                  <a:tcPr marL="7700" marR="7700" marT="7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0,0056667</a:t>
                      </a:r>
                      <a:endParaRPr lang="nl-NL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00" marR="7700" marT="7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00" marR="7700" marT="7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00" marR="7700" marT="7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3297"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medium 2</a:t>
                      </a:r>
                    </a:p>
                  </a:txBody>
                  <a:tcPr marL="7700" marR="7700" marT="7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7700" marR="7700" marT="7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8,6</a:t>
                      </a:r>
                    </a:p>
                  </a:txBody>
                  <a:tcPr marL="7700" marR="7700" marT="7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1,4333333</a:t>
                      </a:r>
                    </a:p>
                  </a:txBody>
                  <a:tcPr marL="7700" marR="7700" marT="7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0,0066667</a:t>
                      </a:r>
                    </a:p>
                  </a:txBody>
                  <a:tcPr marL="7700" marR="7700" marT="7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00" marR="7700" marT="7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00" marR="7700" marT="7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4530"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medium 3</a:t>
                      </a:r>
                    </a:p>
                  </a:txBody>
                  <a:tcPr marL="7700" marR="7700" marT="7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7700" marR="7700" marT="7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6,5</a:t>
                      </a:r>
                    </a:p>
                  </a:txBody>
                  <a:tcPr marL="7700" marR="7700" marT="7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1,0833333</a:t>
                      </a:r>
                    </a:p>
                  </a:txBody>
                  <a:tcPr marL="7700" marR="7700" marT="7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0,0136667</a:t>
                      </a:r>
                    </a:p>
                  </a:txBody>
                  <a:tcPr marL="7700" marR="7700" marT="7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00" marR="7700" marT="7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00" marR="7700" marT="7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3297">
                <a:tc>
                  <a:txBody>
                    <a:bodyPr/>
                    <a:lstStyle/>
                    <a:p>
                      <a:pPr algn="l" fontAlgn="b"/>
                      <a:endParaRPr lang="nl-NL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00" marR="7700" marT="7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00" marR="7700" marT="7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00" marR="7700" marT="7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00" marR="7700" marT="7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00" marR="7700" marT="7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00" marR="7700" marT="7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00" marR="7700" marT="7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3297">
                <a:tc>
                  <a:txBody>
                    <a:bodyPr/>
                    <a:lstStyle/>
                    <a:p>
                      <a:pPr algn="l" fontAlgn="b"/>
                      <a:endParaRPr lang="nl-NL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00" marR="7700" marT="7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00" marR="7700" marT="7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00" marR="7700" marT="7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00" marR="7700" marT="7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00" marR="7700" marT="7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00" marR="7700" marT="7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00" marR="7700" marT="7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4530">
                <a:tc gridSpan="2">
                  <a:txBody>
                    <a:bodyPr/>
                    <a:lstStyle/>
                    <a:p>
                      <a:pPr algn="l" fontAlgn="b"/>
                      <a:r>
                        <a:rPr lang="nl-NL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Variantie-analyse</a:t>
                      </a:r>
                      <a:endParaRPr lang="nl-NL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00" marR="7700" marT="7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nl-NL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00" marR="7700" marT="7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00" marR="7700" marT="7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00" marR="7700" marT="7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00" marR="7700" marT="7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00" marR="7700" marT="7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6042"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Bron van variatie</a:t>
                      </a:r>
                    </a:p>
                  </a:txBody>
                  <a:tcPr marL="7700" marR="7700" marT="7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Kwadratensom</a:t>
                      </a:r>
                    </a:p>
                  </a:txBody>
                  <a:tcPr marL="7700" marR="7700" marT="7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Vrijheidsgraden</a:t>
                      </a:r>
                    </a:p>
                  </a:txBody>
                  <a:tcPr marL="7700" marR="7700" marT="7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Gemiddelde kwadraten</a:t>
                      </a:r>
                    </a:p>
                  </a:txBody>
                  <a:tcPr marL="7700" marR="7700" marT="7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7700" marR="7700" marT="7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P-waarde</a:t>
                      </a:r>
                    </a:p>
                  </a:txBody>
                  <a:tcPr marL="7700" marR="7700" marT="7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Kritische gebied van </a:t>
                      </a:r>
                      <a:endParaRPr lang="nl-NL" sz="1800" b="1" i="1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b"/>
                      <a:r>
                        <a:rPr lang="nl-NL" sz="18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F-toets</a:t>
                      </a:r>
                      <a:endParaRPr lang="nl-NL" sz="1800" b="1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00" marR="7700" marT="7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9303"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Tussen groepen</a:t>
                      </a:r>
                    </a:p>
                  </a:txBody>
                  <a:tcPr marL="7700" marR="7700" marT="7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0,63444</a:t>
                      </a:r>
                    </a:p>
                  </a:txBody>
                  <a:tcPr marL="7700" marR="7700" marT="7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700" marR="7700" marT="7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0,3172222</a:t>
                      </a:r>
                    </a:p>
                  </a:txBody>
                  <a:tcPr marL="7700" marR="7700" marT="7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36,602564</a:t>
                      </a:r>
                    </a:p>
                  </a:txBody>
                  <a:tcPr marL="7700" marR="7700" marT="7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1,69621E-06</a:t>
                      </a:r>
                    </a:p>
                  </a:txBody>
                  <a:tcPr marL="7700" marR="7700" marT="7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3,6823</a:t>
                      </a:r>
                    </a:p>
                  </a:txBody>
                  <a:tcPr marL="7700" marR="7700" marT="7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589303"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Binnen groepen</a:t>
                      </a:r>
                    </a:p>
                  </a:txBody>
                  <a:tcPr marL="7700" marR="7700" marT="7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0,13</a:t>
                      </a:r>
                    </a:p>
                  </a:txBody>
                  <a:tcPr marL="7700" marR="7700" marT="7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7700" marR="7700" marT="7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0,0086667</a:t>
                      </a:r>
                    </a:p>
                  </a:txBody>
                  <a:tcPr marL="7700" marR="7700" marT="7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00" marR="7700" marT="7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00" marR="7700" marT="7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00" marR="7700" marT="7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3297">
                <a:tc>
                  <a:txBody>
                    <a:bodyPr/>
                    <a:lstStyle/>
                    <a:p>
                      <a:pPr algn="l" fontAlgn="b"/>
                      <a:endParaRPr lang="nl-NL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00" marR="7700" marT="7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00" marR="7700" marT="7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00" marR="7700" marT="7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00" marR="7700" marT="7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00" marR="7700" marT="7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00" marR="7700" marT="7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00" marR="7700" marT="7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4530"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Totaal</a:t>
                      </a:r>
                    </a:p>
                  </a:txBody>
                  <a:tcPr marL="7700" marR="7700" marT="7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0,76444</a:t>
                      </a:r>
                    </a:p>
                  </a:txBody>
                  <a:tcPr marL="7700" marR="7700" marT="7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7700" marR="7700" marT="7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700" marR="7700" marT="7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700" marR="7700" marT="7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700" marR="7700" marT="7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700" marR="7700" marT="7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297">
                <a:tc>
                  <a:txBody>
                    <a:bodyPr/>
                    <a:lstStyle/>
                    <a:p>
                      <a:pPr algn="l" fontAlgn="b"/>
                      <a:endParaRPr lang="nl-NL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00" marR="7700" marT="7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00" marR="7700" marT="7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00" marR="7700" marT="7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00" marR="7700" marT="7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00" marR="7700" marT="7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00" marR="7700" marT="7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00" marR="7700" marT="7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B8E70-F429-41F3-835E-B47BA5ECAAA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9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NL" dirty="0" smtClean="0"/>
              <a:t>An </a:t>
            </a:r>
            <a:r>
              <a:rPr lang="nl-NL" dirty="0" err="1" smtClean="0"/>
              <a:t>Example</a:t>
            </a:r>
            <a:r>
              <a:rPr lang="nl-NL" dirty="0" smtClean="0"/>
              <a:t> of </a:t>
            </a:r>
            <a:r>
              <a:rPr lang="nl-NL" dirty="0" err="1" smtClean="0"/>
              <a:t>Anova</a:t>
            </a:r>
            <a:r>
              <a:rPr lang="nl-NL" dirty="0" smtClean="0"/>
              <a:t> in Excel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We want to know whether there is any</a:t>
            </a:r>
          </a:p>
          <a:p>
            <a:pPr>
              <a:buNone/>
            </a:pPr>
            <a:r>
              <a:rPr lang="en-US" dirty="0"/>
              <a:t>difference among </a:t>
            </a:r>
            <a:r>
              <a:rPr lang="en-US" dirty="0" smtClean="0"/>
              <a:t>3 </a:t>
            </a:r>
            <a:r>
              <a:rPr lang="en-US" dirty="0"/>
              <a:t>types of containers in</a:t>
            </a:r>
          </a:p>
          <a:p>
            <a:pPr>
              <a:buNone/>
            </a:pPr>
            <a:r>
              <a:rPr lang="en-US" dirty="0"/>
              <a:t>their ability to maintain the temperature</a:t>
            </a:r>
          </a:p>
          <a:p>
            <a:pPr>
              <a:buNone/>
            </a:pPr>
            <a:r>
              <a:rPr lang="en-US" dirty="0"/>
              <a:t>of a hot liquid for 30 minutes.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Variable: temperature change</a:t>
            </a:r>
          </a:p>
          <a:p>
            <a:pPr>
              <a:buNone/>
            </a:pPr>
            <a:r>
              <a:rPr lang="en-US" dirty="0"/>
              <a:t>We design an experiment and check </a:t>
            </a:r>
            <a:r>
              <a:rPr lang="en-US" dirty="0" err="1"/>
              <a:t>anova</a:t>
            </a:r>
            <a:r>
              <a:rPr lang="en-US" dirty="0"/>
              <a:t> conditions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019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9537" y="299909"/>
            <a:ext cx="7772400" cy="793530"/>
          </a:xfrm>
        </p:spPr>
        <p:txBody>
          <a:bodyPr/>
          <a:lstStyle/>
          <a:p>
            <a:r>
              <a:rPr lang="nl-NL" sz="4000" dirty="0" smtClean="0"/>
              <a:t>Voorbeeld 1</a:t>
            </a:r>
            <a:endParaRPr lang="nl-NL" sz="40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5800" y="1366345"/>
            <a:ext cx="7772400" cy="4947744"/>
          </a:xfrm>
        </p:spPr>
        <p:txBody>
          <a:bodyPr/>
          <a:lstStyle/>
          <a:p>
            <a:pPr marL="0" indent="0">
              <a:buNone/>
            </a:pPr>
            <a:r>
              <a:rPr lang="nl-NL" dirty="0" smtClean="0"/>
              <a:t>We willen weten of </a:t>
            </a:r>
            <a:r>
              <a:rPr lang="nl-NL" dirty="0"/>
              <a:t>twee verschillende </a:t>
            </a:r>
            <a:r>
              <a:rPr lang="nl-NL" dirty="0" smtClean="0"/>
              <a:t>meetmethoden over het algemeen gemiddeld hetzelfde resultaat geven. </a:t>
            </a:r>
          </a:p>
          <a:p>
            <a:pPr marL="0" indent="0">
              <a:buNone/>
            </a:pPr>
            <a:endParaRPr lang="nl-NL" sz="2800" dirty="0" smtClean="0"/>
          </a:p>
          <a:p>
            <a:pPr marL="0" indent="0">
              <a:buNone/>
            </a:pPr>
            <a:r>
              <a:rPr lang="nl-NL" dirty="0" smtClean="0"/>
              <a:t>We stellen statistische hypothesen op: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rgbClr val="008000"/>
                </a:solidFill>
                <a:cs typeface="Tahoma" charset="0"/>
              </a:rPr>
              <a:t>H</a:t>
            </a:r>
            <a:r>
              <a:rPr lang="en-US" baseline="-25000" dirty="0">
                <a:solidFill>
                  <a:srgbClr val="008000"/>
                </a:solidFill>
                <a:cs typeface="Tahoma" charset="0"/>
              </a:rPr>
              <a:t>0</a:t>
            </a:r>
            <a:r>
              <a:rPr lang="en-US" dirty="0">
                <a:solidFill>
                  <a:srgbClr val="008000"/>
                </a:solidFill>
                <a:cs typeface="Tahoma" charset="0"/>
              </a:rPr>
              <a:t>: µ</a:t>
            </a:r>
            <a:r>
              <a:rPr lang="en-US" baseline="-25000" dirty="0">
                <a:solidFill>
                  <a:srgbClr val="008000"/>
                </a:solidFill>
                <a:cs typeface="Tahoma" charset="0"/>
              </a:rPr>
              <a:t>1</a:t>
            </a:r>
            <a:r>
              <a:rPr lang="en-US" dirty="0">
                <a:solidFill>
                  <a:srgbClr val="008000"/>
                </a:solidFill>
                <a:cs typeface="Tahoma" charset="0"/>
              </a:rPr>
              <a:t> = µ</a:t>
            </a:r>
            <a:r>
              <a:rPr lang="en-US" baseline="-25000" dirty="0">
                <a:solidFill>
                  <a:srgbClr val="008000"/>
                </a:solidFill>
                <a:cs typeface="Tahoma" charset="0"/>
              </a:rPr>
              <a:t>2</a:t>
            </a:r>
            <a:r>
              <a:rPr lang="en-US" dirty="0">
                <a:cs typeface="Tahoma" charset="0"/>
              </a:rPr>
              <a:t> 	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rgbClr val="FF0000"/>
                </a:solidFill>
                <a:cs typeface="Tahoma" charset="0"/>
              </a:rPr>
              <a:t>H</a:t>
            </a:r>
            <a:r>
              <a:rPr lang="en-US" baseline="-25000" dirty="0" smtClean="0">
                <a:solidFill>
                  <a:srgbClr val="FF0000"/>
                </a:solidFill>
                <a:cs typeface="Tahoma" charset="0"/>
              </a:rPr>
              <a:t>1</a:t>
            </a:r>
            <a:r>
              <a:rPr lang="en-US" dirty="0">
                <a:solidFill>
                  <a:srgbClr val="FF0000"/>
                </a:solidFill>
                <a:cs typeface="Tahoma" charset="0"/>
              </a:rPr>
              <a:t>: µ</a:t>
            </a:r>
            <a:r>
              <a:rPr lang="en-US" baseline="-25000" dirty="0">
                <a:solidFill>
                  <a:srgbClr val="FF0000"/>
                </a:solidFill>
                <a:cs typeface="Tahoma" charset="0"/>
              </a:rPr>
              <a:t>1</a:t>
            </a:r>
            <a:r>
              <a:rPr lang="en-US" dirty="0">
                <a:solidFill>
                  <a:srgbClr val="FF0000"/>
                </a:solidFill>
                <a:cs typeface="Tahoma" charset="0"/>
              </a:rPr>
              <a:t> ≠ µ</a:t>
            </a:r>
            <a:r>
              <a:rPr lang="en-US" baseline="-25000" dirty="0">
                <a:solidFill>
                  <a:srgbClr val="FF0000"/>
                </a:solidFill>
                <a:cs typeface="Tahoma" charset="0"/>
              </a:rPr>
              <a:t>2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B8E70-F429-41F3-835E-B47BA5ECAAA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2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6349" y="1404938"/>
            <a:ext cx="6984776" cy="4747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98725" y="166266"/>
            <a:ext cx="7772400" cy="1143000"/>
          </a:xfrm>
        </p:spPr>
        <p:txBody>
          <a:bodyPr/>
          <a:lstStyle/>
          <a:p>
            <a:r>
              <a:rPr lang="en-US" b="1" dirty="0" smtClean="0"/>
              <a:t>results</a:t>
            </a:r>
            <a:endParaRPr lang="en-GB" b="1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53D5-E177-49D1-98BB-852CD470E51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7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772400" cy="1143000"/>
          </a:xfrm>
        </p:spPr>
        <p:txBody>
          <a:bodyPr/>
          <a:lstStyle/>
          <a:p>
            <a:r>
              <a:rPr lang="en-US" sz="4000" b="1" dirty="0"/>
              <a:t>Checking </a:t>
            </a:r>
            <a:r>
              <a:rPr lang="en-US" sz="4000" b="1" dirty="0" err="1"/>
              <a:t>Anova</a:t>
            </a:r>
            <a:r>
              <a:rPr lang="en-US" sz="4000" b="1" dirty="0"/>
              <a:t> </a:t>
            </a:r>
            <a:r>
              <a:rPr lang="en-US" sz="4000" b="1" dirty="0" smtClean="0"/>
              <a:t>Conditions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>before you start</a:t>
            </a:r>
            <a:endParaRPr lang="nl-NL" sz="4000" b="1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341438"/>
            <a:ext cx="8713787" cy="525591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groups must be independent of each other. This info comes from the description of the experiment</a:t>
            </a:r>
            <a:r>
              <a:rPr lang="en-US" dirty="0" smtClean="0"/>
              <a:t>.</a:t>
            </a:r>
          </a:p>
          <a:p>
            <a:pPr>
              <a:lnSpc>
                <a:spcPct val="90000"/>
              </a:lnSpc>
              <a:buNone/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dirty="0"/>
              <a:t>variances of the groups must be </a:t>
            </a:r>
            <a:r>
              <a:rPr lang="en-US" dirty="0" smtClean="0"/>
              <a:t>“equal”. </a:t>
            </a:r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   This means no variance should be more than </a:t>
            </a:r>
            <a:r>
              <a:rPr lang="en-US" dirty="0"/>
              <a:t>5</a:t>
            </a:r>
            <a:r>
              <a:rPr lang="en-US" dirty="0" smtClean="0"/>
              <a:t> times larger than another variance.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dirty="0"/>
              <a:t>distributions must be nearly normal. </a:t>
            </a:r>
            <a:endParaRPr lang="en-US" dirty="0" smtClean="0"/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   We </a:t>
            </a:r>
            <a:r>
              <a:rPr lang="en-US" dirty="0"/>
              <a:t>can check for symmetry and for outliers.</a:t>
            </a:r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>
          <a:xfrm>
            <a:off x="6988175" y="6400800"/>
            <a:ext cx="1905000" cy="457200"/>
          </a:xfrm>
        </p:spPr>
        <p:txBody>
          <a:bodyPr/>
          <a:lstStyle/>
          <a:p>
            <a:fld id="{B83AEE7F-07EF-4D95-B3C9-1326FC075484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60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afiek 2"/>
          <p:cNvGraphicFramePr/>
          <p:nvPr/>
        </p:nvGraphicFramePr>
        <p:xfrm>
          <a:off x="1547664" y="-152400"/>
          <a:ext cx="6408711" cy="716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147D-9836-464F-995C-DD936A11CF7E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2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758" y="2013880"/>
            <a:ext cx="8336827" cy="3552825"/>
          </a:xfrm>
          <a:prstGeom prst="rect">
            <a:avLst/>
          </a:prstGeom>
        </p:spPr>
      </p:pic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B8E70-F429-41F3-835E-B47BA5ECAAA6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685800" y="712076"/>
            <a:ext cx="7772400" cy="722586"/>
          </a:xfrm>
        </p:spPr>
        <p:txBody>
          <a:bodyPr/>
          <a:lstStyle/>
          <a:p>
            <a:r>
              <a:rPr lang="nl-NL" sz="3600" dirty="0" smtClean="0"/>
              <a:t>We gaan een ANOVA gebruiken.</a:t>
            </a:r>
            <a:endParaRPr lang="nl-NL" sz="3600" dirty="0"/>
          </a:p>
        </p:txBody>
      </p:sp>
    </p:spTree>
    <p:extLst>
      <p:ext uri="{BB962C8B-B14F-4D97-AF65-F5344CB8AC3E}">
        <p14:creationId xmlns:p14="http://schemas.microsoft.com/office/powerpoint/2010/main" val="358995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159" y="646386"/>
            <a:ext cx="7763062" cy="5700999"/>
          </a:xfrm>
          <a:prstGeom prst="rect">
            <a:avLst/>
          </a:prstGeom>
        </p:spPr>
      </p:pic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B8E70-F429-41F3-835E-B47BA5ECAAA6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5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/>
          <p:cNvGraphicFramePr>
            <a:graphicFrameLocks noGrp="1"/>
          </p:cNvGraphicFramePr>
          <p:nvPr>
            <p:extLst/>
          </p:nvPr>
        </p:nvGraphicFramePr>
        <p:xfrm>
          <a:off x="519766" y="1133374"/>
          <a:ext cx="7776864" cy="3960164"/>
        </p:xfrm>
        <a:graphic>
          <a:graphicData uri="http://schemas.openxmlformats.org/drawingml/2006/table">
            <a:tbl>
              <a:tblPr/>
              <a:tblGrid>
                <a:gridCol w="1500672"/>
                <a:gridCol w="1295545"/>
                <a:gridCol w="1165990"/>
                <a:gridCol w="2159240"/>
                <a:gridCol w="1655417"/>
              </a:tblGrid>
              <a:tr h="634529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24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Unifactoriële </a:t>
                      </a:r>
                      <a:r>
                        <a:rPr lang="en-GB" sz="2400" b="1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variantie</a:t>
                      </a:r>
                      <a:r>
                        <a:rPr lang="en-GB" sz="24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-analyse</a:t>
                      </a: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1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9127">
                <a:tc>
                  <a:txBody>
                    <a:bodyPr/>
                    <a:lstStyle/>
                    <a:p>
                      <a:pPr algn="l" fontAlgn="b"/>
                      <a:endParaRPr lang="en-GB" sz="18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1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9333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SAMENVATTING</a:t>
                      </a: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4529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1" i="1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Groepen</a:t>
                      </a:r>
                      <a:endParaRPr lang="en-GB" sz="2400" b="1" i="1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1" i="1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Aantal</a:t>
                      </a:r>
                      <a:endParaRPr lang="en-GB" sz="2400" b="1" i="1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1" i="1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Som</a:t>
                      </a:r>
                      <a:endParaRPr lang="en-GB" sz="2400" b="1" i="1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1" i="1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Gemiddelde</a:t>
                      </a:r>
                      <a:endParaRPr lang="en-GB" sz="2400" b="1" i="1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1" i="1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Variantie</a:t>
                      </a:r>
                      <a:endParaRPr lang="en-GB" sz="2400" b="1" i="1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4529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type 6</a:t>
                      </a: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8</a:t>
                      </a: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68,6</a:t>
                      </a: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8,575</a:t>
                      </a: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3,75929</a:t>
                      </a: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634529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type 7</a:t>
                      </a: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8</a:t>
                      </a: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22,5</a:t>
                      </a: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2,8125</a:t>
                      </a: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2,51268</a:t>
                      </a: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45927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type 8</a:t>
                      </a: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8</a:t>
                      </a: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104,3</a:t>
                      </a: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13,0375</a:t>
                      </a: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3,57411</a:t>
                      </a: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147D-9836-464F-995C-DD936A11CF7E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1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563" y="2123383"/>
            <a:ext cx="8801100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147D-9836-464F-995C-DD936A11CF7E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1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Conclusion</a:t>
            </a:r>
            <a:endParaRPr lang="nl-NL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643050"/>
            <a:ext cx="8713787" cy="445295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The small P-value indicates that it is very unlikely that the three populations have the same mean temperature difference.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sz="2800" dirty="0" smtClean="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However, the ANOVA does not tell us which group had the smallest change.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sz="2800" dirty="0" smtClean="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For this we need a post-hoc analysis. We could also look at the </a:t>
            </a:r>
            <a:r>
              <a:rPr lang="en-US" sz="2800" dirty="0" err="1" smtClean="0"/>
              <a:t>scatterdiagram</a:t>
            </a:r>
            <a:r>
              <a:rPr lang="en-US" sz="2800" dirty="0" smtClean="0"/>
              <a:t>.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sz="2800" dirty="0" smtClean="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nl-NL" sz="2800" dirty="0" smtClean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EE7F-07EF-4D95-B3C9-1326FC075484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0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Another </a:t>
            </a:r>
            <a:r>
              <a:rPr lang="en-US" dirty="0" smtClean="0"/>
              <a:t>example </a:t>
            </a:r>
            <a:endParaRPr lang="nl-NL" dirty="0" smtClean="0"/>
          </a:p>
        </p:txBody>
      </p:sp>
      <p:sp>
        <p:nvSpPr>
          <p:cNvPr id="4099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dirty="0" smtClean="0"/>
              <a:t>We want to know whether there is any</a:t>
            </a:r>
          </a:p>
          <a:p>
            <a:pPr eaLnBrk="1" hangingPunct="1">
              <a:buFontTx/>
              <a:buNone/>
            </a:pPr>
            <a:r>
              <a:rPr lang="en-US" dirty="0" smtClean="0"/>
              <a:t>difference among </a:t>
            </a:r>
            <a:r>
              <a:rPr lang="en-US" dirty="0" smtClean="0">
                <a:solidFill>
                  <a:schemeClr val="tx1"/>
                </a:solidFill>
              </a:rPr>
              <a:t>4 types of containers </a:t>
            </a:r>
            <a:r>
              <a:rPr lang="en-US" dirty="0" smtClean="0"/>
              <a:t>in</a:t>
            </a:r>
          </a:p>
          <a:p>
            <a:pPr eaLnBrk="1" hangingPunct="1">
              <a:buFontTx/>
              <a:buNone/>
            </a:pPr>
            <a:r>
              <a:rPr lang="en-US" dirty="0" smtClean="0"/>
              <a:t>their ability to maintain the temperature</a:t>
            </a:r>
          </a:p>
          <a:p>
            <a:pPr eaLnBrk="1" hangingPunct="1">
              <a:buFontTx/>
              <a:buNone/>
            </a:pPr>
            <a:r>
              <a:rPr lang="en-US" dirty="0" smtClean="0"/>
              <a:t>of a hot liquid for 30 minutes. </a:t>
            </a:r>
          </a:p>
          <a:p>
            <a:pPr eaLnBrk="1" hangingPunct="1">
              <a:buFontTx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chemeClr val="tx1"/>
                </a:solidFill>
              </a:rPr>
              <a:t>Variable: temperature change</a:t>
            </a:r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chemeClr val="tx1"/>
                </a:solidFill>
              </a:rPr>
              <a:t>We design an experiment and check </a:t>
            </a:r>
            <a:r>
              <a:rPr lang="en-US" dirty="0" err="1" smtClean="0">
                <a:solidFill>
                  <a:schemeClr val="tx1"/>
                </a:solidFill>
              </a:rPr>
              <a:t>anova</a:t>
            </a:r>
            <a:r>
              <a:rPr lang="en-US" dirty="0" smtClean="0">
                <a:solidFill>
                  <a:schemeClr val="tx1"/>
                </a:solidFill>
              </a:rPr>
              <a:t> conditions</a:t>
            </a:r>
          </a:p>
          <a:p>
            <a:pPr eaLnBrk="1" hangingPunct="1">
              <a:buFontTx/>
              <a:buNone/>
            </a:pPr>
            <a:endParaRPr lang="nl-NL" dirty="0" smtClean="0">
              <a:solidFill>
                <a:schemeClr val="tx1"/>
              </a:solidFill>
            </a:endParaRP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EE7F-07EF-4D95-B3C9-1326FC075484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5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Sample</a:t>
            </a:r>
            <a:br>
              <a:rPr lang="en-US" dirty="0" smtClean="0"/>
            </a:br>
            <a:endParaRPr lang="nl-NL" dirty="0" smtClean="0"/>
          </a:p>
        </p:txBody>
      </p:sp>
      <p:sp>
        <p:nvSpPr>
          <p:cNvPr id="512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We have 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		8 containers of type 1</a:t>
            </a:r>
            <a:endParaRPr lang="en-US" dirty="0" smtClean="0">
              <a:solidFill>
                <a:schemeClr val="tx1"/>
              </a:solidFill>
            </a:endParaRPr>
          </a:p>
          <a:p>
            <a:pPr eaLnBrk="1" hangingPunct="1">
              <a:buFontTx/>
              <a:buNone/>
            </a:pPr>
            <a:r>
              <a:rPr lang="en-US" dirty="0" smtClean="0"/>
              <a:t>		   	8 containers of type 2</a:t>
            </a:r>
            <a:endParaRPr lang="en-US" dirty="0" smtClean="0">
              <a:solidFill>
                <a:schemeClr val="tx1"/>
              </a:solidFill>
            </a:endParaRPr>
          </a:p>
          <a:p>
            <a:pPr eaLnBrk="1" hangingPunct="1">
              <a:buFontTx/>
              <a:buNone/>
            </a:pPr>
            <a:r>
              <a:rPr lang="en-US" dirty="0" smtClean="0"/>
              <a:t>		  	8 containers of type 3 and</a:t>
            </a:r>
            <a:endParaRPr lang="en-US" dirty="0" smtClean="0">
              <a:solidFill>
                <a:srgbClr val="0070C0"/>
              </a:solidFill>
            </a:endParaRPr>
          </a:p>
          <a:p>
            <a:pPr eaLnBrk="1" hangingPunct="1">
              <a:buFontTx/>
              <a:buNone/>
            </a:pPr>
            <a:r>
              <a:rPr lang="en-US" dirty="0" smtClean="0"/>
              <a:t>		  	8 containers of type 4.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We measure the </a:t>
            </a:r>
            <a:r>
              <a:rPr lang="en-US" dirty="0" smtClean="0">
                <a:solidFill>
                  <a:schemeClr val="tx1"/>
                </a:solidFill>
              </a:rPr>
              <a:t>temperature change</a:t>
            </a:r>
            <a:endParaRPr lang="nl-NL" dirty="0" smtClean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EE7F-07EF-4D95-B3C9-1326FC075484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7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6744" y="1248104"/>
            <a:ext cx="7772400" cy="1143000"/>
          </a:xfrm>
        </p:spPr>
        <p:txBody>
          <a:bodyPr>
            <a:normAutofit fontScale="90000"/>
          </a:bodyPr>
          <a:lstStyle/>
          <a:p>
            <a:pPr lvl="0" algn="l">
              <a:spcBef>
                <a:spcPct val="20000"/>
              </a:spcBef>
            </a:pPr>
            <a:r>
              <a:rPr lang="nl-NL" sz="3200" dirty="0">
                <a:ea typeface="+mn-ea"/>
                <a:cs typeface="+mn-cs"/>
              </a:rPr>
              <a:t>Daarom meten we zes objecten (een steekproef) met zowel methode 1 als methode 2</a:t>
            </a:r>
            <a:r>
              <a:rPr lang="nl-NL" sz="3200" dirty="0" smtClean="0">
                <a:ea typeface="+mn-ea"/>
                <a:cs typeface="+mn-cs"/>
              </a:rPr>
              <a:t>. </a:t>
            </a:r>
            <a:br>
              <a:rPr lang="nl-NL" sz="3200" dirty="0" smtClean="0">
                <a:ea typeface="+mn-ea"/>
                <a:cs typeface="+mn-cs"/>
              </a:rPr>
            </a:br>
            <a:r>
              <a:rPr lang="nl-NL" sz="3200" dirty="0" smtClean="0"/>
              <a:t>Na uitvoering van de metingen hebben we de volgende resultaten:</a:t>
            </a:r>
            <a:endParaRPr lang="nl-NL" sz="3200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/>
          </p:nvPr>
        </p:nvGraphicFramePr>
        <p:xfrm>
          <a:off x="1411014" y="3472793"/>
          <a:ext cx="6266793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9713"/>
                <a:gridCol w="2117659"/>
                <a:gridCol w="2459421"/>
              </a:tblGrid>
              <a:tr h="0">
                <a:tc>
                  <a:txBody>
                    <a:bodyPr/>
                    <a:lstStyle/>
                    <a:p>
                      <a:r>
                        <a:rPr lang="nl-NL" dirty="0" smtClean="0"/>
                        <a:t>object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Methode</a:t>
                      </a:r>
                      <a:r>
                        <a:rPr lang="nl-NL" baseline="0" dirty="0" smtClean="0"/>
                        <a:t> 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Methode 2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13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B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23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C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32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46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48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51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F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73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74</a:t>
                      </a:r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B8E70-F429-41F3-835E-B47BA5ECAAA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6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en-US" sz="3600" b="1" dirty="0" smtClean="0"/>
              <a:t>Results</a:t>
            </a:r>
            <a:endParaRPr lang="en-GB" sz="3600" b="1" dirty="0"/>
          </a:p>
        </p:txBody>
      </p:sp>
      <p:graphicFrame>
        <p:nvGraphicFramePr>
          <p:cNvPr id="5" name="Tijdelijke aanduiding voor inhoud 4"/>
          <p:cNvGraphicFramePr>
            <a:graphicFrameLocks noGrp="1"/>
          </p:cNvGraphicFramePr>
          <p:nvPr>
            <p:ph idx="1"/>
          </p:nvPr>
        </p:nvGraphicFramePr>
        <p:xfrm>
          <a:off x="457200" y="981075"/>
          <a:ext cx="82296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Type 1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Type 2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Type 3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Type 4</a:t>
                      </a:r>
                      <a:endParaRPr lang="en-GB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6,0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1,2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10,1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7,1</a:t>
                      </a:r>
                      <a:endParaRPr lang="en-GB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6,1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1,5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9,7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6,8</a:t>
                      </a:r>
                      <a:endParaRPr lang="en-GB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6,7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1,8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11,4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6,5</a:t>
                      </a:r>
                      <a:endParaRPr lang="en-GB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7,3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1,8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12,8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6,9</a:t>
                      </a:r>
                      <a:endParaRPr lang="en-GB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9,8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2,2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14,2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7,6</a:t>
                      </a:r>
                      <a:endParaRPr lang="en-GB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10,1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3,8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14,6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7,2</a:t>
                      </a:r>
                      <a:endParaRPr lang="en-GB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14,8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4,6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15,8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7,4</a:t>
                      </a:r>
                      <a:endParaRPr lang="en-GB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11,9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5,2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13,7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6,1</a:t>
                      </a:r>
                      <a:endParaRPr lang="en-GB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EE7F-07EF-4D95-B3C9-1326FC075484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8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40768"/>
          </a:xfrm>
        </p:spPr>
        <p:txBody>
          <a:bodyPr/>
          <a:lstStyle/>
          <a:p>
            <a:r>
              <a:rPr lang="en-US" sz="3200" dirty="0" smtClean="0"/>
              <a:t>In Excel use a </a:t>
            </a:r>
            <a:r>
              <a:rPr lang="en-US" sz="3200" dirty="0" err="1" smtClean="0"/>
              <a:t>scatterdiagram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In R use boxplots </a:t>
            </a:r>
            <a:endParaRPr lang="en-GB" sz="3200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/>
          </p:nvPr>
        </p:nvGraphicFramePr>
        <p:xfrm>
          <a:off x="579421" y="1439501"/>
          <a:ext cx="7808614" cy="5112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EE7F-07EF-4D95-B3C9-1326FC075484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1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/>
        </p:nvGraphicFramePr>
        <p:xfrm>
          <a:off x="179512" y="836711"/>
          <a:ext cx="7704855" cy="3871089"/>
        </p:xfrm>
        <a:graphic>
          <a:graphicData uri="http://schemas.openxmlformats.org/drawingml/2006/table">
            <a:tbl>
              <a:tblPr/>
              <a:tblGrid>
                <a:gridCol w="1486397"/>
                <a:gridCol w="1141725"/>
                <a:gridCol w="1400230"/>
                <a:gridCol w="1852613"/>
                <a:gridCol w="1823890"/>
              </a:tblGrid>
              <a:tr h="428063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Unifactoriële variantie-analyse</a:t>
                      </a:r>
                    </a:p>
                  </a:txBody>
                  <a:tcPr marL="8498" marR="8498" marT="8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8498" marR="8498" marT="8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8063"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8498" marR="8498" marT="8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8498" marR="8498" marT="8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8498" marR="8498" marT="8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8498" marR="8498" marT="8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8498" marR="8498" marT="8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732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SAMENVATTING</a:t>
                      </a:r>
                    </a:p>
                  </a:txBody>
                  <a:tcPr marL="8498" marR="8498" marT="8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8498" marR="8498" marT="8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8498" marR="8498" marT="8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8498" marR="8498" marT="8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06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1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Groepen</a:t>
                      </a:r>
                    </a:p>
                  </a:txBody>
                  <a:tcPr marL="8498" marR="8498" marT="849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1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Aantal</a:t>
                      </a:r>
                    </a:p>
                  </a:txBody>
                  <a:tcPr marL="8498" marR="8498" marT="849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1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Som</a:t>
                      </a:r>
                    </a:p>
                  </a:txBody>
                  <a:tcPr marL="8498" marR="8498" marT="849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1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Gemiddelde</a:t>
                      </a:r>
                    </a:p>
                  </a:txBody>
                  <a:tcPr marL="8498" marR="8498" marT="849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1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Variantie</a:t>
                      </a:r>
                    </a:p>
                  </a:txBody>
                  <a:tcPr marL="8498" marR="8498" marT="849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063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type 1</a:t>
                      </a:r>
                    </a:p>
                  </a:txBody>
                  <a:tcPr marL="8498" marR="8498" marT="84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8</a:t>
                      </a:r>
                    </a:p>
                  </a:txBody>
                  <a:tcPr marL="8498" marR="8498" marT="84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72,7</a:t>
                      </a:r>
                    </a:p>
                  </a:txBody>
                  <a:tcPr marL="8498" marR="8498" marT="84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9,0875</a:t>
                      </a:r>
                    </a:p>
                  </a:txBody>
                  <a:tcPr marL="8498" marR="8498" marT="84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9,9183929</a:t>
                      </a:r>
                    </a:p>
                  </a:txBody>
                  <a:tcPr marL="8498" marR="8498" marT="84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28063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type 2</a:t>
                      </a:r>
                    </a:p>
                  </a:txBody>
                  <a:tcPr marL="8498" marR="8498" marT="8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8</a:t>
                      </a:r>
                    </a:p>
                  </a:txBody>
                  <a:tcPr marL="8498" marR="8498" marT="8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22,1</a:t>
                      </a:r>
                    </a:p>
                  </a:txBody>
                  <a:tcPr marL="8498" marR="8498" marT="8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2,7625</a:t>
                      </a:r>
                    </a:p>
                  </a:txBody>
                  <a:tcPr marL="8498" marR="8498" marT="8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2,37125</a:t>
                      </a:r>
                    </a:p>
                  </a:txBody>
                  <a:tcPr marL="8498" marR="8498" marT="8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8063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type 3</a:t>
                      </a:r>
                    </a:p>
                  </a:txBody>
                  <a:tcPr marL="8498" marR="8498" marT="8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8</a:t>
                      </a:r>
                    </a:p>
                  </a:txBody>
                  <a:tcPr marL="8498" marR="8498" marT="8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102,3</a:t>
                      </a:r>
                    </a:p>
                  </a:txBody>
                  <a:tcPr marL="8498" marR="8498" marT="8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12,7875</a:t>
                      </a:r>
                    </a:p>
                  </a:txBody>
                  <a:tcPr marL="8498" marR="8498" marT="8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4,8383929</a:t>
                      </a:r>
                    </a:p>
                  </a:txBody>
                  <a:tcPr marL="8498" marR="8498" marT="8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7324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type 4</a:t>
                      </a:r>
                    </a:p>
                  </a:txBody>
                  <a:tcPr marL="8498" marR="8498" marT="8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8</a:t>
                      </a:r>
                    </a:p>
                  </a:txBody>
                  <a:tcPr marL="8498" marR="8498" marT="8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55,6</a:t>
                      </a:r>
                    </a:p>
                  </a:txBody>
                  <a:tcPr marL="8498" marR="8498" marT="8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6,95</a:t>
                      </a:r>
                    </a:p>
                  </a:txBody>
                  <a:tcPr marL="8498" marR="8498" marT="8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0,2371429</a:t>
                      </a:r>
                    </a:p>
                  </a:txBody>
                  <a:tcPr marL="8498" marR="8498" marT="8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063"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8498" marR="8498" marT="849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8498" marR="8498" marT="849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8498" marR="8498" marT="849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8498" marR="8498" marT="849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8498" marR="8498" marT="849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147D-9836-464F-995C-DD936A11CF7E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1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772400" cy="1143000"/>
          </a:xfrm>
        </p:spPr>
        <p:txBody>
          <a:bodyPr/>
          <a:lstStyle/>
          <a:p>
            <a:r>
              <a:rPr lang="en-US" sz="4000" b="1" dirty="0"/>
              <a:t>Checking Anova Conditions</a:t>
            </a:r>
            <a:endParaRPr lang="nl-NL" sz="4000" b="1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341438"/>
            <a:ext cx="8713787" cy="496788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groups must be independent of each other. This info comes from the description of the experiment</a:t>
            </a:r>
            <a:r>
              <a:rPr lang="en-US" dirty="0" smtClean="0"/>
              <a:t>.</a:t>
            </a:r>
          </a:p>
          <a:p>
            <a:pPr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The variances of the groups must be equal. 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dirty="0" smtClean="0">
                <a:solidFill>
                  <a:srgbClr val="FF0000"/>
                </a:solidFill>
              </a:rPr>
              <a:t>	They are not equal. Use </a:t>
            </a:r>
            <a:r>
              <a:rPr lang="en-US" dirty="0" err="1" smtClean="0">
                <a:solidFill>
                  <a:srgbClr val="FF0000"/>
                </a:solidFill>
              </a:rPr>
              <a:t>Kruskal</a:t>
            </a:r>
            <a:r>
              <a:rPr lang="en-US" dirty="0" smtClean="0">
                <a:solidFill>
                  <a:srgbClr val="FF0000"/>
                </a:solidFill>
              </a:rPr>
              <a:t>-Wallis test!</a:t>
            </a:r>
          </a:p>
          <a:p>
            <a:pPr>
              <a:lnSpc>
                <a:spcPct val="90000"/>
              </a:lnSpc>
              <a:buNone/>
            </a:pPr>
            <a:endParaRPr lang="en-US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/>
              <a:t>The distributions must be nearly normal. With the </a:t>
            </a:r>
            <a:r>
              <a:rPr lang="en-US" dirty="0" err="1" smtClean="0"/>
              <a:t>scatterdiagram</a:t>
            </a:r>
            <a:r>
              <a:rPr lang="en-US" dirty="0" smtClean="0"/>
              <a:t> </a:t>
            </a:r>
            <a:r>
              <a:rPr lang="en-US" dirty="0"/>
              <a:t>we can check for symmetry and for outliers.</a:t>
            </a:r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EE7F-07EF-4D95-B3C9-1326FC075484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5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1953" y="505326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nl-NL" dirty="0" smtClean="0"/>
              <a:t>We gaan de t-test in Excel gebruiken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7427" y="2145096"/>
            <a:ext cx="7441453" cy="3948276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1548" y="1648326"/>
            <a:ext cx="5669771" cy="1317005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3659" y="3139343"/>
            <a:ext cx="5550341" cy="1390008"/>
          </a:xfrm>
          <a:prstGeom prst="rect">
            <a:avLst/>
          </a:prstGeom>
        </p:spPr>
      </p:pic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B8E70-F429-41F3-835E-B47BA5ECAAA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4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1953" y="505326"/>
            <a:ext cx="7772400" cy="1143000"/>
          </a:xfrm>
        </p:spPr>
        <p:txBody>
          <a:bodyPr/>
          <a:lstStyle/>
          <a:p>
            <a:r>
              <a:rPr lang="nl-NL" dirty="0" smtClean="0"/>
              <a:t>Wat is de p-waarde hier?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2900" y="1924378"/>
            <a:ext cx="7441453" cy="3948276"/>
          </a:xfrm>
          <a:prstGeom prst="rect">
            <a:avLst/>
          </a:prstGeom>
        </p:spPr>
      </p:pic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B8E70-F429-41F3-835E-B47BA5ECAAA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8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1143000"/>
          </a:xfrm>
        </p:spPr>
        <p:txBody>
          <a:bodyPr/>
          <a:lstStyle/>
          <a:p>
            <a:r>
              <a:rPr lang="nl-NL" dirty="0" smtClean="0"/>
              <a:t>Met </a:t>
            </a:r>
            <a:r>
              <a:rPr lang="nl-NL" b="1" dirty="0" smtClean="0"/>
              <a:t>R</a:t>
            </a:r>
            <a:endParaRPr lang="nl-NL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31887" y="1340768"/>
            <a:ext cx="856895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>
                <a:solidFill>
                  <a:srgbClr val="FF0000"/>
                </a:solidFill>
              </a:rPr>
              <a:t>M1&lt;-c(12,24,32,46,52,73)</a:t>
            </a:r>
          </a:p>
          <a:p>
            <a:pPr marL="0" indent="0">
              <a:buNone/>
            </a:pPr>
            <a:r>
              <a:rPr lang="nl-NL" dirty="0" smtClean="0">
                <a:solidFill>
                  <a:srgbClr val="FF0000"/>
                </a:solidFill>
              </a:rPr>
              <a:t>M2</a:t>
            </a:r>
            <a:r>
              <a:rPr lang="nl-NL" dirty="0">
                <a:solidFill>
                  <a:srgbClr val="FF0000"/>
                </a:solidFill>
              </a:rPr>
              <a:t>&lt;-c(13,23,32,48,51,74</a:t>
            </a:r>
            <a:r>
              <a:rPr lang="nl-NL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nl-NL" dirty="0">
                <a:solidFill>
                  <a:srgbClr val="FF0000"/>
                </a:solidFill>
              </a:rPr>
              <a:t>?</a:t>
            </a:r>
            <a:r>
              <a:rPr lang="nl-NL" dirty="0" err="1" smtClean="0">
                <a:solidFill>
                  <a:srgbClr val="FF0000"/>
                </a:solidFill>
              </a:rPr>
              <a:t>t.test</a:t>
            </a:r>
            <a:endParaRPr lang="nl-NL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nl-NL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nl-NL" dirty="0" err="1">
                <a:solidFill>
                  <a:srgbClr val="FF0000"/>
                </a:solidFill>
              </a:rPr>
              <a:t>t.test</a:t>
            </a:r>
            <a:r>
              <a:rPr lang="nl-NL" dirty="0">
                <a:solidFill>
                  <a:srgbClr val="FF0000"/>
                </a:solidFill>
              </a:rPr>
              <a:t>(M1,M2,alternative = "two.</a:t>
            </a:r>
            <a:r>
              <a:rPr lang="nl-NL" dirty="0" err="1">
                <a:solidFill>
                  <a:srgbClr val="FF0000"/>
                </a:solidFill>
              </a:rPr>
              <a:t>sided</a:t>
            </a:r>
            <a:r>
              <a:rPr lang="nl-NL" dirty="0">
                <a:solidFill>
                  <a:srgbClr val="FF0000"/>
                </a:solidFill>
              </a:rPr>
              <a:t>",</a:t>
            </a:r>
            <a:r>
              <a:rPr lang="nl-NL" dirty="0" err="1">
                <a:solidFill>
                  <a:srgbClr val="FF0000"/>
                </a:solidFill>
              </a:rPr>
              <a:t>paired</a:t>
            </a:r>
            <a:r>
              <a:rPr lang="nl-NL" dirty="0">
                <a:solidFill>
                  <a:srgbClr val="FF0000"/>
                </a:solidFill>
              </a:rPr>
              <a:t>=T)</a:t>
            </a:r>
          </a:p>
          <a:p>
            <a:pPr marL="0" indent="0">
              <a:buNone/>
            </a:pPr>
            <a:endParaRPr lang="nl-NL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09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539552" y="548680"/>
            <a:ext cx="813690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3200" dirty="0">
                <a:solidFill>
                  <a:srgbClr val="0000FF"/>
                </a:solidFill>
              </a:rPr>
              <a:t>Paired t-test</a:t>
            </a:r>
          </a:p>
          <a:p>
            <a:endParaRPr lang="en-US" sz="3200" dirty="0">
              <a:solidFill>
                <a:srgbClr val="0000FF"/>
              </a:solidFill>
            </a:endParaRPr>
          </a:p>
          <a:p>
            <a:r>
              <a:rPr lang="en-US" sz="3200" dirty="0">
                <a:solidFill>
                  <a:srgbClr val="0000FF"/>
                </a:solidFill>
              </a:rPr>
              <a:t>data:  M1 and M2</a:t>
            </a:r>
          </a:p>
          <a:p>
            <a:r>
              <a:rPr lang="en-US" sz="3200" dirty="0">
                <a:solidFill>
                  <a:srgbClr val="0000FF"/>
                </a:solidFill>
              </a:rPr>
              <a:t>t = -0.6742, </a:t>
            </a:r>
            <a:r>
              <a:rPr lang="en-US" sz="3200" dirty="0" err="1">
                <a:solidFill>
                  <a:srgbClr val="0000FF"/>
                </a:solidFill>
              </a:rPr>
              <a:t>df</a:t>
            </a:r>
            <a:r>
              <a:rPr lang="en-US" sz="3200" dirty="0">
                <a:solidFill>
                  <a:srgbClr val="0000FF"/>
                </a:solidFill>
              </a:rPr>
              <a:t> = 5, p-value = 0.5301</a:t>
            </a:r>
          </a:p>
          <a:p>
            <a:r>
              <a:rPr lang="en-US" sz="3200" dirty="0">
                <a:solidFill>
                  <a:srgbClr val="0000FF"/>
                </a:solidFill>
              </a:rPr>
              <a:t>alternative hypothesis: true difference in means is not equal to 0</a:t>
            </a:r>
          </a:p>
          <a:p>
            <a:r>
              <a:rPr lang="en-US" sz="3200" dirty="0">
                <a:solidFill>
                  <a:srgbClr val="0000FF"/>
                </a:solidFill>
              </a:rPr>
              <a:t>95 percent confidence interval:</a:t>
            </a:r>
          </a:p>
          <a:p>
            <a:r>
              <a:rPr lang="en-US" sz="3200" dirty="0">
                <a:solidFill>
                  <a:srgbClr val="0000FF"/>
                </a:solidFill>
              </a:rPr>
              <a:t> -1.6042630  0.9375963</a:t>
            </a:r>
          </a:p>
          <a:p>
            <a:r>
              <a:rPr lang="en-US" sz="3200" dirty="0">
                <a:solidFill>
                  <a:srgbClr val="0000FF"/>
                </a:solidFill>
              </a:rPr>
              <a:t>sample estimates:</a:t>
            </a:r>
          </a:p>
          <a:p>
            <a:r>
              <a:rPr lang="en-US" sz="3200" dirty="0">
                <a:solidFill>
                  <a:srgbClr val="0000FF"/>
                </a:solidFill>
              </a:rPr>
              <a:t>mean of the differences </a:t>
            </a:r>
            <a:r>
              <a:rPr lang="en-US" sz="3200" dirty="0" smtClean="0">
                <a:solidFill>
                  <a:srgbClr val="0000FF"/>
                </a:solidFill>
              </a:rPr>
              <a:t>             </a:t>
            </a:r>
            <a:r>
              <a:rPr lang="en-US" sz="3200" dirty="0">
                <a:solidFill>
                  <a:srgbClr val="0000FF"/>
                </a:solidFill>
              </a:rPr>
              <a:t>-0.3333333 </a:t>
            </a:r>
          </a:p>
        </p:txBody>
      </p:sp>
    </p:spTree>
    <p:extLst>
      <p:ext uri="{BB962C8B-B14F-4D97-AF65-F5344CB8AC3E}">
        <p14:creationId xmlns:p14="http://schemas.microsoft.com/office/powerpoint/2010/main" val="154695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74650" y="802728"/>
            <a:ext cx="8407400" cy="111278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We </a:t>
            </a:r>
            <a:r>
              <a:rPr lang="en-US" sz="3600" dirty="0" err="1" smtClean="0"/>
              <a:t>gaan</a:t>
            </a:r>
            <a:r>
              <a:rPr lang="en-US" sz="3600" dirty="0" smtClean="0"/>
              <a:t> de p-</a:t>
            </a:r>
            <a:r>
              <a:rPr lang="en-US" sz="3600" dirty="0" err="1" smtClean="0"/>
              <a:t>waarde</a:t>
            </a:r>
            <a:r>
              <a:rPr lang="en-US" sz="3600" dirty="0" smtClean="0"/>
              <a:t> </a:t>
            </a:r>
            <a:r>
              <a:rPr lang="en-US" sz="3600" dirty="0" err="1" smtClean="0"/>
              <a:t>vergelijken</a:t>
            </a:r>
            <a:r>
              <a:rPr lang="en-US" sz="3600" dirty="0" smtClean="0"/>
              <a:t> met het </a:t>
            </a:r>
            <a:r>
              <a:rPr lang="en-US" sz="3600" dirty="0" err="1" smtClean="0"/>
              <a:t>gewenste</a:t>
            </a:r>
            <a:r>
              <a:rPr lang="en-US" sz="3600" dirty="0" smtClean="0"/>
              <a:t> </a:t>
            </a:r>
            <a:r>
              <a:rPr lang="en-US" sz="3600" dirty="0" err="1" smtClean="0"/>
              <a:t>significantieniveau</a:t>
            </a:r>
            <a:r>
              <a:rPr lang="en-US" sz="3600" dirty="0" smtClean="0"/>
              <a:t> </a:t>
            </a:r>
            <a:r>
              <a:rPr lang="el-GR" sz="4000" dirty="0">
                <a:latin typeface="Times New Roman" charset="0"/>
              </a:rPr>
              <a:t>α</a:t>
            </a:r>
            <a:endParaRPr lang="en-US" sz="4000" dirty="0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374650" y="2859472"/>
            <a:ext cx="8769349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3200" dirty="0" err="1" smtClean="0">
                <a:solidFill>
                  <a:srgbClr val="000099"/>
                </a:solidFill>
              </a:rPr>
              <a:t>Als</a:t>
            </a:r>
            <a:r>
              <a:rPr lang="en-US" sz="3200" dirty="0" smtClean="0">
                <a:solidFill>
                  <a:srgbClr val="000099"/>
                </a:solidFill>
              </a:rPr>
              <a:t> p-</a:t>
            </a:r>
            <a:r>
              <a:rPr lang="en-US" sz="3200" dirty="0" err="1" smtClean="0">
                <a:solidFill>
                  <a:srgbClr val="000099"/>
                </a:solidFill>
              </a:rPr>
              <a:t>waarde</a:t>
            </a:r>
            <a:r>
              <a:rPr lang="en-US" sz="3200" dirty="0" smtClean="0">
                <a:solidFill>
                  <a:srgbClr val="000099"/>
                </a:solidFill>
              </a:rPr>
              <a:t> </a:t>
            </a:r>
            <a:r>
              <a:rPr lang="en-US" sz="3200" dirty="0" err="1" smtClean="0">
                <a:solidFill>
                  <a:srgbClr val="000099"/>
                </a:solidFill>
              </a:rPr>
              <a:t>kleiner</a:t>
            </a:r>
            <a:r>
              <a:rPr lang="en-US" sz="3200" dirty="0" smtClean="0">
                <a:solidFill>
                  <a:srgbClr val="000099"/>
                </a:solidFill>
              </a:rPr>
              <a:t> </a:t>
            </a:r>
            <a:r>
              <a:rPr lang="en-US" sz="3200" dirty="0" err="1" smtClean="0">
                <a:solidFill>
                  <a:srgbClr val="000099"/>
                </a:solidFill>
              </a:rPr>
              <a:t>dan</a:t>
            </a:r>
            <a:r>
              <a:rPr lang="en-US" sz="3200" dirty="0" smtClean="0">
                <a:solidFill>
                  <a:srgbClr val="000099"/>
                </a:solidFill>
              </a:rPr>
              <a:t> </a:t>
            </a:r>
            <a:r>
              <a:rPr lang="el-GR" sz="4000" dirty="0" smtClean="0">
                <a:solidFill>
                  <a:srgbClr val="000099"/>
                </a:solidFill>
                <a:latin typeface="Times New Roman" charset="0"/>
              </a:rPr>
              <a:t>α</a:t>
            </a:r>
            <a:r>
              <a:rPr lang="nl-NL" sz="3200" dirty="0" smtClean="0">
                <a:solidFill>
                  <a:srgbClr val="000099"/>
                </a:solidFill>
                <a:latin typeface="Times New Roman" charset="0"/>
              </a:rPr>
              <a:t>:</a:t>
            </a:r>
            <a:r>
              <a:rPr lang="nl-NL" sz="3200" dirty="0" smtClean="0">
                <a:latin typeface="Times New Roman" charset="0"/>
              </a:rPr>
              <a:t>        </a:t>
            </a:r>
            <a:r>
              <a:rPr lang="nl-NL" sz="3600" dirty="0" smtClean="0">
                <a:solidFill>
                  <a:srgbClr val="000099"/>
                </a:solidFill>
                <a:latin typeface="Times New Roman" charset="0"/>
              </a:rPr>
              <a:t>Verwerp</a:t>
            </a:r>
            <a:r>
              <a:rPr lang="nl-NL" sz="3200" dirty="0" smtClean="0">
                <a:latin typeface="Times New Roman" charset="0"/>
              </a:rPr>
              <a:t> </a:t>
            </a:r>
            <a:r>
              <a:rPr lang="en-US" sz="3200" dirty="0">
                <a:solidFill>
                  <a:srgbClr val="008000"/>
                </a:solidFill>
                <a:cs typeface="Tahoma" charset="0"/>
              </a:rPr>
              <a:t>H</a:t>
            </a:r>
            <a:r>
              <a:rPr lang="en-US" sz="3200" baseline="-25000" dirty="0">
                <a:solidFill>
                  <a:srgbClr val="008000"/>
                </a:solidFill>
                <a:cs typeface="Tahoma" charset="0"/>
              </a:rPr>
              <a:t>0</a:t>
            </a:r>
            <a:endParaRPr lang="en-US" sz="3200" dirty="0"/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3200" dirty="0" err="1" smtClean="0">
                <a:solidFill>
                  <a:srgbClr val="000099"/>
                </a:solidFill>
              </a:rPr>
              <a:t>Als</a:t>
            </a:r>
            <a:r>
              <a:rPr lang="en-US" sz="3200" dirty="0" smtClean="0">
                <a:solidFill>
                  <a:srgbClr val="000099"/>
                </a:solidFill>
              </a:rPr>
              <a:t> p-</a:t>
            </a:r>
            <a:r>
              <a:rPr lang="en-US" sz="3200" dirty="0" err="1" smtClean="0">
                <a:solidFill>
                  <a:srgbClr val="000099"/>
                </a:solidFill>
              </a:rPr>
              <a:t>waarde</a:t>
            </a:r>
            <a:r>
              <a:rPr lang="en-US" sz="3200" dirty="0" smtClean="0">
                <a:solidFill>
                  <a:srgbClr val="000099"/>
                </a:solidFill>
              </a:rPr>
              <a:t> </a:t>
            </a:r>
            <a:r>
              <a:rPr lang="en-US" sz="3200" dirty="0" err="1" smtClean="0">
                <a:solidFill>
                  <a:srgbClr val="000099"/>
                </a:solidFill>
              </a:rPr>
              <a:t>groter</a:t>
            </a:r>
            <a:r>
              <a:rPr lang="en-US" sz="3200" dirty="0" smtClean="0">
                <a:solidFill>
                  <a:srgbClr val="000099"/>
                </a:solidFill>
              </a:rPr>
              <a:t> </a:t>
            </a:r>
            <a:r>
              <a:rPr lang="en-US" sz="3200" dirty="0" err="1" smtClean="0">
                <a:solidFill>
                  <a:srgbClr val="000099"/>
                </a:solidFill>
              </a:rPr>
              <a:t>dan</a:t>
            </a:r>
            <a:r>
              <a:rPr lang="en-US" sz="3200" dirty="0" smtClean="0">
                <a:solidFill>
                  <a:srgbClr val="000099"/>
                </a:solidFill>
              </a:rPr>
              <a:t> </a:t>
            </a:r>
            <a:r>
              <a:rPr lang="el-GR" sz="3600" dirty="0">
                <a:solidFill>
                  <a:srgbClr val="000099"/>
                </a:solidFill>
                <a:latin typeface="Times New Roman" charset="0"/>
              </a:rPr>
              <a:t>α</a:t>
            </a:r>
            <a:r>
              <a:rPr lang="nl-NL" sz="2800" dirty="0" smtClean="0">
                <a:solidFill>
                  <a:srgbClr val="000099"/>
                </a:solidFill>
                <a:latin typeface="Times New Roman" charset="0"/>
              </a:rPr>
              <a:t>:  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3200" dirty="0" smtClean="0">
                <a:solidFill>
                  <a:srgbClr val="008000"/>
                </a:solidFill>
                <a:cs typeface="Tahoma" charset="0"/>
              </a:rPr>
              <a:t>H</a:t>
            </a:r>
            <a:r>
              <a:rPr lang="en-US" sz="3200" baseline="-25000" dirty="0" smtClean="0">
                <a:solidFill>
                  <a:srgbClr val="008000"/>
                </a:solidFill>
                <a:cs typeface="Tahoma" charset="0"/>
              </a:rPr>
              <a:t>0   </a:t>
            </a:r>
            <a:r>
              <a:rPr lang="en-US" sz="3200" dirty="0" err="1" smtClean="0">
                <a:solidFill>
                  <a:srgbClr val="000099"/>
                </a:solidFill>
                <a:cs typeface="Tahoma" charset="0"/>
              </a:rPr>
              <a:t>niet</a:t>
            </a:r>
            <a:r>
              <a:rPr lang="en-US" sz="3200" dirty="0" smtClean="0">
                <a:solidFill>
                  <a:srgbClr val="000099"/>
                </a:solidFill>
                <a:cs typeface="Tahoma" charset="0"/>
              </a:rPr>
              <a:t> </a:t>
            </a:r>
            <a:r>
              <a:rPr lang="en-US" sz="3200" dirty="0" err="1" smtClean="0">
                <a:solidFill>
                  <a:srgbClr val="0000FF"/>
                </a:solidFill>
                <a:cs typeface="Tahoma" charset="0"/>
              </a:rPr>
              <a:t>verwerpen</a:t>
            </a:r>
            <a:r>
              <a:rPr lang="en-US" sz="3200" dirty="0" smtClean="0">
                <a:solidFill>
                  <a:srgbClr val="000099"/>
                </a:solidFill>
                <a:cs typeface="Tahoma" charset="0"/>
              </a:rPr>
              <a:t>. </a:t>
            </a:r>
            <a:r>
              <a:rPr lang="en-US" sz="3200" dirty="0" err="1" smtClean="0">
                <a:solidFill>
                  <a:srgbClr val="000099"/>
                </a:solidFill>
                <a:cs typeface="Tahoma" charset="0"/>
              </a:rPr>
              <a:t>Er</a:t>
            </a:r>
            <a:r>
              <a:rPr lang="en-US" sz="3200" dirty="0" smtClean="0">
                <a:solidFill>
                  <a:srgbClr val="000099"/>
                </a:solidFill>
                <a:cs typeface="Tahoma" charset="0"/>
              </a:rPr>
              <a:t> is </a:t>
            </a:r>
            <a:r>
              <a:rPr lang="en-US" sz="3200" dirty="0" err="1" smtClean="0">
                <a:solidFill>
                  <a:srgbClr val="000099"/>
                </a:solidFill>
                <a:cs typeface="Tahoma" charset="0"/>
              </a:rPr>
              <a:t>niet</a:t>
            </a:r>
            <a:r>
              <a:rPr lang="en-US" sz="3200" dirty="0" smtClean="0">
                <a:solidFill>
                  <a:srgbClr val="000099"/>
                </a:solidFill>
                <a:cs typeface="Tahoma" charset="0"/>
              </a:rPr>
              <a:t> </a:t>
            </a:r>
            <a:r>
              <a:rPr lang="en-US" sz="3200" dirty="0" err="1" smtClean="0">
                <a:solidFill>
                  <a:srgbClr val="000099"/>
                </a:solidFill>
                <a:cs typeface="Tahoma" charset="0"/>
              </a:rPr>
              <a:t>genoeg</a:t>
            </a:r>
            <a:r>
              <a:rPr lang="en-US" sz="3200" dirty="0" smtClean="0">
                <a:solidFill>
                  <a:srgbClr val="000099"/>
                </a:solidFill>
                <a:cs typeface="Tahoma" charset="0"/>
              </a:rPr>
              <a:t> </a:t>
            </a:r>
            <a:r>
              <a:rPr lang="en-US" sz="3200" dirty="0" err="1" smtClean="0">
                <a:solidFill>
                  <a:srgbClr val="000099"/>
                </a:solidFill>
                <a:cs typeface="Tahoma" charset="0"/>
              </a:rPr>
              <a:t>reden</a:t>
            </a:r>
            <a:r>
              <a:rPr lang="en-US" sz="3200" dirty="0" smtClean="0">
                <a:solidFill>
                  <a:srgbClr val="000099"/>
                </a:solidFill>
                <a:cs typeface="Tahoma" charset="0"/>
              </a:rPr>
              <a:t> om de </a:t>
            </a:r>
            <a:r>
              <a:rPr lang="en-US" sz="3200" dirty="0" err="1" smtClean="0">
                <a:solidFill>
                  <a:srgbClr val="000099"/>
                </a:solidFill>
                <a:cs typeface="Tahoma" charset="0"/>
              </a:rPr>
              <a:t>nulhypothese</a:t>
            </a:r>
            <a:r>
              <a:rPr lang="en-US" sz="3200" dirty="0" smtClean="0">
                <a:solidFill>
                  <a:srgbClr val="000099"/>
                </a:solidFill>
                <a:cs typeface="Tahoma" charset="0"/>
              </a:rPr>
              <a:t> </a:t>
            </a:r>
            <a:r>
              <a:rPr lang="en-US" sz="3200" dirty="0" err="1" smtClean="0">
                <a:solidFill>
                  <a:srgbClr val="000099"/>
                </a:solidFill>
                <a:cs typeface="Tahoma" charset="0"/>
              </a:rPr>
              <a:t>te</a:t>
            </a:r>
            <a:r>
              <a:rPr lang="en-US" sz="3200" dirty="0" smtClean="0">
                <a:solidFill>
                  <a:srgbClr val="000099"/>
                </a:solidFill>
                <a:cs typeface="Tahoma" charset="0"/>
              </a:rPr>
              <a:t> </a:t>
            </a:r>
            <a:r>
              <a:rPr lang="en-US" sz="3200" dirty="0" err="1" smtClean="0">
                <a:solidFill>
                  <a:srgbClr val="000099"/>
                </a:solidFill>
                <a:cs typeface="Tahoma" charset="0"/>
              </a:rPr>
              <a:t>verwerpen</a:t>
            </a:r>
            <a:r>
              <a:rPr lang="en-US" sz="3200" dirty="0" smtClean="0">
                <a:solidFill>
                  <a:srgbClr val="000099"/>
                </a:solidFill>
                <a:cs typeface="Tahoma" charset="0"/>
              </a:rPr>
              <a:t>.</a:t>
            </a:r>
            <a:endParaRPr lang="en-US" sz="3200" dirty="0" smtClean="0">
              <a:solidFill>
                <a:srgbClr val="000099"/>
              </a:solidFill>
            </a:endParaRP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B8E70-F429-41F3-835E-B47BA5ECAAA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0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1467</Words>
  <Application>Microsoft Office PowerPoint</Application>
  <PresentationFormat>Diavoorstelling (4:3)</PresentationFormat>
  <Paragraphs>437</Paragraphs>
  <Slides>43</Slides>
  <Notes>6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43</vt:i4>
      </vt:variant>
    </vt:vector>
  </HeadingPairs>
  <TitlesOfParts>
    <vt:vector size="51" baseType="lpstr">
      <vt:lpstr>Arial Unicode MS</vt:lpstr>
      <vt:lpstr>Arial</vt:lpstr>
      <vt:lpstr>Calibri</vt:lpstr>
      <vt:lpstr>Symbol</vt:lpstr>
      <vt:lpstr>Tahoma</vt:lpstr>
      <vt:lpstr>Times New Roman</vt:lpstr>
      <vt:lpstr>Verdana</vt:lpstr>
      <vt:lpstr>Office-thema</vt:lpstr>
      <vt:lpstr>PowerPoint-presentatie</vt:lpstr>
      <vt:lpstr>type I and type II error</vt:lpstr>
      <vt:lpstr>Voorbeeld 1</vt:lpstr>
      <vt:lpstr>Daarom meten we zes objecten (een steekproef) met zowel methode 1 als methode 2.  Na uitvoering van de metingen hebben we de volgende resultaten:</vt:lpstr>
      <vt:lpstr>We gaan de t-test in Excel gebruiken</vt:lpstr>
      <vt:lpstr>Wat is de p-waarde hier?</vt:lpstr>
      <vt:lpstr>Met R</vt:lpstr>
      <vt:lpstr>PowerPoint-presentatie</vt:lpstr>
      <vt:lpstr>We gaan de p-waarde vergelijken met het gewenste significantieniveau α</vt:lpstr>
      <vt:lpstr>Voorbeeld 2</vt:lpstr>
      <vt:lpstr>Van acht personen, die gedurende vijf weken het medicijn krijgen, hebben we vooraf en na vijf weken de bloeddruk gemeten.</vt:lpstr>
      <vt:lpstr>Trek met behulp van een  p-waarde een conclusie. </vt:lpstr>
      <vt:lpstr>PowerPoint-presentatie</vt:lpstr>
      <vt:lpstr>PowerPoint-presentatie</vt:lpstr>
      <vt:lpstr>Voorbeeld 3</vt:lpstr>
      <vt:lpstr>PowerPoint-presentatie</vt:lpstr>
      <vt:lpstr>Meer over ANOVA</vt:lpstr>
      <vt:lpstr>Checking Anova Conditions before you start</vt:lpstr>
      <vt:lpstr>Terug naar Voorbeeld 3</vt:lpstr>
      <vt:lpstr>Resultaten van een experiment</vt:lpstr>
      <vt:lpstr>Checking Anova Conditions before you start</vt:lpstr>
      <vt:lpstr>Eerst een plaatje maken</vt:lpstr>
      <vt:lpstr>PowerPoint-presentatie</vt:lpstr>
      <vt:lpstr>Common σ ?</vt:lpstr>
      <vt:lpstr>Je mag een anova doen</vt:lpstr>
      <vt:lpstr>PowerPoint-presentatie</vt:lpstr>
      <vt:lpstr>PowerPoint-presentatie</vt:lpstr>
      <vt:lpstr>PowerPoint-presentatie</vt:lpstr>
      <vt:lpstr>An Example of Anova in Excel</vt:lpstr>
      <vt:lpstr>results</vt:lpstr>
      <vt:lpstr>Checking Anova Conditions before you start</vt:lpstr>
      <vt:lpstr>PowerPoint-presentatie</vt:lpstr>
      <vt:lpstr>We gaan een ANOVA gebruiken.</vt:lpstr>
      <vt:lpstr>PowerPoint-presentatie</vt:lpstr>
      <vt:lpstr>PowerPoint-presentatie</vt:lpstr>
      <vt:lpstr>PowerPoint-presentatie</vt:lpstr>
      <vt:lpstr>Conclusion</vt:lpstr>
      <vt:lpstr>Another example </vt:lpstr>
      <vt:lpstr> Sample </vt:lpstr>
      <vt:lpstr>Results</vt:lpstr>
      <vt:lpstr>In Excel use a scatterdiagram In R use boxplots </vt:lpstr>
      <vt:lpstr>PowerPoint-presentatie</vt:lpstr>
      <vt:lpstr>Checking Anova Conditions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Page 174</dc:title>
  <dc:creator>Wilma Swinkels</dc:creator>
  <cp:lastModifiedBy>gnww</cp:lastModifiedBy>
  <cp:revision>24</cp:revision>
  <dcterms:created xsi:type="dcterms:W3CDTF">2013-09-25T21:37:50Z</dcterms:created>
  <dcterms:modified xsi:type="dcterms:W3CDTF">2017-10-10T21:21:43Z</dcterms:modified>
</cp:coreProperties>
</file>