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82" r:id="rId2"/>
    <p:sldId id="256" r:id="rId3"/>
    <p:sldId id="268" r:id="rId4"/>
    <p:sldId id="269" r:id="rId5"/>
    <p:sldId id="257" r:id="rId6"/>
    <p:sldId id="263" r:id="rId7"/>
    <p:sldId id="258" r:id="rId8"/>
    <p:sldId id="259" r:id="rId9"/>
    <p:sldId id="260" r:id="rId10"/>
    <p:sldId id="261" r:id="rId11"/>
    <p:sldId id="262" r:id="rId12"/>
    <p:sldId id="264" r:id="rId13"/>
    <p:sldId id="270" r:id="rId14"/>
    <p:sldId id="271" r:id="rId15"/>
    <p:sldId id="283" r:id="rId16"/>
    <p:sldId id="272" r:id="rId17"/>
    <p:sldId id="278" r:id="rId18"/>
    <p:sldId id="277" r:id="rId19"/>
    <p:sldId id="281" r:id="rId20"/>
  </p:sldIdLst>
  <p:sldSz cx="12192000" cy="6858000"/>
  <p:notesSz cx="6669088" cy="987266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A73F7-ADE8-495E-A72E-C7395AAE6BAC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889938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777607" y="9377317"/>
            <a:ext cx="2889938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80FED-78D4-4ECB-8C60-3B44F2288D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2008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6E88-4787-43B8-BE1F-27C938DEDE2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7EC5-BD3A-47FC-8E25-574B6ED13B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707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6E88-4787-43B8-BE1F-27C938DEDE2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7EC5-BD3A-47FC-8E25-574B6ED13B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04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6E88-4787-43B8-BE1F-27C938DEDE2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7EC5-BD3A-47FC-8E25-574B6ED13B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98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6E88-4787-43B8-BE1F-27C938DEDE2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7EC5-BD3A-47FC-8E25-574B6ED13B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059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6E88-4787-43B8-BE1F-27C938DEDE2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7EC5-BD3A-47FC-8E25-574B6ED13B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424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6E88-4787-43B8-BE1F-27C938DEDE2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7EC5-BD3A-47FC-8E25-574B6ED13B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152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6E88-4787-43B8-BE1F-27C938DEDE2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7EC5-BD3A-47FC-8E25-574B6ED13B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67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6E88-4787-43B8-BE1F-27C938DEDE2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7EC5-BD3A-47FC-8E25-574B6ED13B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176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6E88-4787-43B8-BE1F-27C938DEDE2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7EC5-BD3A-47FC-8E25-574B6ED13B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090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6E88-4787-43B8-BE1F-27C938DEDE2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7EC5-BD3A-47FC-8E25-574B6ED13B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56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6E88-4787-43B8-BE1F-27C938DEDE2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7EC5-BD3A-47FC-8E25-574B6ED13B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34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6E88-4787-43B8-BE1F-27C938DEDE2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A7EC5-BD3A-47FC-8E25-574B6ED13B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041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8889878" y="221816"/>
            <a:ext cx="333937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Samenvatting R week 1 en 2 </a:t>
            </a:r>
          </a:p>
        </p:txBody>
      </p:sp>
      <p:sp>
        <p:nvSpPr>
          <p:cNvPr id="3" name="Rechthoek 2"/>
          <p:cNvSpPr/>
          <p:nvPr/>
        </p:nvSpPr>
        <p:spPr>
          <a:xfrm>
            <a:off x="627259" y="1437586"/>
            <a:ext cx="95589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pnorm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(q=5100000,mean=5000000,sd=40000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3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1] </a:t>
            </a:r>
            <a:r>
              <a:rPr lang="en-US" sz="32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0.9937903</a:t>
            </a:r>
            <a:endParaRPr lang="en-US" sz="32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59" y="3456163"/>
            <a:ext cx="7943776" cy="1347333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474012" y="918615"/>
            <a:ext cx="514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nl-NL" sz="24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kans </a:t>
            </a:r>
            <a:r>
              <a:rPr lang="nl-NL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bepalen </a:t>
            </a:r>
            <a:r>
              <a:rPr lang="nl-NL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(default: </a:t>
            </a:r>
            <a:r>
              <a:rPr lang="nl-NL" sz="2000" b="1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lower.tail</a:t>
            </a:r>
            <a:r>
              <a:rPr lang="nl-NL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=T)</a:t>
            </a:r>
            <a:endParaRPr lang="nl-NL" sz="2000" dirty="0"/>
          </a:p>
        </p:txBody>
      </p:sp>
      <p:sp>
        <p:nvSpPr>
          <p:cNvPr id="7" name="Rechthoek 6"/>
          <p:cNvSpPr/>
          <p:nvPr/>
        </p:nvSpPr>
        <p:spPr>
          <a:xfrm>
            <a:off x="474012" y="2994498"/>
            <a:ext cx="3704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percentielen bepalen </a:t>
            </a:r>
            <a:endParaRPr lang="nl-NL" sz="2400" b="1" dirty="0"/>
          </a:p>
        </p:txBody>
      </p:sp>
      <p:sp>
        <p:nvSpPr>
          <p:cNvPr id="8" name="Rechthoek 7"/>
          <p:cNvSpPr/>
          <p:nvPr/>
        </p:nvSpPr>
        <p:spPr>
          <a:xfrm>
            <a:off x="627259" y="4943813"/>
            <a:ext cx="8771953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steekproef </a:t>
            </a:r>
            <a:r>
              <a:rPr lang="nl-NL" sz="24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trekken en er een histogram van laten maken</a:t>
            </a:r>
            <a:endParaRPr lang="nl-NL" sz="2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1023201" y="5375523"/>
            <a:ext cx="706315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rand1&lt;-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rnorm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(n=100, mean=50,sd=2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(rand1)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27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4863"/>
            <a:ext cx="12192000" cy="8467725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9443996" y="-292388"/>
            <a:ext cx="2475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l-NL" sz="3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SD=2.33817</a:t>
            </a:r>
            <a:endParaRPr lang="nl-NL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1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4863"/>
            <a:ext cx="12192000" cy="8467725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8611724" y="0"/>
            <a:ext cx="27029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l-NL" sz="3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SD=3.859035</a:t>
            </a:r>
            <a:endParaRPr lang="nl-NL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04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" y="-1314314"/>
            <a:ext cx="12192000" cy="8467725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1362890" y="-28280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RAND&lt;-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rnorm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(n=1000000,mean=50,sd=3)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mean(RAND)</a:t>
            </a:r>
          </a:p>
          <a:p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50.00684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(RAND)</a:t>
            </a:r>
          </a:p>
          <a:p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2.999221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(RAND)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90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67" y="616305"/>
            <a:ext cx="8815580" cy="6017274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13" y="177355"/>
            <a:ext cx="4676037" cy="8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362" y="524914"/>
            <a:ext cx="8745545" cy="6006514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86" y="85964"/>
            <a:ext cx="4676037" cy="8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0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17" y="324756"/>
            <a:ext cx="10755407" cy="604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7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28" y="1097280"/>
            <a:ext cx="11113810" cy="45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51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1732" y="1346200"/>
            <a:ext cx="11700935" cy="53678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>
                <a:solidFill>
                  <a:srgbClr val="FF0000"/>
                </a:solidFill>
                <a:cs typeface="Arial" panose="020B0604020202020204" pitchFamily="34" charset="0"/>
              </a:rPr>
              <a:t>r</a:t>
            </a:r>
            <a:r>
              <a:rPr lang="nl-NL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esponse&lt;-</a:t>
            </a:r>
            <a:r>
              <a:rPr 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c(6.2, 6.6, 7.1, 7.4, 7.6, 7.9, 8, 8.3, 8.4, 8.5, 8.6,  8.8, 8.8, 9.1, 9.2, 9.4, 9.4, 9.7, 9.9, 10.2, 10.4, 10.8, 11.3, 11.9)</a:t>
            </a:r>
            <a:r>
              <a:rPr lang="en-US" sz="1800" dirty="0"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n = </a:t>
            </a:r>
            <a:r>
              <a:rPr lang="nl-NL" dirty="0" err="1" smtClean="0">
                <a:solidFill>
                  <a:srgbClr val="FF0000"/>
                </a:solidFill>
              </a:rPr>
              <a:t>length</a:t>
            </a:r>
            <a:r>
              <a:rPr lang="nl-NL" dirty="0" smtClean="0">
                <a:solidFill>
                  <a:srgbClr val="FF0000"/>
                </a:solidFill>
              </a:rPr>
              <a:t>(response</a:t>
            </a:r>
            <a:r>
              <a:rPr lang="nl-NL" dirty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s = </a:t>
            </a:r>
            <a:r>
              <a:rPr lang="nl-NL" dirty="0" err="1" smtClean="0">
                <a:solidFill>
                  <a:srgbClr val="FF0000"/>
                </a:solidFill>
              </a:rPr>
              <a:t>sd</a:t>
            </a:r>
            <a:r>
              <a:rPr lang="nl-NL" dirty="0" smtClean="0">
                <a:solidFill>
                  <a:srgbClr val="FF0000"/>
                </a:solidFill>
              </a:rPr>
              <a:t>(response</a:t>
            </a:r>
            <a:r>
              <a:rPr lang="nl-NL" dirty="0">
                <a:solidFill>
                  <a:srgbClr val="FF0000"/>
                </a:solidFill>
              </a:rPr>
              <a:t>)       </a:t>
            </a:r>
            <a:r>
              <a:rPr lang="nl-NL" dirty="0" smtClean="0">
                <a:solidFill>
                  <a:srgbClr val="FF0000"/>
                </a:solidFill>
              </a:rPr>
              <a:t>        </a:t>
            </a:r>
            <a:r>
              <a:rPr lang="nl-NL" dirty="0" smtClean="0"/>
              <a:t># </a:t>
            </a:r>
            <a:r>
              <a:rPr lang="nl-NL" dirty="0"/>
              <a:t>sample standard </a:t>
            </a:r>
            <a:r>
              <a:rPr lang="nl-NL" dirty="0" err="1" smtClean="0"/>
              <a:t>deviation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>
                <a:solidFill>
                  <a:srgbClr val="FF0000"/>
                </a:solidFill>
              </a:rPr>
              <a:t>se </a:t>
            </a:r>
            <a:r>
              <a:rPr lang="nl-NL" dirty="0">
                <a:solidFill>
                  <a:srgbClr val="FF0000"/>
                </a:solidFill>
              </a:rPr>
              <a:t>= s/</a:t>
            </a:r>
            <a:r>
              <a:rPr lang="nl-NL" dirty="0" err="1">
                <a:solidFill>
                  <a:srgbClr val="FF0000"/>
                </a:solidFill>
              </a:rPr>
              <a:t>sqrt</a:t>
            </a:r>
            <a:r>
              <a:rPr lang="nl-NL" dirty="0">
                <a:solidFill>
                  <a:srgbClr val="FF0000"/>
                </a:solidFill>
              </a:rPr>
              <a:t>(n</a:t>
            </a:r>
            <a:r>
              <a:rPr lang="nl-NL" dirty="0" smtClean="0">
                <a:solidFill>
                  <a:srgbClr val="FF0000"/>
                </a:solidFill>
              </a:rPr>
              <a:t>)   	          </a:t>
            </a:r>
            <a:r>
              <a:rPr lang="nl-NL" dirty="0" smtClean="0"/>
              <a:t># </a:t>
            </a:r>
            <a:r>
              <a:rPr lang="nl-NL" dirty="0"/>
              <a:t>standard error </a:t>
            </a:r>
            <a:r>
              <a:rPr lang="nl-NL" dirty="0" err="1"/>
              <a:t>estimate</a:t>
            </a:r>
            <a:r>
              <a:rPr lang="nl-NL" dirty="0"/>
              <a:t> </a:t>
            </a:r>
            <a:endParaRPr lang="nl-NL" dirty="0" smtClean="0"/>
          </a:p>
          <a:p>
            <a:pPr marL="0" indent="0">
              <a:buNone/>
            </a:pPr>
            <a:r>
              <a:rPr lang="nl-NL" dirty="0" err="1" smtClean="0">
                <a:solidFill>
                  <a:srgbClr val="FF0000"/>
                </a:solidFill>
              </a:rPr>
              <a:t>qt</a:t>
            </a:r>
            <a:r>
              <a:rPr lang="nl-NL" dirty="0">
                <a:solidFill>
                  <a:srgbClr val="FF0000"/>
                </a:solidFill>
              </a:rPr>
              <a:t>(.975, </a:t>
            </a:r>
            <a:r>
              <a:rPr lang="nl-NL" dirty="0" err="1">
                <a:solidFill>
                  <a:srgbClr val="FF0000"/>
                </a:solidFill>
              </a:rPr>
              <a:t>df</a:t>
            </a:r>
            <a:r>
              <a:rPr lang="nl-NL" dirty="0">
                <a:solidFill>
                  <a:srgbClr val="FF0000"/>
                </a:solidFill>
              </a:rPr>
              <a:t>=n-1</a:t>
            </a:r>
            <a:r>
              <a:rPr lang="nl-NL" dirty="0" smtClean="0">
                <a:solidFill>
                  <a:srgbClr val="FF0000"/>
                </a:solidFill>
              </a:rPr>
              <a:t>)  	          </a:t>
            </a:r>
            <a:r>
              <a:rPr lang="nl-NL" dirty="0" smtClean="0"/>
              <a:t># t=waarde bij 95% betrouwbaarheid</a:t>
            </a:r>
          </a:p>
          <a:p>
            <a:pPr marL="0" indent="0">
              <a:buNone/>
            </a:pPr>
            <a:r>
              <a:rPr lang="nl-NL" dirty="0">
                <a:solidFill>
                  <a:srgbClr val="0000FF"/>
                </a:solidFill>
              </a:rPr>
              <a:t>[1] 2.068658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FF0000"/>
                </a:solidFill>
              </a:rPr>
              <a:t>E </a:t>
            </a:r>
            <a:r>
              <a:rPr lang="nl-NL" dirty="0">
                <a:solidFill>
                  <a:srgbClr val="FF0000"/>
                </a:solidFill>
              </a:rPr>
              <a:t>= </a:t>
            </a:r>
            <a:r>
              <a:rPr lang="nl-NL" dirty="0" err="1">
                <a:solidFill>
                  <a:srgbClr val="FF0000"/>
                </a:solidFill>
              </a:rPr>
              <a:t>qt</a:t>
            </a:r>
            <a:r>
              <a:rPr lang="nl-NL" dirty="0">
                <a:solidFill>
                  <a:srgbClr val="FF0000"/>
                </a:solidFill>
              </a:rPr>
              <a:t>(.975, </a:t>
            </a:r>
            <a:r>
              <a:rPr lang="nl-NL" dirty="0" err="1">
                <a:solidFill>
                  <a:srgbClr val="FF0000"/>
                </a:solidFill>
              </a:rPr>
              <a:t>df</a:t>
            </a:r>
            <a:r>
              <a:rPr lang="nl-NL" dirty="0">
                <a:solidFill>
                  <a:srgbClr val="FF0000"/>
                </a:solidFill>
              </a:rPr>
              <a:t>=n−1)</a:t>
            </a:r>
            <a:r>
              <a:rPr lang="nl-NL" dirty="0" smtClean="0">
                <a:solidFill>
                  <a:srgbClr val="FF0000"/>
                </a:solidFill>
              </a:rPr>
              <a:t>∗se   </a:t>
            </a:r>
            <a:r>
              <a:rPr lang="nl-NL" dirty="0" smtClean="0"/>
              <a:t>#</a:t>
            </a:r>
            <a:r>
              <a:rPr lang="nl-NL" dirty="0" err="1"/>
              <a:t>margin</a:t>
            </a:r>
            <a:r>
              <a:rPr lang="nl-NL" dirty="0"/>
              <a:t> of error</a:t>
            </a:r>
          </a:p>
          <a:p>
            <a:pPr marL="0" indent="0">
              <a:buNone/>
            </a:pPr>
            <a:r>
              <a:rPr lang="nl-NL" dirty="0"/>
              <a:t># We </a:t>
            </a:r>
            <a:r>
              <a:rPr lang="nl-NL" dirty="0" smtClean="0"/>
              <a:t>combine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sample </a:t>
            </a:r>
            <a:r>
              <a:rPr lang="nl-NL" dirty="0" err="1"/>
              <a:t>mean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confidence</a:t>
            </a:r>
            <a:r>
              <a:rPr lang="nl-NL" dirty="0"/>
              <a:t> interval.</a:t>
            </a:r>
          </a:p>
          <a:p>
            <a:pPr marL="0" indent="0">
              <a:buNone/>
            </a:pPr>
            <a:r>
              <a:rPr lang="nl-NL" dirty="0" err="1">
                <a:solidFill>
                  <a:srgbClr val="FF0000"/>
                </a:solidFill>
              </a:rPr>
              <a:t>x</a:t>
            </a:r>
            <a:r>
              <a:rPr lang="nl-NL" dirty="0" err="1" smtClean="0">
                <a:solidFill>
                  <a:srgbClr val="FF0000"/>
                </a:solidFill>
              </a:rPr>
              <a:t>bar</a:t>
            </a:r>
            <a:r>
              <a:rPr lang="nl-NL" dirty="0" smtClean="0">
                <a:solidFill>
                  <a:srgbClr val="FF0000"/>
                </a:solidFill>
              </a:rPr>
              <a:t> =</a:t>
            </a:r>
            <a:r>
              <a:rPr lang="nl-NL" dirty="0" err="1" smtClean="0">
                <a:solidFill>
                  <a:srgbClr val="FF0000"/>
                </a:solidFill>
              </a:rPr>
              <a:t>mean</a:t>
            </a:r>
            <a:r>
              <a:rPr lang="nl-NL" dirty="0" smtClean="0">
                <a:solidFill>
                  <a:srgbClr val="FF0000"/>
                </a:solidFill>
              </a:rPr>
              <a:t>(response)</a:t>
            </a:r>
            <a:endParaRPr lang="nl-N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dirty="0" err="1">
                <a:solidFill>
                  <a:srgbClr val="FF0000"/>
                </a:solidFill>
              </a:rPr>
              <a:t>x</a:t>
            </a:r>
            <a:r>
              <a:rPr lang="nl-NL" dirty="0" err="1" smtClean="0">
                <a:solidFill>
                  <a:srgbClr val="FF0000"/>
                </a:solidFill>
              </a:rPr>
              <a:t>bar+c</a:t>
            </a:r>
            <a:r>
              <a:rPr lang="nl-NL" dirty="0" smtClean="0">
                <a:solidFill>
                  <a:srgbClr val="FF0000"/>
                </a:solidFill>
              </a:rPr>
              <a:t>(-E,E)     		</a:t>
            </a:r>
            <a:r>
              <a:rPr lang="nl-NL" dirty="0" smtClean="0"/>
              <a:t># </a:t>
            </a:r>
            <a:r>
              <a:rPr lang="nl-NL" dirty="0"/>
              <a:t>a 95% </a:t>
            </a:r>
            <a:r>
              <a:rPr lang="nl-NL" dirty="0" err="1"/>
              <a:t>confidence</a:t>
            </a:r>
            <a:r>
              <a:rPr lang="nl-NL" dirty="0"/>
              <a:t> interval </a:t>
            </a:r>
            <a:endParaRPr lang="nl-NL" dirty="0" smtClean="0"/>
          </a:p>
          <a:p>
            <a:pPr marL="0" indent="0">
              <a:buNone/>
            </a:pPr>
            <a:r>
              <a:rPr lang="nl-NL" dirty="0">
                <a:solidFill>
                  <a:srgbClr val="0000FF"/>
                </a:solidFill>
              </a:rPr>
              <a:t>[1] 8.292017 </a:t>
            </a:r>
            <a:r>
              <a:rPr lang="nl-NL" dirty="0" smtClean="0">
                <a:solidFill>
                  <a:srgbClr val="0000FF"/>
                </a:solidFill>
              </a:rPr>
              <a:t>9.499649     </a:t>
            </a:r>
            <a:r>
              <a:rPr lang="nl-NL" dirty="0" smtClean="0"/>
              <a:t>#  8.3  </a:t>
            </a:r>
            <a:r>
              <a:rPr lang="nl-NL" dirty="0" err="1" smtClean="0"/>
              <a:t>to</a:t>
            </a:r>
            <a:r>
              <a:rPr lang="nl-NL" dirty="0" smtClean="0"/>
              <a:t> 9.5</a:t>
            </a: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21732" y="136525"/>
            <a:ext cx="7154333" cy="727075"/>
          </a:xfrm>
        </p:spPr>
        <p:txBody>
          <a:bodyPr>
            <a:normAutofit/>
          </a:bodyPr>
          <a:lstStyle/>
          <a:p>
            <a:r>
              <a:rPr lang="nl-N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Hoe maak je nu zo’n interval m.b.v. R?</a:t>
            </a:r>
            <a:endParaRPr lang="nl-N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5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55598" y="1741229"/>
            <a:ext cx="1155700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response= c(6.2, 6.6, 7.1, 7.4, 7.6, 7.9, 8, 8.3, 8.4, 8.5, 8.6,  8.8, 8.8, 9.1, 9.2, 9.4, 9.4, 9.7, 9.9, 10.2, 10.4, 10.8, 11.3, 11.9)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we use the </a:t>
            </a:r>
            <a:r>
              <a:rPr lang="en-US" dirty="0" err="1" smtClean="0"/>
              <a:t>t.test</a:t>
            </a:r>
            <a:r>
              <a:rPr lang="en-US" dirty="0" smtClean="0"/>
              <a:t> command listing only the data name, we get a 95% confidence interval for the mean after the significance test.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t.test</a:t>
            </a:r>
            <a:r>
              <a:rPr lang="en-US" dirty="0" smtClean="0">
                <a:solidFill>
                  <a:srgbClr val="FF0000"/>
                </a:solidFill>
              </a:rPr>
              <a:t>(response) </a:t>
            </a:r>
          </a:p>
          <a:p>
            <a:r>
              <a:rPr lang="en-US" dirty="0">
                <a:solidFill>
                  <a:srgbClr val="0033CC"/>
                </a:solidFill>
              </a:rPr>
              <a:t>One Sample t-test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data</a:t>
            </a:r>
            <a:r>
              <a:rPr lang="en-US" dirty="0">
                <a:solidFill>
                  <a:srgbClr val="0033CC"/>
                </a:solidFill>
              </a:rPr>
              <a:t>:  response</a:t>
            </a:r>
          </a:p>
          <a:p>
            <a:r>
              <a:rPr lang="en-US" dirty="0">
                <a:solidFill>
                  <a:srgbClr val="0033CC"/>
                </a:solidFill>
              </a:rPr>
              <a:t>t = 30.4769, </a:t>
            </a:r>
            <a:r>
              <a:rPr lang="en-US" dirty="0" err="1">
                <a:solidFill>
                  <a:srgbClr val="0033CC"/>
                </a:solidFill>
              </a:rPr>
              <a:t>df</a:t>
            </a:r>
            <a:r>
              <a:rPr lang="en-US" dirty="0">
                <a:solidFill>
                  <a:srgbClr val="0033CC"/>
                </a:solidFill>
              </a:rPr>
              <a:t> = 23, p-value &lt; 2.2e-16</a:t>
            </a:r>
          </a:p>
          <a:p>
            <a:r>
              <a:rPr lang="en-US" dirty="0">
                <a:solidFill>
                  <a:srgbClr val="0033CC"/>
                </a:solidFill>
              </a:rPr>
              <a:t>alternative hypothesis: true mean is not equal to 0</a:t>
            </a:r>
          </a:p>
          <a:p>
            <a:r>
              <a:rPr lang="en-US" dirty="0">
                <a:solidFill>
                  <a:srgbClr val="0033CC"/>
                </a:solidFill>
              </a:rPr>
              <a:t>95 percent confidence interval:</a:t>
            </a:r>
          </a:p>
          <a:p>
            <a:r>
              <a:rPr lang="en-US" dirty="0">
                <a:solidFill>
                  <a:srgbClr val="0033CC"/>
                </a:solidFill>
              </a:rPr>
              <a:t> 8.292017 </a:t>
            </a:r>
            <a:r>
              <a:rPr lang="en-US" dirty="0" smtClean="0">
                <a:solidFill>
                  <a:srgbClr val="0033CC"/>
                </a:solidFill>
              </a:rPr>
              <a:t>9.499649   </a:t>
            </a:r>
            <a:r>
              <a:rPr lang="en-US" dirty="0"/>
              <a:t>#Note here that R reports the interval using more decimal places than was used </a:t>
            </a:r>
            <a:r>
              <a:rPr lang="en-US" dirty="0" smtClean="0"/>
              <a:t>in the data!</a:t>
            </a:r>
            <a:endParaRPr lang="en-US" dirty="0">
              <a:solidFill>
                <a:srgbClr val="0033CC"/>
              </a:solidFill>
            </a:endParaRPr>
          </a:p>
          <a:p>
            <a:r>
              <a:rPr lang="en-US" dirty="0">
                <a:solidFill>
                  <a:srgbClr val="0033CC"/>
                </a:solidFill>
              </a:rPr>
              <a:t>sample estimates:</a:t>
            </a:r>
          </a:p>
          <a:p>
            <a:r>
              <a:rPr lang="en-US" dirty="0">
                <a:solidFill>
                  <a:srgbClr val="0033CC"/>
                </a:solidFill>
              </a:rPr>
              <a:t>mean of x </a:t>
            </a:r>
            <a:r>
              <a:rPr lang="en-US" dirty="0" smtClean="0">
                <a:solidFill>
                  <a:srgbClr val="0033CC"/>
                </a:solidFill>
              </a:rPr>
              <a:t>  </a:t>
            </a:r>
            <a:r>
              <a:rPr lang="en-US" dirty="0">
                <a:solidFill>
                  <a:srgbClr val="0033CC"/>
                </a:solidFill>
              </a:rPr>
              <a:t>8.895833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  <a:p>
            <a:endParaRPr lang="nl-NL" sz="24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228599" y="211666"/>
            <a:ext cx="11684001" cy="11768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Instead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using the textbook formula, we can apply the 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t.test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function in the built-in 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statspackage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the data are normally distributed with unknown variance. We illustrate the use of this command for the response data. </a:t>
            </a:r>
          </a:p>
          <a:p>
            <a:endParaRPr lang="en-US" sz="2800" dirty="0">
              <a:solidFill>
                <a:srgbClr val="444444"/>
              </a:solidFill>
              <a:latin typeface="Verdana" panose="020B0604030504040204" pitchFamily="34" charset="0"/>
            </a:endParaRPr>
          </a:p>
          <a:p>
            <a:endParaRPr lang="nl-NL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561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94733" y="407368"/>
            <a:ext cx="117447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#The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t.test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command can also be used to find confidence intervals with levels of confidence different from 95%.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do so by specifying the desired level of confidence using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conf.level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option. 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t.test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(response,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conf.level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0.9) </a:t>
            </a:r>
          </a:p>
          <a:p>
            <a:r>
              <a:rPr lang="nl-NL" sz="2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percent </a:t>
            </a:r>
            <a:r>
              <a:rPr lang="nl-NL" sz="24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confidence</a:t>
            </a:r>
            <a:r>
              <a:rPr lang="nl-NL" sz="24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interval:  8.395575 9.396092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#Make a plot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showing the 100 confidence intervals as horizontal lines, with a vertical line at the population mean of 9.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plot(range(conf.int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c(0, 1 +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n.draw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type = "n",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xlab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"mean tail length", 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ylab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"sample run") 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1:n.draw) lines(conf.int[,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rep(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2),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lwd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2) 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abline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 = 9,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lwd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2,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lty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werkt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zo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omdat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conf.int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gedefinieerd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Betrouwbaarheidsintervallen </a:t>
            </a:r>
            <a:endParaRPr lang="nl-N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les 3</a:t>
            </a:r>
          </a:p>
          <a:p>
            <a:r>
              <a:rPr lang="nl-N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hoofdstuk 6</a:t>
            </a:r>
            <a:endParaRPr lang="nl-N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69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4326" y="796200"/>
            <a:ext cx="10515600" cy="10848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Confidence intervals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nl-NL" dirty="0"/>
          </a:p>
        </p:txBody>
      </p:sp>
      <p:pic>
        <p:nvPicPr>
          <p:cNvPr id="4" name="Picture 5" descr="F06_01_01b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828" y="2443979"/>
            <a:ext cx="9572625" cy="279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974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28" y="352698"/>
            <a:ext cx="10417549" cy="3970378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204" y="4509203"/>
            <a:ext cx="6328196" cy="21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1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323702" y="182880"/>
            <a:ext cx="924414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rand1&lt;-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rnorm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(n=20,mean=50,sd=3)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mean(rand1)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50.09302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rand2&lt;-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rnorm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(n=20,mean=50,sd=3)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mean(rand2)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50.03762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rand3&lt;-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rnorm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(n=20,mean=50,sd=3)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mean(rand3)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50.76805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rand4&lt;-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rnorm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(n=20,mean=50,sd=3)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mean(rand4)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49.97564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rand5&lt;-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rnorm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(n=20,mean=50,sd=3)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mean(rand5)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50.61046</a:t>
            </a:r>
            <a:endParaRPr lang="en-US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61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822960" y="836024"/>
            <a:ext cx="832104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nl-NL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(rand1)</a:t>
            </a:r>
          </a:p>
          <a:p>
            <a:r>
              <a:rPr lang="nl-NL" sz="3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2.980425</a:t>
            </a:r>
          </a:p>
          <a:p>
            <a:r>
              <a:rPr lang="nl-NL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nl-NL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(rand2)</a:t>
            </a:r>
          </a:p>
          <a:p>
            <a:r>
              <a:rPr lang="nl-NL" sz="3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2.735111</a:t>
            </a:r>
          </a:p>
          <a:p>
            <a:r>
              <a:rPr lang="nl-NL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nl-NL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(rand3)</a:t>
            </a:r>
          </a:p>
          <a:p>
            <a:r>
              <a:rPr lang="nl-NL" sz="3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2.898732</a:t>
            </a:r>
          </a:p>
          <a:p>
            <a:r>
              <a:rPr lang="nl-NL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nl-NL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(rand4)</a:t>
            </a:r>
          </a:p>
          <a:p>
            <a:r>
              <a:rPr lang="nl-NL" sz="3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2.33817</a:t>
            </a:r>
          </a:p>
          <a:p>
            <a:r>
              <a:rPr lang="nl-NL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nl-NL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(rand5)</a:t>
            </a:r>
          </a:p>
          <a:p>
            <a:r>
              <a:rPr lang="nl-NL" sz="3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3.859035</a:t>
            </a:r>
          </a:p>
          <a:p>
            <a:endParaRPr lang="nl-N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0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26486"/>
            <a:ext cx="12192000" cy="8467725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8716227" y="458727"/>
            <a:ext cx="27029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l-NL" sz="3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SD=2.980425</a:t>
            </a:r>
            <a:endParaRPr lang="nl-NL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7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4863"/>
            <a:ext cx="12192000" cy="8467725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>
          <a:xfrm>
            <a:off x="8746685" y="0"/>
            <a:ext cx="26420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l-NL" sz="3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SD=2.735111</a:t>
            </a:r>
            <a:endParaRPr lang="nl-NL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8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4863"/>
            <a:ext cx="12192000" cy="8467725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9199553" y="315036"/>
            <a:ext cx="27029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l-NL" sz="3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SD=2.898732</a:t>
            </a:r>
            <a:endParaRPr lang="nl-NL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32261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Breedbeeld</PresentationFormat>
  <Paragraphs>89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Verdana</vt:lpstr>
      <vt:lpstr>Wingdings</vt:lpstr>
      <vt:lpstr>Kantoorthema</vt:lpstr>
      <vt:lpstr>PowerPoint-presentatie</vt:lpstr>
      <vt:lpstr>Betrouwbaarheidsintervallen </vt:lpstr>
      <vt:lpstr>Confidence intervals 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Hoe maak je nu zo’n interval m.b.v. R?</vt:lpstr>
      <vt:lpstr>PowerPoint-presentatie</vt:lpstr>
      <vt:lpstr>PowerPoint-presentatie</vt:lpstr>
    </vt:vector>
  </TitlesOfParts>
  <Company>Hogeschool van Arnhem en Nijmegen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Betrouwbaarheidsintervallen</dc:title>
  <dc:creator>Groenewegen-Swinkels Wilma</dc:creator>
  <cp:lastModifiedBy>Groenewegen Swinkels Wilma</cp:lastModifiedBy>
  <cp:revision>13</cp:revision>
  <cp:lastPrinted>2016-09-20T14:47:12Z</cp:lastPrinted>
  <dcterms:created xsi:type="dcterms:W3CDTF">2016-09-20T14:46:08Z</dcterms:created>
  <dcterms:modified xsi:type="dcterms:W3CDTF">2016-09-21T12:52:12Z</dcterms:modified>
</cp:coreProperties>
</file>