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59" r:id="rId8"/>
    <p:sldId id="260" r:id="rId9"/>
    <p:sldId id="261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2D61-4299-4C75-A139-6F7C35557B73}" type="datetimeFigureOut">
              <a:rPr lang="nl-NL" smtClean="0"/>
              <a:t>12-9-2018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B68D-2845-4CC9-AF80-BE3FD6CEFF5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49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2D61-4299-4C75-A139-6F7C35557B73}" type="datetimeFigureOut">
              <a:rPr lang="nl-NL" smtClean="0"/>
              <a:t>12-9-2018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B68D-2845-4CC9-AF80-BE3FD6CEFF5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004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2D61-4299-4C75-A139-6F7C35557B73}" type="datetimeFigureOut">
              <a:rPr lang="nl-NL" smtClean="0"/>
              <a:t>12-9-2018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B68D-2845-4CC9-AF80-BE3FD6CEFF5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5460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2D61-4299-4C75-A139-6F7C35557B73}" type="datetimeFigureOut">
              <a:rPr lang="nl-NL" smtClean="0"/>
              <a:t>12-9-2018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B68D-2845-4CC9-AF80-BE3FD6CEFF5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66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2D61-4299-4C75-A139-6F7C35557B73}" type="datetimeFigureOut">
              <a:rPr lang="nl-NL" smtClean="0"/>
              <a:t>12-9-2018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B68D-2845-4CC9-AF80-BE3FD6CEFF5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8169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2D61-4299-4C75-A139-6F7C35557B73}" type="datetimeFigureOut">
              <a:rPr lang="nl-NL" smtClean="0"/>
              <a:t>12-9-2018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B68D-2845-4CC9-AF80-BE3FD6CEFF5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2619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2D61-4299-4C75-A139-6F7C35557B73}" type="datetimeFigureOut">
              <a:rPr lang="nl-NL" smtClean="0"/>
              <a:t>12-9-2018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B68D-2845-4CC9-AF80-BE3FD6CEFF5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9648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2D61-4299-4C75-A139-6F7C35557B73}" type="datetimeFigureOut">
              <a:rPr lang="nl-NL" smtClean="0"/>
              <a:t>12-9-2018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B68D-2845-4CC9-AF80-BE3FD6CEFF5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53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2D61-4299-4C75-A139-6F7C35557B73}" type="datetimeFigureOut">
              <a:rPr lang="nl-NL" smtClean="0"/>
              <a:t>12-9-2018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B68D-2845-4CC9-AF80-BE3FD6CEFF5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098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2D61-4299-4C75-A139-6F7C35557B73}" type="datetimeFigureOut">
              <a:rPr lang="nl-NL" smtClean="0"/>
              <a:t>12-9-2018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D97B68D-2845-4CC9-AF80-BE3FD6CEFF5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610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2D61-4299-4C75-A139-6F7C35557B73}" type="datetimeFigureOut">
              <a:rPr lang="nl-NL" smtClean="0"/>
              <a:t>12-9-2018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B68D-2845-4CC9-AF80-BE3FD6CEFF5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553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2D61-4299-4C75-A139-6F7C35557B73}" type="datetimeFigureOut">
              <a:rPr lang="nl-NL" smtClean="0"/>
              <a:t>12-9-2018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B68D-2845-4CC9-AF80-BE3FD6CEFF5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077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2D61-4299-4C75-A139-6F7C35557B73}" type="datetimeFigureOut">
              <a:rPr lang="nl-NL" smtClean="0"/>
              <a:t>12-9-2018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B68D-2845-4CC9-AF80-BE3FD6CEFF5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306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2D61-4299-4C75-A139-6F7C35557B73}" type="datetimeFigureOut">
              <a:rPr lang="nl-NL" smtClean="0"/>
              <a:t>12-9-2018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B68D-2845-4CC9-AF80-BE3FD6CEFF5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814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2D61-4299-4C75-A139-6F7C35557B73}" type="datetimeFigureOut">
              <a:rPr lang="nl-NL" smtClean="0"/>
              <a:t>12-9-2018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B68D-2845-4CC9-AF80-BE3FD6CEFF5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13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2D61-4299-4C75-A139-6F7C35557B73}" type="datetimeFigureOut">
              <a:rPr lang="nl-NL" smtClean="0"/>
              <a:t>12-9-2018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B68D-2845-4CC9-AF80-BE3FD6CEFF5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194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2D61-4299-4C75-A139-6F7C35557B73}" type="datetimeFigureOut">
              <a:rPr lang="nl-NL" smtClean="0"/>
              <a:t>12-9-2018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B68D-2845-4CC9-AF80-BE3FD6CEFF5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07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4D2D61-4299-4C75-A139-6F7C35557B73}" type="datetimeFigureOut">
              <a:rPr lang="nl-NL" smtClean="0"/>
              <a:t>12-9-2018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97B68D-2845-4CC9-AF80-BE3FD6CEFF5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21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protein/O49686.1?report=genbank&amp;log$=protalign&amp;blast_rank=1&amp;RID=T1WX84DT015" TargetMode="External"/><Relationship Id="rId3" Type="http://schemas.openxmlformats.org/officeDocument/2006/relationships/hyperlink" Target="https://www.ncbi.nlm.nih.gov/pubmed/4292874" TargetMode="External"/><Relationship Id="rId7" Type="http://schemas.openxmlformats.org/officeDocument/2006/relationships/hyperlink" Target="https://pfam.xfam.org/family/PF03364" TargetMode="External"/><Relationship Id="rId2" Type="http://schemas.openxmlformats.org/officeDocument/2006/relationships/hyperlink" Target="https://www.ncbi.nlm.nih.gov/pubmed/1908514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bi.ac.uk/interpro/entry/IPR019587" TargetMode="External"/><Relationship Id="rId5" Type="http://schemas.openxmlformats.org/officeDocument/2006/relationships/hyperlink" Target="https://www.ncbi.nlm.nih.gov/Structure/cdd/cddsrv.cgi?uid=176863" TargetMode="External"/><Relationship Id="rId4" Type="http://schemas.openxmlformats.org/officeDocument/2006/relationships/hyperlink" Target="https://www.uniprot.org/uniprot/O49686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C374B-80D1-4968-90AC-A9ED7AC9C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Blok 5 Weektaak 1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AD000DF-B3F6-4DE4-BA41-9F3CAE19D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Tim Kowalski, Anton </a:t>
            </a:r>
            <a:r>
              <a:rPr lang="nl-NL" dirty="0" err="1"/>
              <a:t>Ligterink</a:t>
            </a:r>
            <a:r>
              <a:rPr lang="nl-NL" dirty="0"/>
              <a:t> en Valerie Verhalle </a:t>
            </a:r>
          </a:p>
          <a:p>
            <a:r>
              <a:rPr lang="nl-NL" sz="1200" dirty="0"/>
              <a:t>Sequentie 4</a:t>
            </a:r>
          </a:p>
        </p:txBody>
      </p:sp>
    </p:spTree>
    <p:extLst>
      <p:ext uri="{BB962C8B-B14F-4D97-AF65-F5344CB8AC3E}">
        <p14:creationId xmlns:p14="http://schemas.microsoft.com/office/powerpoint/2010/main" val="89089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28812-D8D2-49E0-AADD-C8BF5CAC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24408"/>
            <a:ext cx="10018713" cy="752668"/>
          </a:xfrm>
        </p:spPr>
        <p:txBody>
          <a:bodyPr/>
          <a:lstStyle/>
          <a:p>
            <a:r>
              <a:rPr lang="nl-NL" dirty="0"/>
              <a:t>Conclusie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A47148-B99E-4D3F-B5C8-F7C882606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530" y="976605"/>
            <a:ext cx="10018713" cy="4061927"/>
          </a:xfrm>
        </p:spPr>
        <p:txBody>
          <a:bodyPr/>
          <a:lstStyle/>
          <a:p>
            <a:r>
              <a:rPr lang="nl-NL" dirty="0">
                <a:sym typeface="Wingdings" panose="05000000000000000000" pitchFamily="2" charset="2"/>
              </a:rPr>
              <a:t>Plant hormoon </a:t>
            </a:r>
            <a:r>
              <a:rPr lang="nl-NL" dirty="0" err="1">
                <a:sym typeface="Wingdings" panose="05000000000000000000" pitchFamily="2" charset="2"/>
              </a:rPr>
              <a:t>abscisine</a:t>
            </a:r>
            <a:endParaRPr lang="nl-NL" dirty="0">
              <a:sym typeface="Wingdings" panose="05000000000000000000" pitchFamily="2" charset="2"/>
            </a:endParaRPr>
          </a:p>
          <a:p>
            <a:r>
              <a:rPr lang="nl-NL" dirty="0"/>
              <a:t>Nucleus</a:t>
            </a:r>
          </a:p>
          <a:p>
            <a:r>
              <a:rPr lang="nl-NL" dirty="0"/>
              <a:t>Hydrofiel </a:t>
            </a:r>
            <a:r>
              <a:rPr lang="nl-NL" dirty="0">
                <a:sym typeface="Wingdings" panose="05000000000000000000" pitchFamily="2" charset="2"/>
              </a:rPr>
              <a:t> geen transmembraan domeinen.</a:t>
            </a:r>
          </a:p>
          <a:p>
            <a:r>
              <a:rPr lang="nl-NL" dirty="0"/>
              <a:t>SRPBCC Superfamilie</a:t>
            </a:r>
            <a:endParaRPr lang="en-US" dirty="0"/>
          </a:p>
          <a:p>
            <a:r>
              <a:rPr lang="nl-NL" dirty="0">
                <a:sym typeface="Wingdings" panose="05000000000000000000" pitchFamily="2" charset="2"/>
              </a:rPr>
              <a:t>Niet erg veel geconserveerde delen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008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DB465-A661-446C-B1FC-E5B4FE56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4388"/>
            <a:ext cx="10018713" cy="918713"/>
          </a:xfrm>
        </p:spPr>
        <p:txBody>
          <a:bodyPr/>
          <a:lstStyle/>
          <a:p>
            <a:r>
              <a:rPr lang="nl-NL" dirty="0"/>
              <a:t>Bronnen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FFBC78-648B-4627-BA4A-EE8A8FB8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>
                <a:hlinkClick r:id="rId2"/>
              </a:rPr>
              <a:t>https://www.ncbi.nlm.nih.gov/pubmed/19085144</a:t>
            </a:r>
            <a:endParaRPr lang="nl-NL" dirty="0"/>
          </a:p>
          <a:p>
            <a:r>
              <a:rPr lang="nl-NL" dirty="0">
                <a:hlinkClick r:id="rId3"/>
              </a:rPr>
              <a:t>https://www.ncbi.nlm.nih.gov/pubmed/4292874</a:t>
            </a:r>
            <a:endParaRPr lang="nl-NL" dirty="0"/>
          </a:p>
          <a:p>
            <a:r>
              <a:rPr lang="en-US" dirty="0">
                <a:hlinkClick r:id="rId4"/>
              </a:rPr>
              <a:t>https://www.uniprot.org/uniprot/O49686</a:t>
            </a:r>
            <a:endParaRPr lang="nl-NL" dirty="0"/>
          </a:p>
          <a:p>
            <a:r>
              <a:rPr lang="nl-NL" dirty="0">
                <a:hlinkClick r:id="rId5"/>
              </a:rPr>
              <a:t>https://www.ncbi.nlm.nih.gov/Structure/cdd/cddsrv.cgi?uid=176863</a:t>
            </a:r>
            <a:endParaRPr lang="nl-NL" dirty="0"/>
          </a:p>
          <a:p>
            <a:r>
              <a:rPr lang="nl-NL" i="1" u="sng" dirty="0">
                <a:hlinkClick r:id="rId5"/>
              </a:rPr>
              <a:t>https://www.ncbi.nlm.nih.gov/Structure/cdd/cddsrv.cgi?uid=176863</a:t>
            </a:r>
            <a:r>
              <a:rPr lang="nl-NL" i="1" dirty="0"/>
              <a:t> </a:t>
            </a:r>
          </a:p>
          <a:p>
            <a:r>
              <a:rPr lang="en-US" u="sng" dirty="0">
                <a:hlinkClick r:id="rId6"/>
              </a:rPr>
              <a:t>http://www.ebi.ac.uk/interpro/entry/IPR019587</a:t>
            </a:r>
            <a:endParaRPr lang="nl-NL" dirty="0"/>
          </a:p>
          <a:p>
            <a:r>
              <a:rPr lang="en-US" u="sng" dirty="0">
                <a:hlinkClick r:id="rId7"/>
              </a:rPr>
              <a:t>https://pfam.xfam.org/family/PF03364</a:t>
            </a:r>
            <a:endParaRPr lang="nl-NL" dirty="0"/>
          </a:p>
          <a:p>
            <a:r>
              <a:rPr lang="en-US" u="sng" dirty="0">
                <a:hlinkClick r:id="rId8"/>
              </a:rPr>
              <a:t>https://www.ncbi.nlm.nih.gov/protein/O49686.1?report=genbank&amp;log$=protalign&amp;blast_rank=1&amp;RID=T1WX84DT015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5483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F7136-C2FC-4FD6-84C7-368F0B9A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78CC5B-8897-483C-8A87-9FE631A44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653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B2E37-E9AB-446D-BCFB-D3982E31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CC3A63-9389-4A28-81D3-4BFA59CF9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97656"/>
            <a:ext cx="10018713" cy="3584276"/>
          </a:xfrm>
        </p:spPr>
        <p:txBody>
          <a:bodyPr>
            <a:normAutofit lnSpcReduction="10000"/>
          </a:bodyPr>
          <a:lstStyle/>
          <a:p>
            <a:r>
              <a:rPr lang="nl-NL" dirty="0"/>
              <a:t>Sequentie 4</a:t>
            </a:r>
          </a:p>
          <a:p>
            <a:r>
              <a:rPr lang="nl-NL" dirty="0"/>
              <a:t>Opdracht 2</a:t>
            </a:r>
          </a:p>
          <a:p>
            <a:pPr lvl="1"/>
            <a:r>
              <a:rPr lang="nl-NL" dirty="0"/>
              <a:t>Functie</a:t>
            </a:r>
          </a:p>
          <a:p>
            <a:pPr lvl="1"/>
            <a:r>
              <a:rPr lang="nl-NL" dirty="0"/>
              <a:t>Transmembraan segmenten </a:t>
            </a:r>
          </a:p>
          <a:p>
            <a:pPr lvl="1"/>
            <a:r>
              <a:rPr lang="nl-NL" dirty="0"/>
              <a:t>Proteïnefamilies </a:t>
            </a:r>
          </a:p>
          <a:p>
            <a:pPr lvl="1"/>
            <a:r>
              <a:rPr lang="nl-NL" dirty="0"/>
              <a:t>Profile</a:t>
            </a:r>
          </a:p>
          <a:p>
            <a:r>
              <a:rPr lang="nl-NL" dirty="0"/>
              <a:t>Conclusie</a:t>
            </a:r>
          </a:p>
          <a:p>
            <a:r>
              <a:rPr lang="nl-NL" dirty="0"/>
              <a:t>Bronnen</a:t>
            </a:r>
          </a:p>
        </p:txBody>
      </p:sp>
    </p:spTree>
    <p:extLst>
      <p:ext uri="{BB962C8B-B14F-4D97-AF65-F5344CB8AC3E}">
        <p14:creationId xmlns:p14="http://schemas.microsoft.com/office/powerpoint/2010/main" val="160071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4A7CD-591D-4596-AF32-7BF66A23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17716"/>
            <a:ext cx="10018713" cy="765110"/>
          </a:xfrm>
        </p:spPr>
        <p:txBody>
          <a:bodyPr>
            <a:normAutofit/>
          </a:bodyPr>
          <a:lstStyle/>
          <a:p>
            <a:r>
              <a:rPr lang="nl-NL" dirty="0"/>
              <a:t>Sequentie 4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A85579-6CE3-4490-ACF4-A245DBE51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982826"/>
            <a:ext cx="10018713" cy="4077419"/>
          </a:xfrm>
        </p:spPr>
        <p:txBody>
          <a:bodyPr/>
          <a:lstStyle/>
          <a:p>
            <a:r>
              <a:rPr lang="nl-NL" dirty="0" err="1"/>
              <a:t>UniProtKB</a:t>
            </a:r>
            <a:r>
              <a:rPr lang="nl-NL" dirty="0"/>
              <a:t> - O49686 </a:t>
            </a:r>
          </a:p>
          <a:p>
            <a:r>
              <a:rPr lang="nl-NL" sz="1600" dirty="0">
                <a:solidFill>
                  <a:schemeClr val="accent1">
                    <a:lumMod val="75000"/>
                  </a:schemeClr>
                </a:solidFill>
              </a:rPr>
              <a:t>MPSELSPEERSELKNSIAEFHTYQLDPGSCSSLHAQRIHAPPELVWSIVRRFDKPQTYKHFIKSCSVEQNFEMRVGCTRDVIVISGLPANTSTERIDILDDERRVTGFSIIGGEHRLTNYKSVTTVHRFEKENRIWTVVLESYVLDMPEGNSEDDTRMFADTVVKLNLQKLATVAEGMARNSGDGTGSQVT</a:t>
            </a:r>
          </a:p>
          <a:p>
            <a:endParaRPr lang="nl-NL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nl-NL" dirty="0" err="1"/>
              <a:t>RecName</a:t>
            </a:r>
            <a:r>
              <a:rPr lang="nl-NL" dirty="0"/>
              <a:t>: 		Full=</a:t>
            </a:r>
            <a:r>
              <a:rPr lang="nl-NL" dirty="0" err="1"/>
              <a:t>Abscisic</a:t>
            </a:r>
            <a:r>
              <a:rPr lang="nl-NL" dirty="0"/>
              <a:t> acid receptor PYR1</a:t>
            </a:r>
          </a:p>
          <a:p>
            <a:r>
              <a:rPr lang="en-US" dirty="0"/>
              <a:t>Molecule type: 	Amino acid</a:t>
            </a:r>
            <a:endParaRPr lang="nl-NL" dirty="0"/>
          </a:p>
          <a:p>
            <a:r>
              <a:rPr lang="en-US" dirty="0"/>
              <a:t>Query Length: 	191</a:t>
            </a:r>
            <a:endParaRPr lang="nl-NL" dirty="0"/>
          </a:p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299F9A1-21DA-4342-9D73-8E91A5AB1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609" y="3429000"/>
            <a:ext cx="5608413" cy="300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8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F392C-47AD-4B06-A239-E7E74B33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11989"/>
            <a:ext cx="10018713" cy="780691"/>
          </a:xfrm>
        </p:spPr>
        <p:txBody>
          <a:bodyPr/>
          <a:lstStyle/>
          <a:p>
            <a:r>
              <a:rPr lang="nl-NL" dirty="0"/>
              <a:t>Functie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53CBC1-61AB-4109-826E-B468EAEB3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246" y="702334"/>
            <a:ext cx="8586530" cy="4410352"/>
          </a:xfrm>
        </p:spPr>
        <p:txBody>
          <a:bodyPr>
            <a:noAutofit/>
          </a:bodyPr>
          <a:lstStyle/>
          <a:p>
            <a:r>
              <a:rPr lang="nl-NL" dirty="0"/>
              <a:t>Moleculaire functie</a:t>
            </a:r>
          </a:p>
          <a:p>
            <a:pPr lvl="1"/>
            <a:r>
              <a:rPr lang="nl-NL" sz="2400" dirty="0"/>
              <a:t>ABA binding </a:t>
            </a:r>
            <a:r>
              <a:rPr lang="nl-NL" sz="2400" dirty="0">
                <a:sym typeface="Wingdings" panose="05000000000000000000" pitchFamily="2" charset="2"/>
              </a:rPr>
              <a:t> Plant hormoon </a:t>
            </a:r>
            <a:r>
              <a:rPr lang="nl-NL" sz="2400" dirty="0" err="1">
                <a:sym typeface="Wingdings" panose="05000000000000000000" pitchFamily="2" charset="2"/>
              </a:rPr>
              <a:t>abscisine</a:t>
            </a:r>
            <a:r>
              <a:rPr lang="nl-NL" sz="2400" dirty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nl-NL" sz="2400" dirty="0">
                <a:sym typeface="Wingdings" panose="05000000000000000000" pitchFamily="2" charset="2"/>
              </a:rPr>
              <a:t>Groei regulator </a:t>
            </a:r>
          </a:p>
          <a:p>
            <a:pPr lvl="2"/>
            <a:r>
              <a:rPr lang="nl-NL" sz="2400" dirty="0">
                <a:sym typeface="Wingdings" panose="05000000000000000000" pitchFamily="2" charset="2"/>
              </a:rPr>
              <a:t>Stres afhankelijke processen</a:t>
            </a:r>
          </a:p>
          <a:p>
            <a:pPr lvl="2"/>
            <a:r>
              <a:rPr lang="nl-NL" sz="2400" dirty="0">
                <a:sym typeface="Wingdings" panose="05000000000000000000" pitchFamily="2" charset="2"/>
              </a:rPr>
              <a:t>Ontwikkeling  </a:t>
            </a:r>
            <a:endParaRPr lang="nl-NL" sz="2400" dirty="0"/>
          </a:p>
          <a:p>
            <a:pPr lvl="1"/>
            <a:r>
              <a:rPr lang="nl-NL" sz="2400" dirty="0" err="1"/>
              <a:t>Phosphatase</a:t>
            </a:r>
            <a:r>
              <a:rPr lang="nl-NL" sz="2400" dirty="0"/>
              <a:t> inhibitor </a:t>
            </a:r>
          </a:p>
          <a:p>
            <a:pPr lvl="2"/>
            <a:r>
              <a:rPr lang="en-US" sz="2400" dirty="0"/>
              <a:t>Group-A protein phosphatases type 2C (PP2Cs) </a:t>
            </a:r>
            <a:endParaRPr lang="nl-NL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8B88A907-F210-48AD-931D-D785CA482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834" y="1092680"/>
            <a:ext cx="3469190" cy="2250637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E0E37DF0-6B73-4E94-AD9B-71759449CE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7" t="3979" r="19897" b="15757"/>
          <a:stretch/>
        </p:blipFill>
        <p:spPr>
          <a:xfrm>
            <a:off x="9997686" y="3429000"/>
            <a:ext cx="1505338" cy="198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6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C41B0-8BE1-401E-97A8-FD150C993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38509"/>
            <a:ext cx="10018713" cy="769189"/>
          </a:xfrm>
        </p:spPr>
        <p:txBody>
          <a:bodyPr/>
          <a:lstStyle/>
          <a:p>
            <a:r>
              <a:rPr lang="nl-NL" dirty="0"/>
              <a:t>Functie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41368E-B63F-4E6D-BE96-536D948F9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32780"/>
            <a:ext cx="10018713" cy="3124201"/>
          </a:xfrm>
        </p:spPr>
        <p:txBody>
          <a:bodyPr/>
          <a:lstStyle/>
          <a:p>
            <a:r>
              <a:rPr lang="nl-NL" dirty="0"/>
              <a:t>Biologisch proces </a:t>
            </a:r>
          </a:p>
          <a:p>
            <a:pPr lvl="1"/>
            <a:r>
              <a:rPr lang="nl-NL" sz="2400" dirty="0" err="1"/>
              <a:t>Abscisine</a:t>
            </a:r>
            <a:r>
              <a:rPr lang="nl-NL" sz="2400" dirty="0"/>
              <a:t> signalerend </a:t>
            </a:r>
            <a:r>
              <a:rPr lang="nl-NL" sz="2400" dirty="0" err="1"/>
              <a:t>pathway</a:t>
            </a:r>
            <a:endParaRPr lang="nl-NL" sz="2400" dirty="0"/>
          </a:p>
          <a:p>
            <a:pPr lvl="1"/>
            <a:r>
              <a:rPr lang="nl-NL" sz="2400" dirty="0"/>
              <a:t>Regulatie van </a:t>
            </a:r>
            <a:r>
              <a:rPr lang="nl-NL" sz="2400" dirty="0" err="1"/>
              <a:t>abscisine</a:t>
            </a:r>
            <a:endParaRPr lang="nl-NL" sz="2400" dirty="0"/>
          </a:p>
          <a:p>
            <a:r>
              <a:rPr lang="nl-NL" dirty="0"/>
              <a:t>Cellulaire locatie </a:t>
            </a:r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38C5263-8297-4411-B38F-BF80CAE31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66" y="3709358"/>
            <a:ext cx="8018630" cy="300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7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4A1DF-CB8C-4C92-BD5E-E1BE491A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77484"/>
            <a:ext cx="10018713" cy="901460"/>
          </a:xfrm>
        </p:spPr>
        <p:txBody>
          <a:bodyPr/>
          <a:lstStyle/>
          <a:p>
            <a:r>
              <a:rPr lang="nl-NL" dirty="0"/>
              <a:t>Transmembraan domeinen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33C2413-4FC6-497D-A04B-3BB31DF59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2179" y="1491092"/>
            <a:ext cx="4607188" cy="576262"/>
          </a:xfrm>
        </p:spPr>
        <p:txBody>
          <a:bodyPr/>
          <a:lstStyle/>
          <a:p>
            <a:r>
              <a:rPr lang="nl-NL" sz="2000" dirty="0" err="1"/>
              <a:t>Outside</a:t>
            </a:r>
            <a:r>
              <a:rPr lang="nl-NL" sz="2000" dirty="0"/>
              <a:t> </a:t>
            </a:r>
            <a:r>
              <a:rPr lang="nl-NL" sz="2000" dirty="0" err="1"/>
              <a:t>transmembrane</a:t>
            </a:r>
            <a:r>
              <a:rPr lang="nl-NL" sz="2000" dirty="0"/>
              <a:t>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EFB001B-7C5A-487B-8A1F-21D0C335D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0487" y="1491092"/>
            <a:ext cx="4622537" cy="576262"/>
          </a:xfrm>
        </p:spPr>
        <p:txBody>
          <a:bodyPr/>
          <a:lstStyle/>
          <a:p>
            <a:r>
              <a:rPr lang="nl-NL" sz="2000" dirty="0"/>
              <a:t>Kans non </a:t>
            </a:r>
            <a:r>
              <a:rPr lang="nl-NL" sz="2000" dirty="0" err="1"/>
              <a:t>cytoplasmic</a:t>
            </a:r>
            <a:r>
              <a:rPr lang="nl-NL" sz="2000" dirty="0"/>
              <a:t> &gt; kans </a:t>
            </a:r>
            <a:r>
              <a:rPr lang="nl-NL" sz="2000" dirty="0" err="1"/>
              <a:t>cytoplasmic</a:t>
            </a:r>
            <a:endParaRPr lang="nl-NL" sz="2000" dirty="0"/>
          </a:p>
        </p:txBody>
      </p:sp>
      <p:pic>
        <p:nvPicPr>
          <p:cNvPr id="7" name="image5.png">
            <a:extLst>
              <a:ext uri="{FF2B5EF4-FFF2-40B4-BE49-F238E27FC236}">
                <a16:creationId xmlns:a16="http://schemas.microsoft.com/office/drawing/2014/main" id="{5C25C9C2-5F50-427F-9591-E29F23814CEB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>
          <a:xfrm>
            <a:off x="7102414" y="2478446"/>
            <a:ext cx="4400609" cy="3778580"/>
          </a:xfrm>
          <a:prstGeom prst="rect">
            <a:avLst/>
          </a:prstGeom>
          <a:ln/>
        </p:spPr>
      </p:pic>
      <p:pic>
        <p:nvPicPr>
          <p:cNvPr id="8" name="image6.png">
            <a:extLst>
              <a:ext uri="{FF2B5EF4-FFF2-40B4-BE49-F238E27FC236}">
                <a16:creationId xmlns:a16="http://schemas.microsoft.com/office/drawing/2014/main" id="{1B293657-8CB7-459C-8882-FA8990A942C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772179" y="2478446"/>
            <a:ext cx="4454958" cy="377858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5185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95BFD-8298-403E-9726-905AFFA5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63587"/>
            <a:ext cx="10018713" cy="711679"/>
          </a:xfrm>
        </p:spPr>
        <p:txBody>
          <a:bodyPr/>
          <a:lstStyle/>
          <a:p>
            <a:r>
              <a:rPr lang="nl-NL" dirty="0"/>
              <a:t>Transmembraan Domein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A50A9F-74BE-4F5D-84AA-A8FCE57ED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7"/>
            <a:ext cx="3616777" cy="3124201"/>
          </a:xfrm>
        </p:spPr>
        <p:txBody>
          <a:bodyPr/>
          <a:lstStyle/>
          <a:p>
            <a:r>
              <a:rPr lang="nl-NL" dirty="0"/>
              <a:t>Waarschijnlijk geen transmembraan eiwit</a:t>
            </a:r>
          </a:p>
          <a:p>
            <a:r>
              <a:rPr lang="nl-NL" dirty="0"/>
              <a:t>Hydrofiel eiwit</a:t>
            </a:r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E9766787-862B-4C5C-8BD9-2B1811C80DEF}"/>
              </a:ext>
            </a:extLst>
          </p:cNvPr>
          <p:cNvPicPr/>
          <p:nvPr/>
        </p:nvPicPr>
        <p:blipFill rotWithShape="1">
          <a:blip r:embed="rId2"/>
          <a:srcRect l="-301" t="44238" r="301"/>
          <a:stretch/>
        </p:blipFill>
        <p:spPr>
          <a:xfrm>
            <a:off x="5768974" y="1863784"/>
            <a:ext cx="5734050" cy="47306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5192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4A205-9A05-42E9-AAF8-BDB7CBB0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73967"/>
            <a:ext cx="10018713" cy="726056"/>
          </a:xfrm>
        </p:spPr>
        <p:txBody>
          <a:bodyPr/>
          <a:lstStyle/>
          <a:p>
            <a:r>
              <a:rPr lang="nl-NL" dirty="0"/>
              <a:t>Proteïnefamilie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CFB109-EBF9-486E-BE0C-7A259D649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789" y="649856"/>
            <a:ext cx="10018713" cy="2779144"/>
          </a:xfrm>
        </p:spPr>
        <p:txBody>
          <a:bodyPr/>
          <a:lstStyle/>
          <a:p>
            <a:r>
              <a:rPr lang="nl-NL" dirty="0"/>
              <a:t>SRPBCC Superfamilie.</a:t>
            </a:r>
          </a:p>
          <a:p>
            <a:pPr lvl="1"/>
            <a:r>
              <a:rPr lang="en-US" dirty="0"/>
              <a:t>PYR-PYL-RCAR- like </a:t>
            </a:r>
            <a:r>
              <a:rPr lang="en-US" dirty="0" err="1"/>
              <a:t>familie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familie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 ABA receptors</a:t>
            </a:r>
          </a:p>
          <a:p>
            <a:pPr lvl="2"/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receptoren</a:t>
            </a:r>
            <a:r>
              <a:rPr lang="en-US" dirty="0"/>
              <a:t> </a:t>
            </a:r>
            <a:r>
              <a:rPr lang="en-US" dirty="0" err="1"/>
              <a:t>betrokken</a:t>
            </a:r>
            <a:r>
              <a:rPr lang="en-US" dirty="0"/>
              <a:t> in signal transduction*.  </a:t>
            </a:r>
          </a:p>
          <a:p>
            <a:pPr lvl="2"/>
            <a:r>
              <a:rPr lang="en-US" dirty="0"/>
              <a:t>Ze </a:t>
            </a:r>
            <a:r>
              <a:rPr lang="en-US" dirty="0" err="1"/>
              <a:t>binden</a:t>
            </a:r>
            <a:r>
              <a:rPr lang="en-US" dirty="0"/>
              <a:t> met abscisic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nl-NL" dirty="0" err="1"/>
              <a:t>reguleeren</a:t>
            </a:r>
            <a:r>
              <a:rPr lang="en-US" dirty="0"/>
              <a:t> </a:t>
            </a:r>
            <a:r>
              <a:rPr lang="nl-NL" dirty="0"/>
              <a:t>daarbij</a:t>
            </a:r>
            <a:r>
              <a:rPr lang="en-US" dirty="0"/>
              <a:t> de </a:t>
            </a:r>
            <a:r>
              <a:rPr lang="nl-NL" dirty="0"/>
              <a:t>signalering ervan.</a:t>
            </a:r>
          </a:p>
          <a:p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DF0907F9-3251-4A76-B384-42FC6B96345A}"/>
              </a:ext>
            </a:extLst>
          </p:cNvPr>
          <p:cNvSpPr/>
          <p:nvPr/>
        </p:nvSpPr>
        <p:spPr>
          <a:xfrm>
            <a:off x="1106762" y="6376256"/>
            <a:ext cx="109857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</a:rPr>
              <a:t>* Signal transduction </a:t>
            </a:r>
            <a:r>
              <a:rPr lang="en-US" sz="1400" dirty="0">
                <a:latin typeface="Arial" panose="020B0604020202020204" pitchFamily="34" charset="0"/>
              </a:rPr>
              <a:t>is the process by which a chemical or physical signal is transmitted through a cell as a series of molecular events. </a:t>
            </a:r>
            <a:endParaRPr lang="nl-NL" sz="14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087BDFF-C5D3-4E76-A9DC-277B465CE48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00" y="2755966"/>
            <a:ext cx="6331744" cy="352981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56BBDC5-8E39-4D6D-96B0-E6D69291F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95" y="2721315"/>
            <a:ext cx="3553284" cy="359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1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2D3C7-F8D6-4164-8C04-7A67E4F78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37228"/>
            <a:ext cx="10018713" cy="619664"/>
          </a:xfrm>
        </p:spPr>
        <p:txBody>
          <a:bodyPr>
            <a:normAutofit fontScale="90000"/>
          </a:bodyPr>
          <a:lstStyle/>
          <a:p>
            <a:r>
              <a:rPr lang="nl-NL" dirty="0"/>
              <a:t>Profile</a:t>
            </a:r>
          </a:p>
        </p:txBody>
      </p:sp>
      <p:pic>
        <p:nvPicPr>
          <p:cNvPr id="5" name="image4.png">
            <a:extLst>
              <a:ext uri="{FF2B5EF4-FFF2-40B4-BE49-F238E27FC236}">
                <a16:creationId xmlns:a16="http://schemas.microsoft.com/office/drawing/2014/main" id="{EC91E48D-A6C2-4C73-9506-F8D5EEEA5C4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26804" y="2097695"/>
            <a:ext cx="10018712" cy="376251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79276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281</TotalTime>
  <Words>310</Words>
  <Application>Microsoft Office PowerPoint</Application>
  <PresentationFormat>Breedbeeld</PresentationFormat>
  <Paragraphs>61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</vt:lpstr>
      <vt:lpstr>Parallax</vt:lpstr>
      <vt:lpstr>Blok 5 Weektaak 1</vt:lpstr>
      <vt:lpstr>Inleiding </vt:lpstr>
      <vt:lpstr>Sequentie 4</vt:lpstr>
      <vt:lpstr>Functie</vt:lpstr>
      <vt:lpstr>Functie</vt:lpstr>
      <vt:lpstr>Transmembraan domeinen</vt:lpstr>
      <vt:lpstr>Transmembraan Domein</vt:lpstr>
      <vt:lpstr>Proteïnefamilie</vt:lpstr>
      <vt:lpstr>Profile</vt:lpstr>
      <vt:lpstr>Conclusie </vt:lpstr>
      <vt:lpstr>Bronnen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Blok 5 Weektaak 1</dc:title>
  <dc:creator>Valerie Verhalle</dc:creator>
  <cp:lastModifiedBy>Valerie Verhalle</cp:lastModifiedBy>
  <cp:revision>16</cp:revision>
  <dcterms:created xsi:type="dcterms:W3CDTF">2018-09-10T15:41:40Z</dcterms:created>
  <dcterms:modified xsi:type="dcterms:W3CDTF">2018-09-12T07:25:32Z</dcterms:modified>
</cp:coreProperties>
</file>