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51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27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4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04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05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50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48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78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88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58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48909-6CCD-428D-8469-6EA8FECBFBBA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81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48909-6CCD-428D-8469-6EA8FECBFBBA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00ED0-B4AE-42D1-BADB-26A964C995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Политика информационной </a:t>
            </a:r>
            <a:r>
              <a:rPr lang="ru-RU" dirty="0" smtClean="0"/>
              <a:t>безопасности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Интернет-магазин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221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Политика информационной безопасности -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совокупность </a:t>
            </a:r>
            <a:r>
              <a:rPr lang="ru-RU" dirty="0"/>
              <a:t>правил, процедур, практических методов, руководящих принципов, документированных управленческих решений, </a:t>
            </a:r>
            <a:r>
              <a:rPr lang="ru-RU" u="sng" dirty="0"/>
              <a:t>направленных на защиту информации </a:t>
            </a:r>
            <a:r>
              <a:rPr lang="ru-RU" dirty="0"/>
              <a:t>и </a:t>
            </a:r>
            <a:r>
              <a:rPr lang="ru-RU" dirty="0" smtClean="0"/>
              <a:t>связанных </a:t>
            </a:r>
            <a:r>
              <a:rPr lang="ru-RU" dirty="0"/>
              <a:t>с ней ресурсов и используемых всеми сотрудниками организации или учреждения в своей деятельности. </a:t>
            </a:r>
          </a:p>
        </p:txBody>
      </p:sp>
    </p:spTree>
    <p:extLst>
      <p:ext uri="{BB962C8B-B14F-4D97-AF65-F5344CB8AC3E}">
        <p14:creationId xmlns:p14="http://schemas.microsoft.com/office/powerpoint/2010/main" val="314538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Интернет-магазина</a:t>
            </a:r>
            <a:endParaRPr lang="ru-RU" dirty="0"/>
          </a:p>
        </p:txBody>
      </p:sp>
      <p:pic>
        <p:nvPicPr>
          <p:cNvPr id="1026" name="Picture 2" descr="Картинки по запросу &quot;отделы интернет магазина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082" y="1825625"/>
            <a:ext cx="75998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03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защиты: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нформационные </a:t>
            </a:r>
            <a:r>
              <a:rPr lang="ru-RU" dirty="0"/>
              <a:t>ресурсы, содержащие служебную тайну и конфиденциальную </a:t>
            </a:r>
            <a:r>
              <a:rPr lang="ru-RU" dirty="0" smtClean="0"/>
              <a:t>информацию</a:t>
            </a:r>
          </a:p>
          <a:p>
            <a:r>
              <a:rPr lang="ru-RU" dirty="0" smtClean="0"/>
              <a:t>Клиенты магазина</a:t>
            </a:r>
          </a:p>
          <a:p>
            <a:r>
              <a:rPr lang="ru-RU" dirty="0" smtClean="0"/>
              <a:t>Информационная инфраструктура и помещения с аппаратурой</a:t>
            </a:r>
          </a:p>
          <a:p>
            <a:r>
              <a:rPr lang="ru-RU" dirty="0" smtClean="0"/>
              <a:t>Магазин как </a:t>
            </a:r>
            <a:r>
              <a:rPr lang="en-US" dirty="0" smtClean="0"/>
              <a:t>web-</a:t>
            </a:r>
            <a:r>
              <a:rPr lang="ru-RU" dirty="0" smtClean="0"/>
              <a:t>приложение: сервер, соединение, база данных…</a:t>
            </a:r>
          </a:p>
          <a:p>
            <a:r>
              <a:rPr lang="ru-RU" dirty="0" smtClean="0"/>
              <a:t>Информационные процессы, связанные с денежными транзакциями</a:t>
            </a:r>
          </a:p>
          <a:p>
            <a:r>
              <a:rPr lang="ru-RU" dirty="0" smtClean="0"/>
              <a:t>Информационные системы всех рабочих отделов компании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0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защиты: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u="sng" dirty="0"/>
              <a:t>выявление, оценка и прогнозирование </a:t>
            </a:r>
            <a:r>
              <a:rPr lang="ru-RU" dirty="0"/>
              <a:t>источников угроз информационной </a:t>
            </a:r>
            <a:r>
              <a:rPr lang="ru-RU" dirty="0" smtClean="0"/>
              <a:t>опасности</a:t>
            </a:r>
          </a:p>
          <a:p>
            <a:r>
              <a:rPr lang="ru-RU" dirty="0"/>
              <a:t>снижение рисков магазина, связанных с использованием информационных </a:t>
            </a:r>
            <a:r>
              <a:rPr lang="ru-RU" dirty="0" smtClean="0"/>
              <a:t>технологий</a:t>
            </a:r>
          </a:p>
          <a:p>
            <a:r>
              <a:rPr lang="ru-RU" dirty="0"/>
              <a:t>создание условий для максимальной </a:t>
            </a:r>
            <a:r>
              <a:rPr lang="ru-RU" u="sng" dirty="0"/>
              <a:t>автоматизации</a:t>
            </a:r>
            <a:r>
              <a:rPr lang="ru-RU" dirty="0"/>
              <a:t> выполнения различных операций и исключения ручных </a:t>
            </a:r>
            <a:r>
              <a:rPr lang="ru-RU" dirty="0" smtClean="0"/>
              <a:t>операций</a:t>
            </a:r>
          </a:p>
          <a:p>
            <a:pPr lvl="0"/>
            <a:r>
              <a:rPr lang="ru-RU" dirty="0"/>
              <a:t>защита от несанкционированной модификации используемых в системах магазина программных средств, а также защиту систем от внедрения несанкционированных программ, включая </a:t>
            </a:r>
            <a:r>
              <a:rPr lang="ru-RU" u="sng" dirty="0"/>
              <a:t>компьютерные </a:t>
            </a:r>
            <a:r>
              <a:rPr lang="ru-RU" u="sng" dirty="0" smtClean="0"/>
              <a:t>вирусы</a:t>
            </a:r>
            <a:endParaRPr lang="ru-RU" u="sng" dirty="0"/>
          </a:p>
          <a:p>
            <a:r>
              <a:rPr lang="ru-RU" dirty="0"/>
              <a:t>защита информации от </a:t>
            </a:r>
            <a:r>
              <a:rPr lang="ru-RU" u="sng" dirty="0"/>
              <a:t>утечки</a:t>
            </a:r>
            <a:r>
              <a:rPr lang="ru-RU" dirty="0"/>
              <a:t> по техническим каналам при ее обработке, хранении и передаче по каналам связи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31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угроз для выбора мер защиты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Оценка потенциального ущерба: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762086"/>
              </p:ext>
            </p:extLst>
          </p:nvPr>
        </p:nvGraphicFramePr>
        <p:xfrm>
          <a:off x="1810512" y="2807211"/>
          <a:ext cx="8403336" cy="2907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2791"/>
                <a:gridCol w="6750545"/>
              </a:tblGrid>
              <a:tr h="7394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>
                          <a:effectLst/>
                        </a:rPr>
                        <a:t>Величина ущерба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>
                          <a:effectLst/>
                        </a:rPr>
                        <a:t>Описание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3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>
                          <a:effectLst/>
                        </a:rPr>
                        <a:t>Последствий нет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13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>
                          <a:effectLst/>
                        </a:rPr>
                        <a:t>Незначительные последствия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13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>
                          <a:effectLst/>
                        </a:rPr>
                        <a:t>Минимальные последствия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13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>
                          <a:effectLst/>
                        </a:rPr>
                        <a:t>Допустимые последствия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13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>
                          <a:effectLst/>
                        </a:rPr>
                        <a:t>Значительные последствия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13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BY" sz="1400" dirty="0">
                          <a:effectLst/>
                        </a:rPr>
                        <a:t>Высокая степень существенности последствия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65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78992"/>
            <a:ext cx="10515600" cy="5097971"/>
          </a:xfrm>
        </p:spPr>
        <p:txBody>
          <a:bodyPr/>
          <a:lstStyle/>
          <a:p>
            <a:r>
              <a:rPr lang="ru-RU" dirty="0"/>
              <a:t>непосредственная оценка рисков с использованием ранее созданных шкал для оценки ущерба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959130"/>
              </p:ext>
            </p:extLst>
          </p:nvPr>
        </p:nvGraphicFramePr>
        <p:xfrm>
          <a:off x="1792224" y="2175033"/>
          <a:ext cx="7799832" cy="31470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0778"/>
                <a:gridCol w="1706031"/>
                <a:gridCol w="1834567"/>
                <a:gridCol w="1658456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Описание атаки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Ущерб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Вероятность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Риск (Ущерб * Вероятность)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Взлом логинов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ru-RU" sz="1400">
                          <a:effectLst/>
                        </a:rPr>
                        <a:t>паролей пользователей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Перехват банковских транзакций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DOS-</a:t>
                      </a:r>
                      <a:r>
                        <a:rPr lang="ru-RU" sz="1400">
                          <a:effectLst/>
                        </a:rPr>
                        <a:t>атака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Внедрение вирусного ПО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SQL-</a:t>
                      </a:r>
                      <a:r>
                        <a:rPr lang="ru-RU" sz="1400">
                          <a:effectLst/>
                        </a:rPr>
                        <a:t>инъекции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Подделка межсайтовых запросов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Несанкционированный доступ к административным ресурсам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0,3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1,5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…….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03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после оценки рисков</a:t>
            </a:r>
            <a:br>
              <a:rPr lang="ru-RU" dirty="0" smtClean="0"/>
            </a:br>
            <a:r>
              <a:rPr lang="ru-RU" dirty="0" smtClean="0"/>
              <a:t>Уязвимые места: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Личные данные для входа в систему – логины и пароли</a:t>
            </a:r>
          </a:p>
          <a:p>
            <a:r>
              <a:rPr lang="ru-RU" dirty="0" smtClean="0"/>
              <a:t>Настройки и конфигурации серверов, баз данных</a:t>
            </a:r>
          </a:p>
          <a:p>
            <a:r>
              <a:rPr lang="ru-RU" dirty="0" smtClean="0"/>
              <a:t>Незащищенность соединения</a:t>
            </a:r>
          </a:p>
          <a:p>
            <a:r>
              <a:rPr lang="ru-RU" dirty="0" smtClean="0"/>
              <a:t>Различные виды хакерских атак</a:t>
            </a:r>
          </a:p>
          <a:p>
            <a:r>
              <a:rPr lang="ru-RU" dirty="0" smtClean="0"/>
              <a:t>Внедрение вредоносного ПО</a:t>
            </a:r>
          </a:p>
          <a:p>
            <a:r>
              <a:rPr lang="ru-RU" dirty="0" smtClean="0"/>
              <a:t>Низкое качество программного продукта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16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Меры защиты: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Тестирование ПО до ввода в эксплуатацию</a:t>
            </a:r>
          </a:p>
          <a:p>
            <a:r>
              <a:rPr lang="ru-RU" dirty="0" smtClean="0"/>
              <a:t>Внедрение антивирусных программ, частое обновление баз данных сигнатур вирусов</a:t>
            </a:r>
          </a:p>
          <a:p>
            <a:r>
              <a:rPr lang="ru-RU" dirty="0" smtClean="0"/>
              <a:t>Обучение персонала работе с внедренными информационными системами</a:t>
            </a:r>
          </a:p>
          <a:p>
            <a:r>
              <a:rPr lang="ru-RU" dirty="0" smtClean="0"/>
              <a:t>Высокий уровень подготовки технического отдела</a:t>
            </a:r>
          </a:p>
          <a:p>
            <a:r>
              <a:rPr lang="ru-RU" dirty="0" smtClean="0"/>
              <a:t>Ограниченный доступ в помещения с аппаратными средствами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90108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334</Words>
  <Application>Microsoft Office PowerPoint</Application>
  <PresentationFormat>Широкоэкранный</PresentationFormat>
  <Paragraphs>81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Политика информационной безопасности</vt:lpstr>
      <vt:lpstr>Политика информационной безопасности -</vt:lpstr>
      <vt:lpstr>Структура Интернет-магазина</vt:lpstr>
      <vt:lpstr>Объекты защиты:</vt:lpstr>
      <vt:lpstr>Цели защиты:</vt:lpstr>
      <vt:lpstr>Оценка угроз для выбора мер защиты</vt:lpstr>
      <vt:lpstr>Презентация PowerPoint</vt:lpstr>
      <vt:lpstr>Выводы после оценки рисков Уязвимые места:</vt:lpstr>
      <vt:lpstr>Меры защиты: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безопасности</dc:title>
  <dc:creator>ValeriaSmelova</dc:creator>
  <cp:lastModifiedBy>ValeriaSmelova</cp:lastModifiedBy>
  <cp:revision>5</cp:revision>
  <dcterms:created xsi:type="dcterms:W3CDTF">2021-02-16T20:58:29Z</dcterms:created>
  <dcterms:modified xsi:type="dcterms:W3CDTF">2021-02-17T05:47:37Z</dcterms:modified>
</cp:coreProperties>
</file>