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60" r:id="rId9"/>
    <p:sldId id="261" r:id="rId10"/>
    <p:sldId id="282" r:id="rId11"/>
    <p:sldId id="262" r:id="rId12"/>
    <p:sldId id="265" r:id="rId13"/>
    <p:sldId id="266" r:id="rId14"/>
    <p:sldId id="264" r:id="rId15"/>
    <p:sldId id="274" r:id="rId16"/>
    <p:sldId id="267" r:id="rId17"/>
    <p:sldId id="268" r:id="rId18"/>
    <p:sldId id="263" r:id="rId19"/>
    <p:sldId id="277" r:id="rId20"/>
    <p:sldId id="270" r:id="rId21"/>
    <p:sldId id="269" r:id="rId22"/>
    <p:sldId id="275" r:id="rId23"/>
    <p:sldId id="276" r:id="rId24"/>
    <p:sldId id="281" r:id="rId25"/>
    <p:sldId id="271" r:id="rId26"/>
    <p:sldId id="273" r:id="rId27"/>
    <p:sldId id="272" r:id="rId28"/>
    <p:sldId id="279" r:id="rId29"/>
    <p:sldId id="278" r:id="rId30"/>
    <p:sldId id="2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" id="{992EB8CC-6024-4B79-ABCC-91F666B02BEF}">
          <p14:sldIdLst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Exercises" id="{084B0155-9895-4328-A0EB-CD515DDEA6C0}">
          <p14:sldIdLst>
            <p14:sldId id="260"/>
            <p14:sldId id="261"/>
            <p14:sldId id="282"/>
            <p14:sldId id="262"/>
            <p14:sldId id="265"/>
            <p14:sldId id="266"/>
            <p14:sldId id="264"/>
            <p14:sldId id="274"/>
            <p14:sldId id="267"/>
            <p14:sldId id="268"/>
            <p14:sldId id="263"/>
            <p14:sldId id="277"/>
            <p14:sldId id="270"/>
            <p14:sldId id="269"/>
            <p14:sldId id="275"/>
            <p14:sldId id="276"/>
            <p14:sldId id="281"/>
            <p14:sldId id="271"/>
            <p14:sldId id="273"/>
            <p14:sldId id="272"/>
            <p14:sldId id="279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rie Sun" initials="VS" lastIdx="2" clrIdx="0">
    <p:extLst>
      <p:ext uri="{19B8F6BF-5375-455C-9EA6-DF929625EA0E}">
        <p15:presenceInfo xmlns:p15="http://schemas.microsoft.com/office/powerpoint/2012/main" userId="3d9fd60b4d744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C7C"/>
    <a:srgbClr val="FF33CC"/>
    <a:srgbClr val="CC3399"/>
    <a:srgbClr val="9347C1"/>
    <a:srgbClr val="AD5BA3"/>
    <a:srgbClr val="0D0D0D"/>
    <a:srgbClr val="8FAADC"/>
    <a:srgbClr val="352E2E"/>
    <a:srgbClr val="F09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18" autoAdjust="0"/>
  </p:normalViewPr>
  <p:slideViewPr>
    <p:cSldViewPr snapToGrid="0">
      <p:cViewPr>
        <p:scale>
          <a:sx n="100" d="100"/>
          <a:sy n="100" d="100"/>
        </p:scale>
        <p:origin x="437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814D1-56DD-44AD-A5EA-75EABA4EAB3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8444-D98C-4634-937F-D965F585A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2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28444-D98C-4634-937F-D965F585AB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9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05D-9FF4-4F3F-9E06-4B0A7EA5404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7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05D-9FF4-4F3F-9E06-4B0A7EA5404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9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05D-9FF4-4F3F-9E06-4B0A7EA5404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9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05D-9FF4-4F3F-9E06-4B0A7EA5404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05D-9FF4-4F3F-9E06-4B0A7EA5404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0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05D-9FF4-4F3F-9E06-4B0A7EA5404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0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05D-9FF4-4F3F-9E06-4B0A7EA5404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05D-9FF4-4F3F-9E06-4B0A7EA5404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05D-9FF4-4F3F-9E06-4B0A7EA5404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5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05D-9FF4-4F3F-9E06-4B0A7EA5404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7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05D-9FF4-4F3F-9E06-4B0A7EA5404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2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A05D-9FF4-4F3F-9E06-4B0A7EA5404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6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3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30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32.xml"/><Relationship Id="rId7" Type="http://schemas.openxmlformats.org/officeDocument/2006/relationships/image" Target="../media/image32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10" Type="http://schemas.openxmlformats.org/officeDocument/2006/relationships/image" Target="../media/image4.png"/><Relationship Id="rId4" Type="http://schemas.openxmlformats.org/officeDocument/2006/relationships/tags" Target="../tags/tag33.xml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37.xml"/><Relationship Id="rId7" Type="http://schemas.openxmlformats.org/officeDocument/2006/relationships/image" Target="../media/image34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36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6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7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tags" Target="../tags/tag4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2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41.png"/><Relationship Id="rId5" Type="http://schemas.openxmlformats.org/officeDocument/2006/relationships/tags" Target="../tags/tag49.xml"/><Relationship Id="rId10" Type="http://schemas.openxmlformats.org/officeDocument/2006/relationships/image" Target="../media/image40.png"/><Relationship Id="rId4" Type="http://schemas.openxmlformats.org/officeDocument/2006/relationships/tags" Target="../tags/tag48.xml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53.xml"/><Relationship Id="rId7" Type="http://schemas.openxmlformats.org/officeDocument/2006/relationships/image" Target="../media/image44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tags" Target="../tags/tag55.xml"/><Relationship Id="rId10" Type="http://schemas.openxmlformats.org/officeDocument/2006/relationships/image" Target="../media/image47.png"/><Relationship Id="rId4" Type="http://schemas.openxmlformats.org/officeDocument/2006/relationships/tags" Target="../tags/tag54.xml"/><Relationship Id="rId9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.png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18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49.png"/><Relationship Id="rId5" Type="http://schemas.openxmlformats.org/officeDocument/2006/relationships/tags" Target="../tags/tag60.xml"/><Relationship Id="rId15" Type="http://schemas.openxmlformats.org/officeDocument/2006/relationships/image" Target="../media/image51.png"/><Relationship Id="rId10" Type="http://schemas.openxmlformats.org/officeDocument/2006/relationships/image" Target="../media/image14.png"/><Relationship Id="rId4" Type="http://schemas.openxmlformats.org/officeDocument/2006/relationships/tags" Target="../tags/tag59.xml"/><Relationship Id="rId9" Type="http://schemas.openxmlformats.org/officeDocument/2006/relationships/image" Target="../media/image48.png"/><Relationship Id="rId1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image" Target="../media/image54.png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image" Target="../media/image53.png"/><Relationship Id="rId2" Type="http://schemas.openxmlformats.org/officeDocument/2006/relationships/tags" Target="../tags/tag64.xml"/><Relationship Id="rId16" Type="http://schemas.openxmlformats.org/officeDocument/2006/relationships/image" Target="../media/image52.png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image" Target="../media/image14.png"/><Relationship Id="rId10" Type="http://schemas.openxmlformats.org/officeDocument/2006/relationships/tags" Target="../tags/tag72.xml"/><Relationship Id="rId19" Type="http://schemas.openxmlformats.org/officeDocument/2006/relationships/image" Target="../media/image55.png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78.xml"/><Relationship Id="rId7" Type="http://schemas.openxmlformats.org/officeDocument/2006/relationships/image" Target="../media/image57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5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0.png"/><Relationship Id="rId4" Type="http://schemas.openxmlformats.org/officeDocument/2006/relationships/tags" Target="../tags/tag79.xml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image" Target="../media/image63.png"/><Relationship Id="rId18" Type="http://schemas.openxmlformats.org/officeDocument/2006/relationships/image" Target="../media/image65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62.png"/><Relationship Id="rId17" Type="http://schemas.openxmlformats.org/officeDocument/2006/relationships/image" Target="../media/image14.png"/><Relationship Id="rId2" Type="http://schemas.openxmlformats.org/officeDocument/2006/relationships/tags" Target="../tags/tag81.xml"/><Relationship Id="rId16" Type="http://schemas.openxmlformats.org/officeDocument/2006/relationships/image" Target="../media/image34.png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61.png"/><Relationship Id="rId5" Type="http://schemas.openxmlformats.org/officeDocument/2006/relationships/tags" Target="../tags/tag84.xml"/><Relationship Id="rId15" Type="http://schemas.openxmlformats.org/officeDocument/2006/relationships/image" Target="../media/image6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6.png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image" Target="../media/image14.png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image" Target="../media/image60.png"/><Relationship Id="rId17" Type="http://schemas.openxmlformats.org/officeDocument/2006/relationships/image" Target="../media/image69.png"/><Relationship Id="rId2" Type="http://schemas.openxmlformats.org/officeDocument/2006/relationships/tags" Target="../tags/tag90.xml"/><Relationship Id="rId16" Type="http://schemas.openxmlformats.org/officeDocument/2006/relationships/image" Target="../media/image68.png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image" Target="../media/image63.png"/><Relationship Id="rId5" Type="http://schemas.openxmlformats.org/officeDocument/2006/relationships/tags" Target="../tags/tag93.xml"/><Relationship Id="rId15" Type="http://schemas.openxmlformats.org/officeDocument/2006/relationships/image" Target="../media/image67.png"/><Relationship Id="rId10" Type="http://schemas.openxmlformats.org/officeDocument/2006/relationships/image" Target="../media/image61.png"/><Relationship Id="rId4" Type="http://schemas.openxmlformats.org/officeDocument/2006/relationships/tags" Target="../tags/tag9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image" Target="../media/image72.png"/><Relationship Id="rId18" Type="http://schemas.openxmlformats.org/officeDocument/2006/relationships/image" Target="../media/image14.png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tags" Target="../tags/tag98.xml"/><Relationship Id="rId16" Type="http://schemas.openxmlformats.org/officeDocument/2006/relationships/image" Target="../media/image75.pn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image" Target="../media/image70.png"/><Relationship Id="rId5" Type="http://schemas.openxmlformats.org/officeDocument/2006/relationships/tags" Target="../tags/tag101.xml"/><Relationship Id="rId15" Type="http://schemas.openxmlformats.org/officeDocument/2006/relationships/image" Target="../media/image7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77.png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tags" Target="../tags/tag108.xml"/><Relationship Id="rId7" Type="http://schemas.openxmlformats.org/officeDocument/2006/relationships/image" Target="../media/image14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1.png"/><Relationship Id="rId5" Type="http://schemas.openxmlformats.org/officeDocument/2006/relationships/tags" Target="../tags/tag110.xml"/><Relationship Id="rId10" Type="http://schemas.openxmlformats.org/officeDocument/2006/relationships/image" Target="../media/image80.png"/><Relationship Id="rId4" Type="http://schemas.openxmlformats.org/officeDocument/2006/relationships/tags" Target="../tags/tag109.xml"/><Relationship Id="rId9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image" Target="../media/image83.png"/><Relationship Id="rId18" Type="http://schemas.openxmlformats.org/officeDocument/2006/relationships/image" Target="../media/image70.png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tags" Target="../tags/tag112.xml"/><Relationship Id="rId16" Type="http://schemas.openxmlformats.org/officeDocument/2006/relationships/image" Target="../media/image86.png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image" Target="../media/image14.png"/><Relationship Id="rId5" Type="http://schemas.openxmlformats.org/officeDocument/2006/relationships/tags" Target="../tags/tag115.xml"/><Relationship Id="rId15" Type="http://schemas.openxmlformats.org/officeDocument/2006/relationships/image" Target="../media/image8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71.png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tags" Target="../tags/tag12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image" Target="../media/image4.png"/><Relationship Id="rId5" Type="http://schemas.openxmlformats.org/officeDocument/2006/relationships/tags" Target="../tags/tag124.xml"/><Relationship Id="rId10" Type="http://schemas.openxmlformats.org/officeDocument/2006/relationships/image" Target="../media/image3.png"/><Relationship Id="rId4" Type="http://schemas.openxmlformats.org/officeDocument/2006/relationships/tags" Target="../tags/tag123.xml"/><Relationship Id="rId9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tags" Target="../tags/tag1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image" Target="../media/image3.png"/><Relationship Id="rId5" Type="http://schemas.openxmlformats.org/officeDocument/2006/relationships/tags" Target="../tags/tag130.xml"/><Relationship Id="rId10" Type="http://schemas.openxmlformats.org/officeDocument/2006/relationships/image" Target="../media/image92.png"/><Relationship Id="rId4" Type="http://schemas.openxmlformats.org/officeDocument/2006/relationships/tags" Target="../tags/tag129.xml"/><Relationship Id="rId9" Type="http://schemas.openxmlformats.org/officeDocument/2006/relationships/image" Target="../media/image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96.png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../media/image95.png"/><Relationship Id="rId2" Type="http://schemas.openxmlformats.org/officeDocument/2006/relationships/tags" Target="../tags/tag133.xml"/><Relationship Id="rId16" Type="http://schemas.openxmlformats.org/officeDocument/2006/relationships/image" Target="../media/image97.png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image" Target="../media/image94.png"/><Relationship Id="rId5" Type="http://schemas.openxmlformats.org/officeDocument/2006/relationships/tags" Target="../tags/tag136.xml"/><Relationship Id="rId15" Type="http://schemas.openxmlformats.org/officeDocument/2006/relationships/image" Target="../media/image4.png"/><Relationship Id="rId10" Type="http://schemas.openxmlformats.org/officeDocument/2006/relationships/image" Target="../media/image93.png"/><Relationship Id="rId4" Type="http://schemas.openxmlformats.org/officeDocument/2006/relationships/tags" Target="../tags/tag13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tags" Target="../tags/tag142.xml"/><Relationship Id="rId7" Type="http://schemas.openxmlformats.org/officeDocument/2006/relationships/image" Target="../media/image98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5" Type="http://schemas.openxmlformats.org/officeDocument/2006/relationships/tags" Target="../tags/tag144.xml"/><Relationship Id="rId10" Type="http://schemas.openxmlformats.org/officeDocument/2006/relationships/image" Target="../media/image100.png"/><Relationship Id="rId4" Type="http://schemas.openxmlformats.org/officeDocument/2006/relationships/tags" Target="../tags/tag143.xml"/><Relationship Id="rId9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tags" Target="../tags/tag147.xml"/><Relationship Id="rId7" Type="http://schemas.openxmlformats.org/officeDocument/2006/relationships/image" Target="../media/image101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4.png"/><Relationship Id="rId5" Type="http://schemas.openxmlformats.org/officeDocument/2006/relationships/tags" Target="../tags/tag149.xml"/><Relationship Id="rId10" Type="http://schemas.openxmlformats.org/officeDocument/2006/relationships/image" Target="../media/image103.png"/><Relationship Id="rId4" Type="http://schemas.openxmlformats.org/officeDocument/2006/relationships/tags" Target="../tags/tag148.xm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tags" Target="../tags/tag162.xml"/><Relationship Id="rId18" Type="http://schemas.openxmlformats.org/officeDocument/2006/relationships/image" Target="../media/image107.png"/><Relationship Id="rId26" Type="http://schemas.openxmlformats.org/officeDocument/2006/relationships/image" Target="../media/image114.png"/><Relationship Id="rId3" Type="http://schemas.openxmlformats.org/officeDocument/2006/relationships/tags" Target="../tags/tag152.xml"/><Relationship Id="rId21" Type="http://schemas.openxmlformats.org/officeDocument/2006/relationships/image" Target="../media/image110.png"/><Relationship Id="rId7" Type="http://schemas.openxmlformats.org/officeDocument/2006/relationships/tags" Target="../tags/tag156.xml"/><Relationship Id="rId12" Type="http://schemas.openxmlformats.org/officeDocument/2006/relationships/tags" Target="../tags/tag161.xml"/><Relationship Id="rId17" Type="http://schemas.openxmlformats.org/officeDocument/2006/relationships/image" Target="../media/image14.png"/><Relationship Id="rId25" Type="http://schemas.openxmlformats.org/officeDocument/2006/relationships/image" Target="../media/image113.png"/><Relationship Id="rId2" Type="http://schemas.openxmlformats.org/officeDocument/2006/relationships/tags" Target="../tags/tag151.xml"/><Relationship Id="rId16" Type="http://schemas.openxmlformats.org/officeDocument/2006/relationships/image" Target="../media/image106.png"/><Relationship Id="rId20" Type="http://schemas.openxmlformats.org/officeDocument/2006/relationships/image" Target="../media/image109.png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24" Type="http://schemas.openxmlformats.org/officeDocument/2006/relationships/image" Target="../media/image112.png"/><Relationship Id="rId5" Type="http://schemas.openxmlformats.org/officeDocument/2006/relationships/tags" Target="../tags/tag154.xml"/><Relationship Id="rId15" Type="http://schemas.openxmlformats.org/officeDocument/2006/relationships/image" Target="../media/image105.png"/><Relationship Id="rId23" Type="http://schemas.openxmlformats.org/officeDocument/2006/relationships/image" Target="../media/image111.png"/><Relationship Id="rId10" Type="http://schemas.openxmlformats.org/officeDocument/2006/relationships/tags" Target="../tags/tag159.xml"/><Relationship Id="rId19" Type="http://schemas.openxmlformats.org/officeDocument/2006/relationships/image" Target="../media/image108.png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51.png"/><Relationship Id="rId27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7.png"/><Relationship Id="rId5" Type="http://schemas.openxmlformats.org/officeDocument/2006/relationships/tags" Target="../tags/tag14.xml"/><Relationship Id="rId10" Type="http://schemas.openxmlformats.org/officeDocument/2006/relationships/image" Target="../media/image16.png"/><Relationship Id="rId4" Type="http://schemas.openxmlformats.org/officeDocument/2006/relationships/tags" Target="../tags/tag13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8.xml"/><Relationship Id="rId7" Type="http://schemas.openxmlformats.org/officeDocument/2006/relationships/image" Target="../media/image2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8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27.png"/><Relationship Id="rId5" Type="http://schemas.openxmlformats.org/officeDocument/2006/relationships/tags" Target="../tags/tag23.xml"/><Relationship Id="rId10" Type="http://schemas.openxmlformats.org/officeDocument/2006/relationships/image" Target="../media/image26.png"/><Relationship Id="rId4" Type="http://schemas.openxmlformats.org/officeDocument/2006/relationships/tags" Target="../tags/tag22.xml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accent6">
                <a:lumMod val="50000"/>
              </a:schemeClr>
            </a:gs>
            <a:gs pos="81000">
              <a:schemeClr val="accent6">
                <a:alpha val="75000"/>
                <a:lumMod val="52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22EE15-B349-A1BB-355C-E8CD749A9EE8}"/>
              </a:ext>
            </a:extLst>
          </p:cNvPr>
          <p:cNvSpPr/>
          <p:nvPr/>
        </p:nvSpPr>
        <p:spPr>
          <a:xfrm>
            <a:off x="3206496" y="2298192"/>
            <a:ext cx="1487424" cy="2072640"/>
          </a:xfrm>
          <a:prstGeom prst="rect">
            <a:avLst/>
          </a:prstGeom>
          <a:gradFill flip="none" rotWithShape="1">
            <a:gsLst>
              <a:gs pos="75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  <a:gs pos="4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E4057-4FFA-D249-170A-EEB260ED4748}"/>
              </a:ext>
            </a:extLst>
          </p:cNvPr>
          <p:cNvSpPr/>
          <p:nvPr/>
        </p:nvSpPr>
        <p:spPr>
          <a:xfrm>
            <a:off x="1048263" y="1676974"/>
            <a:ext cx="2158233" cy="3084576"/>
          </a:xfrm>
          <a:prstGeom prst="rect">
            <a:avLst/>
          </a:prstGeom>
          <a:gradFill flip="none" rotWithShape="1">
            <a:gsLst>
              <a:gs pos="0">
                <a:srgbClr val="F07C7C"/>
              </a:gs>
              <a:gs pos="100000">
                <a:schemeClr val="tx1"/>
              </a:gs>
              <a:gs pos="96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\documentclass{article}&#10;\usepackage{amsmath}&#10;\usepackage{xcolor}&#10;\pagestyle{empty}&#10;\begin{document}&#10;\definecolor{agua}{rgb}{0.36, 0.54, 0.66}&#10;\definecolor{gold}{rgb}{0.74, 0.56, 0}&#10;\color{white}&#10;Barn&#10;&#10;\end{document}&#10;" title="IguanaTex Bitmap Display">
            <a:extLst>
              <a:ext uri="{FF2B5EF4-FFF2-40B4-BE49-F238E27FC236}">
                <a16:creationId xmlns:a16="http://schemas.microsoft.com/office/drawing/2014/main" id="{EF579FFC-0AFE-BBE9-B31C-FF495F8B6DD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38" y="3054527"/>
            <a:ext cx="800000" cy="262857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xcolor}&#10;\pagestyle{empty}&#10;\begin{document}&#10;\definecolor{agua}{rgb}{0.36, 0.54, 0.66}&#10;\definecolor{gold}{rgb}{0.74, 0.56, 0}&#10;\color{white}&#10;$A$&#10;&#10;\end{document}&#10;" title="IguanaTex Bitmap Display">
            <a:extLst>
              <a:ext uri="{FF2B5EF4-FFF2-40B4-BE49-F238E27FC236}">
                <a16:creationId xmlns:a16="http://schemas.microsoft.com/office/drawing/2014/main" id="{F39A25FE-72E4-0D8A-6E9A-7BA28022C11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05" y="3157000"/>
            <a:ext cx="262857" cy="27200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xcolor}&#10;\pagestyle{empty}&#10;\begin{document}&#10;\definecolor{agua}{rgb}{0.36, 0.54, 0.66}&#10;\definecolor{gold}{rgb}{0.74, 0.56, 0}&#10;\color{white}&#10;&#10;$w$&#10;\end{document}&#10;" title="IguanaTex Bitmap Display">
            <a:extLst>
              <a:ext uri="{FF2B5EF4-FFF2-40B4-BE49-F238E27FC236}">
                <a16:creationId xmlns:a16="http://schemas.microsoft.com/office/drawing/2014/main" id="{D63DDE4B-2223-5652-CBBE-A3A5F1FB31F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248" y="1936497"/>
            <a:ext cx="253714" cy="171429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xcolor}&#10;\pagestyle{empty}&#10;\begin{document}&#10;\definecolor{agua}{rgb}{0.36, 0.54, 0.66}&#10;\definecolor{gold}{rgb}{0.74, 0.56, 0}&#10;\color{white}&#10;&#10;$w$&#10;\end{document}&#10;" title="IguanaTex Bitmap Display">
            <a:extLst>
              <a:ext uri="{FF2B5EF4-FFF2-40B4-BE49-F238E27FC236}">
                <a16:creationId xmlns:a16="http://schemas.microsoft.com/office/drawing/2014/main" id="{1406AAB0-CA52-DBBC-1667-CAF3CDD464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69" y="4587802"/>
            <a:ext cx="253714" cy="171429"/>
          </a:xfrm>
          <a:prstGeom prst="rect">
            <a:avLst/>
          </a:prstGeom>
        </p:spPr>
      </p:pic>
      <p:pic>
        <p:nvPicPr>
          <p:cNvPr id="14" name="Picture 13" descr="\documentclass{article}&#10;\usepackage{amsmath}&#10;\usepackage{xcolor}&#10;\pagestyle{empty}&#10;\begin{document}&#10;\definecolor{agua}{rgb}{0.36, 0.54, 0.66}&#10;\definecolor{gold}{rgb}{0.74, 0.56, 0}&#10;\color{white}&#10;$\ell$&#10;&#10;\end{document}&#10;" title="IguanaTex Bitmap Display">
            <a:extLst>
              <a:ext uri="{FF2B5EF4-FFF2-40B4-BE49-F238E27FC236}">
                <a16:creationId xmlns:a16="http://schemas.microsoft.com/office/drawing/2014/main" id="{511EC6CA-6122-E860-F8EE-EE4F77011F5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997" y="3198512"/>
            <a:ext cx="150857" cy="2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7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CE10245-6051-E669-1D8A-3C1B061BCA16}"/>
              </a:ext>
            </a:extLst>
          </p:cNvPr>
          <p:cNvSpPr/>
          <p:nvPr/>
        </p:nvSpPr>
        <p:spPr>
          <a:xfrm rot="14273395">
            <a:off x="2623272" y="2641402"/>
            <a:ext cx="3185748" cy="1344349"/>
          </a:xfrm>
          <a:prstGeom prst="triangle">
            <a:avLst/>
          </a:prstGeom>
          <a:gradFill flip="none" rotWithShape="1">
            <a:gsLst>
              <a:gs pos="2300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82000">
                <a:schemeClr val="bg1">
                  <a:lumMod val="75000"/>
                  <a:lumOff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\documentclass{article}&#10;\usepackage{amsmath}&#10;\usepackage{xcolor}&#10;\pagestyle{empty}&#10;\begin{document}&#10;\definecolor{agua}{rgb}{0.36, 0.54, 0.66}&#10;\definecolor{gold}{rgb}{0.74, 0.56, 0}&#10;\color{white}&#10;&#10;$\theta$&#10;\end{document}&#10;" title="IguanaTex Bitmap Display">
            <a:extLst>
              <a:ext uri="{FF2B5EF4-FFF2-40B4-BE49-F238E27FC236}">
                <a16:creationId xmlns:a16="http://schemas.microsoft.com/office/drawing/2014/main" id="{82BBC2C6-9EE8-D552-14CF-6418110870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76" y="3101994"/>
            <a:ext cx="248920" cy="423164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xcolor}&#10;\pagestyle{empty}&#10;\begin{document}&#10;\definecolor{agua}{rgb}{0.36, 0.54, 0.66}&#10;\definecolor{gold}{rgb}{0.74, 0.56, 0}&#10;\color{white}&#10;&#10;$a$&#10;\end{document}&#10;" title="IguanaTex Bitmap Display">
            <a:extLst>
              <a:ext uri="{FF2B5EF4-FFF2-40B4-BE49-F238E27FC236}">
                <a16:creationId xmlns:a16="http://schemas.microsoft.com/office/drawing/2014/main" id="{75567A20-7CD8-9607-09BF-65381760E3E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31" y="2466824"/>
            <a:ext cx="279253" cy="27200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xcolor}&#10;\pagestyle{empty}&#10;\begin{document}&#10;\definecolor{agua}{rgb}{0.36, 0.54, 0.66}&#10;\definecolor{gold}{rgb}{0.74, 0.56, 0}&#10;\color{white}&#10;&#10;$b$&#10;\end{document}&#10;" title="IguanaTex Bitmap Display">
            <a:extLst>
              <a:ext uri="{FF2B5EF4-FFF2-40B4-BE49-F238E27FC236}">
                <a16:creationId xmlns:a16="http://schemas.microsoft.com/office/drawing/2014/main" id="{C9E1703C-0504-C18D-781F-97C43DBC98A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020" y="4116883"/>
            <a:ext cx="224853" cy="42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1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811DD55-BA7A-881A-6AC6-321CE3038B99}"/>
              </a:ext>
            </a:extLst>
          </p:cNvPr>
          <p:cNvSpPr/>
          <p:nvPr/>
        </p:nvSpPr>
        <p:spPr>
          <a:xfrm>
            <a:off x="3159760" y="1540509"/>
            <a:ext cx="1330960" cy="1643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99BE49-F432-5A36-62FC-36F836DDB642}"/>
              </a:ext>
            </a:extLst>
          </p:cNvPr>
          <p:cNvSpPr/>
          <p:nvPr/>
        </p:nvSpPr>
        <p:spPr>
          <a:xfrm>
            <a:off x="1234440" y="1031239"/>
            <a:ext cx="1925320" cy="26619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\documentclass{article}&#10;\usepackage{amsmath}&#10;\usepackage{xcolor}&#10;\pagestyle{empty}&#10;\begin{document}&#10;\definecolor{airforceblue}{rgb}{0.36, 0.54, 0.66}&#10;\color{white}&#10;&#10;House&#10;&#10;\end{document}&#10;" title="IguanaTex Bitmap Display">
            <a:extLst>
              <a:ext uri="{FF2B5EF4-FFF2-40B4-BE49-F238E27FC236}">
                <a16:creationId xmlns:a16="http://schemas.microsoft.com/office/drawing/2014/main" id="{EA827BA9-C1A3-EEA0-F61A-81AA11388ED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57" y="2230769"/>
            <a:ext cx="978286" cy="262857"/>
          </a:xfrm>
          <a:prstGeom prst="rect">
            <a:avLst/>
          </a:prstGeom>
        </p:spPr>
      </p:pic>
      <p:pic>
        <p:nvPicPr>
          <p:cNvPr id="16" name="Picture 15" descr="\documentclass{article}&#10;\usepackage{amsmath}&#10;\usepackage{xcolor}&#10;\pagestyle{empty}&#10;\begin{document}&#10;\definecolor{airforceblue}{rgb}{0.36, 0.54, 0.66}&#10;\color{white}&#10;&#10;Pen&#10;&#10;\end{document}&#10;" title="IguanaTex Bitmap Display">
            <a:extLst>
              <a:ext uri="{FF2B5EF4-FFF2-40B4-BE49-F238E27FC236}">
                <a16:creationId xmlns:a16="http://schemas.microsoft.com/office/drawing/2014/main" id="{634111DA-29CB-6C1F-ADC3-8D875D3AE81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097" y="2230769"/>
            <a:ext cx="610286" cy="262857"/>
          </a:xfrm>
          <a:prstGeom prst="rect">
            <a:avLst/>
          </a:prstGeom>
        </p:spPr>
      </p:pic>
      <p:pic>
        <p:nvPicPr>
          <p:cNvPr id="18" name="Picture 17" descr="\documentclass{article}&#10;\usepackage{amsmath}&#10;\usepackage{xcolor}&#10;\pagestyle{empty}&#10;\begin{document}&#10;\definecolor{airforceblue}{rgb}{0.36, 0.54, 0.66}&#10;\color{white}&#10;&#10;$w$&#10;&#10;\end{document}&#10;" title="IguanaTex Bitmap Display">
            <a:extLst>
              <a:ext uri="{FF2B5EF4-FFF2-40B4-BE49-F238E27FC236}">
                <a16:creationId xmlns:a16="http://schemas.microsoft.com/office/drawing/2014/main" id="{83F3D1A9-A4DA-8F21-803E-4E70814501B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383" y="1200160"/>
            <a:ext cx="253714" cy="171429"/>
          </a:xfrm>
          <a:prstGeom prst="rect">
            <a:avLst/>
          </a:prstGeom>
        </p:spPr>
      </p:pic>
      <p:pic>
        <p:nvPicPr>
          <p:cNvPr id="19" name="Picture 18" descr="\documentclass{article}&#10;\usepackage{amsmath}&#10;\usepackage{xcolor}&#10;\pagestyle{empty}&#10;\begin{document}&#10;\definecolor{airforceblue}{rgb}{0.36, 0.54, 0.66}&#10;\color{white}&#10;&#10;$w$&#10;&#10;\end{document}&#10;" title="IguanaTex Bitmap Display">
            <a:extLst>
              <a:ext uri="{FF2B5EF4-FFF2-40B4-BE49-F238E27FC236}">
                <a16:creationId xmlns:a16="http://schemas.microsoft.com/office/drawing/2014/main" id="{B38845D9-7850-4CE6-AE7F-3A76D8C2E3C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383" y="3429000"/>
            <a:ext cx="253714" cy="171429"/>
          </a:xfrm>
          <a:prstGeom prst="rect">
            <a:avLst/>
          </a:prstGeom>
        </p:spPr>
      </p:pic>
      <p:pic>
        <p:nvPicPr>
          <p:cNvPr id="21" name="Picture 20" descr="\documentclass{article}&#10;\usepackage{amsmath}&#10;\usepackage{xcolor}&#10;\pagestyle{empty}&#10;\begin{document}&#10;\definecolor{airforceblue}{rgb}{0.36, 0.54, 0.66}&#10;\color{white}&#10;&#10;$\ell$&#10;&#10;\end{document}&#10;" title="IguanaTex Bitmap Display">
            <a:extLst>
              <a:ext uri="{FF2B5EF4-FFF2-40B4-BE49-F238E27FC236}">
                <a16:creationId xmlns:a16="http://schemas.microsoft.com/office/drawing/2014/main" id="{7E3C44D2-1B82-5F1F-98FC-CD737C8D5B6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28" y="2221626"/>
            <a:ext cx="150857" cy="2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0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\documentclass{article}&#10;\usepackage{amsmath}&#10;\usepackage{xcolor}&#10;\pagestyle{empty}&#10;\begin{document}&#10;\definecolor{airforceblue}{rgb}{0.36, 0.54, 0.66}&#10;\color{white}&#10;&#10;$x$&#10;\end{document}&#10;" title="IguanaTex Bitmap Display">
            <a:extLst>
              <a:ext uri="{FF2B5EF4-FFF2-40B4-BE49-F238E27FC236}">
                <a16:creationId xmlns:a16="http://schemas.microsoft.com/office/drawing/2014/main" id="{74E14B51-20AF-563C-6D1A-2E7FDF27913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36" y="5435387"/>
            <a:ext cx="256000" cy="228572"/>
          </a:xfrm>
          <a:prstGeom prst="rect">
            <a:avLst/>
          </a:prstGeom>
        </p:spPr>
      </p:pic>
      <p:pic>
        <p:nvPicPr>
          <p:cNvPr id="35" name="Picture 34" descr="\documentclass{article}&#10;\usepackage{amsmath}&#10;\usepackage{xcolor}&#10;\pagestyle{empty}&#10;\begin{document}&#10;\definecolor{airforceblue}{rgb}{0.36, 0.54, 0.66}&#10;\color{white}&#10;&#10;$x$&#10;\end{document}&#10;" title="IguanaTex Bitmap Display">
            <a:extLst>
              <a:ext uri="{FF2B5EF4-FFF2-40B4-BE49-F238E27FC236}">
                <a16:creationId xmlns:a16="http://schemas.microsoft.com/office/drawing/2014/main" id="{C1C5AED1-124D-62ED-5B08-E9FD795729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20" y="4946932"/>
            <a:ext cx="256000" cy="228572"/>
          </a:xfrm>
          <a:prstGeom prst="rect">
            <a:avLst/>
          </a:prstGeom>
        </p:spPr>
      </p:pic>
      <p:pic>
        <p:nvPicPr>
          <p:cNvPr id="41" name="Picture 40" descr="\documentclass{article}&#10;\usepackage{amsmath}&#10;\usepackage{xcolor}&#10;\pagestyle{empty}&#10;\begin{document}&#10;\definecolor{airforceblue}{rgb}{0.36, 0.54, 0.66}&#10;\color{white}&#10;&#10;$y$&#10;&#10;\end{document}&#10;" title="IguanaTex Bitmap Display">
            <a:extLst>
              <a:ext uri="{FF2B5EF4-FFF2-40B4-BE49-F238E27FC236}">
                <a16:creationId xmlns:a16="http://schemas.microsoft.com/office/drawing/2014/main" id="{1033DB6A-BA88-C3FE-6047-2ED33842204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74" y="3166913"/>
            <a:ext cx="237714" cy="326095"/>
          </a:xfrm>
          <a:prstGeom prst="rect">
            <a:avLst/>
          </a:prstGeom>
        </p:spPr>
      </p:pic>
      <p:pic>
        <p:nvPicPr>
          <p:cNvPr id="45" name="Picture 44" descr="\documentclass{article}&#10;\usepackage{amsmath}&#10;\usepackage{xcolor}&#10;\pagestyle{empty}&#10;\begin{document}&#10;\definecolor{airforceblue}{rgb}{0.36, 0.54, 0.66}&#10;\color{white}&#10;&#10;no materials used for top&#10;&#10;\end{document}&#10;" title="IguanaTex Bitmap Display">
            <a:extLst>
              <a:ext uri="{FF2B5EF4-FFF2-40B4-BE49-F238E27FC236}">
                <a16:creationId xmlns:a16="http://schemas.microsoft.com/office/drawing/2014/main" id="{70B70678-4C1E-F762-0881-DC78E9B9B7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44" y="1023755"/>
            <a:ext cx="4148572" cy="340571"/>
          </a:xfrm>
          <a:prstGeom prst="rect">
            <a:avLst/>
          </a:prstGeom>
        </p:spPr>
      </p:pic>
      <p:sp>
        <p:nvSpPr>
          <p:cNvPr id="46" name="Cube 45">
            <a:extLst>
              <a:ext uri="{FF2B5EF4-FFF2-40B4-BE49-F238E27FC236}">
                <a16:creationId xmlns:a16="http://schemas.microsoft.com/office/drawing/2014/main" id="{EED10592-D881-7C0A-E75E-B76C039CC530}"/>
              </a:ext>
            </a:extLst>
          </p:cNvPr>
          <p:cNvSpPr/>
          <p:nvPr/>
        </p:nvSpPr>
        <p:spPr>
          <a:xfrm>
            <a:off x="3748048" y="1810512"/>
            <a:ext cx="2402816" cy="3364992"/>
          </a:xfrm>
          <a:prstGeom prst="cub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3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CA68FF-0798-5933-F8CC-71DA1A41A2B9}"/>
              </a:ext>
            </a:extLst>
          </p:cNvPr>
          <p:cNvCxnSpPr>
            <a:cxnSpLocks/>
          </p:cNvCxnSpPr>
          <p:nvPr/>
        </p:nvCxnSpPr>
        <p:spPr>
          <a:xfrm>
            <a:off x="4485640" y="5283486"/>
            <a:ext cx="1434923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24B4623C-0AAA-829F-ACF9-0085A1DD4701}"/>
              </a:ext>
            </a:extLst>
          </p:cNvPr>
          <p:cNvSpPr/>
          <p:nvPr/>
        </p:nvSpPr>
        <p:spPr>
          <a:xfrm>
            <a:off x="3086100" y="4994910"/>
            <a:ext cx="2857500" cy="658368"/>
          </a:xfrm>
          <a:prstGeom prst="arc">
            <a:avLst>
              <a:gd name="adj1" fmla="val 10950718"/>
              <a:gd name="adj2" fmla="val 21482738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52B4E34F-06F7-B96E-B659-C13F91CDEC19}"/>
              </a:ext>
            </a:extLst>
          </p:cNvPr>
          <p:cNvSpPr/>
          <p:nvPr/>
        </p:nvSpPr>
        <p:spPr>
          <a:xfrm>
            <a:off x="3115056" y="1139952"/>
            <a:ext cx="2828544" cy="4468368"/>
          </a:xfrm>
          <a:prstGeom prst="can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\documentclass{article}&#10;\usepackage{amsmath}&#10;\usepackage{xcolor}&#10;\pagestyle{empty}&#10;\begin{document}&#10;\definecolor{airforceblue}{rgb}{0.36, 0.54, 0.66}&#10;\color{white}&#10;&#10;$r$&#10;&#10;\end{document}&#10;" title="IguanaTex Bitmap Display">
            <a:extLst>
              <a:ext uri="{FF2B5EF4-FFF2-40B4-BE49-F238E27FC236}">
                <a16:creationId xmlns:a16="http://schemas.microsoft.com/office/drawing/2014/main" id="{3AEDDFD3-8CAE-E59D-1B35-E4CCAB46C6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244" y="5354717"/>
            <a:ext cx="157714" cy="171429"/>
          </a:xfrm>
          <a:prstGeom prst="rect">
            <a:avLst/>
          </a:prstGeom>
        </p:spPr>
      </p:pic>
      <p:pic>
        <p:nvPicPr>
          <p:cNvPr id="14" name="Picture 13" descr="\documentclass{article}&#10;\usepackage{amsmath}&#10;\usepackage{xcolor}&#10;\pagestyle{empty}&#10;\begin{document}&#10;\definecolor{airforceblue}{rgb}{0.36, 0.54, 0.66}&#10;\color{white}&#10;&#10;$h$&#10;\end{document}&#10;" title="IguanaTex Bitmap Display">
            <a:extLst>
              <a:ext uri="{FF2B5EF4-FFF2-40B4-BE49-F238E27FC236}">
                <a16:creationId xmlns:a16="http://schemas.microsoft.com/office/drawing/2014/main" id="{29118C46-9248-649B-8BDC-4B3F753AD6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2" y="3295285"/>
            <a:ext cx="187428" cy="267429"/>
          </a:xfrm>
          <a:prstGeom prst="rect">
            <a:avLst/>
          </a:prstGeom>
        </p:spPr>
      </p:pic>
      <p:pic>
        <p:nvPicPr>
          <p:cNvPr id="16" name="Picture 15" descr="\documentclass{article}&#10;\usepackage{amsmath}&#10;\usepackage{xcolor}&#10;\pagestyle{empty}&#10;\begin{document}&#10;\definecolor{airforceblue}{rgb}{0.36, 0.54, 0.66}&#10;\color{white}&#10;&#10;$500$ in$^3$&#10;&#10;\end{document}&#10;" title="IguanaTex Bitmap Display">
            <a:extLst>
              <a:ext uri="{FF2B5EF4-FFF2-40B4-BE49-F238E27FC236}">
                <a16:creationId xmlns:a16="http://schemas.microsoft.com/office/drawing/2014/main" id="{36561A0C-EB41-F4B1-B6E8-E1E2D889619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260" y="1315462"/>
            <a:ext cx="1131429" cy="32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79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C11FBE-28F0-5D6B-C0B4-F07431816EDC}"/>
              </a:ext>
            </a:extLst>
          </p:cNvPr>
          <p:cNvCxnSpPr>
            <a:stCxn id="4" idx="0"/>
          </p:cNvCxnSpPr>
          <p:nvPr/>
        </p:nvCxnSpPr>
        <p:spPr>
          <a:xfrm flipV="1">
            <a:off x="4967434" y="2381714"/>
            <a:ext cx="1047286" cy="1047286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47F7414F-CC04-A745-739E-3D4B4F1FB44F}"/>
              </a:ext>
            </a:extLst>
          </p:cNvPr>
          <p:cNvSpPr/>
          <p:nvPr/>
        </p:nvSpPr>
        <p:spPr>
          <a:xfrm>
            <a:off x="3547696" y="1840523"/>
            <a:ext cx="2841673" cy="3101925"/>
          </a:xfrm>
          <a:prstGeom prst="arc">
            <a:avLst>
              <a:gd name="adj1" fmla="val 10720715"/>
              <a:gd name="adj2" fmla="val 110584"/>
            </a:avLst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E44CE6-F83C-3497-F9FE-33FAB047194E}"/>
              </a:ext>
            </a:extLst>
          </p:cNvPr>
          <p:cNvSpPr/>
          <p:nvPr/>
        </p:nvSpPr>
        <p:spPr>
          <a:xfrm>
            <a:off x="3539783" y="3429000"/>
            <a:ext cx="2855302" cy="1297744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\documentclass{article}&#10;\usepackage{amsmath}&#10;\usepackage{xcolor}&#10;\pagestyle{empty}&#10;\begin{document}&#10;\definecolor{airforceblue}{rgb}{0.36, 0.54, 0.66}&#10;\color{white}&#10;&#10;$r$&#10;\end{document}&#10;" title="IguanaTex Bitmap Display">
            <a:extLst>
              <a:ext uri="{FF2B5EF4-FFF2-40B4-BE49-F238E27FC236}">
                <a16:creationId xmlns:a16="http://schemas.microsoft.com/office/drawing/2014/main" id="{49FEDFAE-CAB2-96EE-B5B6-E8C6ACF08D0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733928"/>
            <a:ext cx="157714" cy="171429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xcolor}&#10;\pagestyle{empty}&#10;\begin{document}&#10;\definecolor{airforceblue}{rgb}{0.36, 0.54, 0.66}&#10;\color{white}&#10;&#10;$2r$&#10;&#10;\end{document}&#10;" title="IguanaTex Bitmap Display">
            <a:extLst>
              <a:ext uri="{FF2B5EF4-FFF2-40B4-BE49-F238E27FC236}">
                <a16:creationId xmlns:a16="http://schemas.microsoft.com/office/drawing/2014/main" id="{BDC990D6-44E2-7483-14F8-467C2A68D8D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91" y="4922300"/>
            <a:ext cx="338286" cy="256000"/>
          </a:xfrm>
          <a:prstGeom prst="rect">
            <a:avLst/>
          </a:prstGeom>
        </p:spPr>
      </p:pic>
      <p:pic>
        <p:nvPicPr>
          <p:cNvPr id="14" name="Picture 13" descr="\documentclass{article}&#10;\usepackage{amsmath}&#10;\usepackage{xcolor}&#10;\pagestyle{empty}&#10;\begin{document}&#10;\definecolor{airforceblue}{rgb}{0.36, 0.54, 0.66}&#10;\color{white}&#10;&#10;$h$&#10;&#10;\end{document}&#10;" title="IguanaTex Bitmap Display">
            <a:extLst>
              <a:ext uri="{FF2B5EF4-FFF2-40B4-BE49-F238E27FC236}">
                <a16:creationId xmlns:a16="http://schemas.microsoft.com/office/drawing/2014/main" id="{9A0EAD0A-B234-926C-71C8-B02F23F136F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0" y="3906521"/>
            <a:ext cx="187428" cy="26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87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C4E8D5-83B5-8B28-F219-8AFA1538038C}"/>
              </a:ext>
            </a:extLst>
          </p:cNvPr>
          <p:cNvSpPr/>
          <p:nvPr/>
        </p:nvSpPr>
        <p:spPr>
          <a:xfrm>
            <a:off x="1083212" y="1294228"/>
            <a:ext cx="10199077" cy="416403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37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E3DD9-CD62-17D9-2A80-46F2A6D7F9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38" y="1688166"/>
            <a:ext cx="10115550" cy="404812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usepackage{xcolor}&#10;\pagestyle{empty}&#10;\begin{document}&#10;\definecolor{airforceblue}{rgb}{0.36, 0.54, 0.66}&#10;\color{black}&#10;1&#10;&#10;\end{document}&#10;" title="IguanaTex Bitmap Display">
            <a:extLst>
              <a:ext uri="{FF2B5EF4-FFF2-40B4-BE49-F238E27FC236}">
                <a16:creationId xmlns:a16="http://schemas.microsoft.com/office/drawing/2014/main" id="{5240EA71-3E78-B035-8914-4CC5B9B044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59" y="3182702"/>
            <a:ext cx="140905" cy="276778"/>
          </a:xfrm>
          <a:prstGeom prst="rect">
            <a:avLst/>
          </a:prstGeom>
        </p:spPr>
      </p:pic>
      <p:pic>
        <p:nvPicPr>
          <p:cNvPr id="18" name="Picture 17" descr="\documentclass{article}&#10;\usepackage{amsmath}&#10;\usepackage{xcolor}&#10;\pagestyle{empty}&#10;\begin{document}&#10;\definecolor{airforceblue}{rgb}{0.36, 0.54, 0.66}&#10;\color{black}&#10;1&#10;&#10;\end{document}&#10;" title="IguanaTex Bitmap Display">
            <a:extLst>
              <a:ext uri="{FF2B5EF4-FFF2-40B4-BE49-F238E27FC236}">
                <a16:creationId xmlns:a16="http://schemas.microsoft.com/office/drawing/2014/main" id="{7141BDD4-9F4D-D96D-50BC-1A71CDE122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356" y="4490425"/>
            <a:ext cx="140905" cy="27677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usepackage{xcolor}&#10;\pagestyle{empty}&#10;\begin{document}&#10;\definecolor{airforceblue}{rgb}{0.36, 0.54, 0.66}&#10;\color{black}&#10;1&#10;&#10;\end{document}&#10;" title="IguanaTex Bitmap Display">
            <a:extLst>
              <a:ext uri="{FF2B5EF4-FFF2-40B4-BE49-F238E27FC236}">
                <a16:creationId xmlns:a16="http://schemas.microsoft.com/office/drawing/2014/main" id="{8CED729F-D076-8B09-8A9B-8DC3BD62B45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981" y="3256907"/>
            <a:ext cx="140905" cy="2767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7C6DE4-1330-E15B-C613-D84901C799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6982" y="4040652"/>
            <a:ext cx="424557" cy="465206"/>
          </a:xfrm>
          <a:prstGeom prst="rect">
            <a:avLst/>
          </a:prstGeom>
        </p:spPr>
      </p:pic>
      <p:pic>
        <p:nvPicPr>
          <p:cNvPr id="21" name="Picture 20" descr="\documentclass{article}&#10;\usepackage{amsmath}&#10;\usepackage{xcolor}&#10;\pagestyle{empty}&#10;\begin{document}&#10;\definecolor{airforceblue}{rgb}{0.36, 0.54, 0.66}&#10;\color{black}&#10;$L$&#10;&#10;\end{document}&#10;" title="IguanaTex Bitmap Display">
            <a:extLst>
              <a:ext uri="{FF2B5EF4-FFF2-40B4-BE49-F238E27FC236}">
                <a16:creationId xmlns:a16="http://schemas.microsoft.com/office/drawing/2014/main" id="{118C89F9-13FD-F303-1EF6-55DD1E7EC0E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194" y="4040652"/>
            <a:ext cx="254132" cy="2843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8C05CF-2A48-6933-4E1C-3CC2583597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445" y="4881510"/>
            <a:ext cx="293115" cy="248990"/>
          </a:xfrm>
          <a:prstGeom prst="rect">
            <a:avLst/>
          </a:prstGeom>
        </p:spPr>
      </p:pic>
      <p:pic>
        <p:nvPicPr>
          <p:cNvPr id="14" name="Picture 13" descr="\documentclass{article}&#10;\usepackage{amsmath}&#10;\usepackage{xcolor}&#10;\pagestyle{empty}&#10;\begin{document}&#10;\definecolor{airforceblue}{rgb}{0.36, 0.54, 0.66}&#10;\color{black}&#10;1&#10;&#10;\end{document}&#10;" title="IguanaTex Bitmap Display">
            <a:extLst>
              <a:ext uri="{FF2B5EF4-FFF2-40B4-BE49-F238E27FC236}">
                <a16:creationId xmlns:a16="http://schemas.microsoft.com/office/drawing/2014/main" id="{B0021442-26CA-9614-8027-93CD47549A4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49" y="4920661"/>
            <a:ext cx="140905" cy="27677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87CF795-258A-F4ED-D6DA-4111122A46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93129" y="4151711"/>
            <a:ext cx="220711" cy="387000"/>
          </a:xfrm>
          <a:prstGeom prst="rect">
            <a:avLst/>
          </a:prstGeom>
        </p:spPr>
      </p:pic>
      <p:pic>
        <p:nvPicPr>
          <p:cNvPr id="37" name="Picture 36" descr="\documentclass{article}&#10;\usepackage{amsmath}&#10;\usepackage{xcolor}&#10;\pagestyle{empty}&#10;\begin{document}&#10;\definecolor{airforceblue}{rgb}{0.36, 0.54, 0.66}&#10;\color{black}&#10;1&#10;&#10;\end{document}&#10;" title="IguanaTex Bitmap Display">
            <a:extLst>
              <a:ext uri="{FF2B5EF4-FFF2-40B4-BE49-F238E27FC236}">
                <a16:creationId xmlns:a16="http://schemas.microsoft.com/office/drawing/2014/main" id="{7F625C51-7566-1488-DC04-119034F9C90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89" y="4134866"/>
            <a:ext cx="140905" cy="2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0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DD9B45A-5210-EF88-AEFD-8521E7423C51}"/>
              </a:ext>
            </a:extLst>
          </p:cNvPr>
          <p:cNvGrpSpPr/>
          <p:nvPr/>
        </p:nvGrpSpPr>
        <p:grpSpPr>
          <a:xfrm>
            <a:off x="3522472" y="2456688"/>
            <a:ext cx="4033520" cy="1615440"/>
            <a:chOff x="1808480" y="2026920"/>
            <a:chExt cx="4033520" cy="1615440"/>
          </a:xfrm>
          <a:gradFill flip="none" rotWithShape="1">
            <a:gsLst>
              <a:gs pos="0">
                <a:schemeClr val="tx1">
                  <a:lumMod val="85000"/>
                </a:schemeClr>
              </a:gs>
              <a:gs pos="47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1348CD20-93C0-7D0F-0FA9-0C4182CB37C0}"/>
                </a:ext>
              </a:extLst>
            </p:cNvPr>
            <p:cNvSpPr/>
            <p:nvPr/>
          </p:nvSpPr>
          <p:spPr>
            <a:xfrm>
              <a:off x="1808480" y="2494280"/>
              <a:ext cx="2418080" cy="1148080"/>
            </a:xfrm>
            <a:prstGeom prst="rtTriangle">
              <a:avLst/>
            </a:prstGeom>
            <a:grp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CCEC6FA5-BD8A-55EC-AD01-334B4C33C5ED}"/>
                </a:ext>
              </a:extLst>
            </p:cNvPr>
            <p:cNvSpPr/>
            <p:nvPr/>
          </p:nvSpPr>
          <p:spPr>
            <a:xfrm flipH="1">
              <a:off x="4226560" y="2026920"/>
              <a:ext cx="1615440" cy="1615440"/>
            </a:xfrm>
            <a:prstGeom prst="rtTriangle">
              <a:avLst/>
            </a:prstGeom>
            <a:grp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C3F74B6-A91E-3291-80C6-D54EABFCF5EB}"/>
              </a:ext>
            </a:extLst>
          </p:cNvPr>
          <p:cNvSpPr/>
          <p:nvPr/>
        </p:nvSpPr>
        <p:spPr>
          <a:xfrm>
            <a:off x="3522472" y="3899408"/>
            <a:ext cx="172720" cy="17272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C5169-EA1D-295C-0D48-5EE124AB640F}"/>
              </a:ext>
            </a:extLst>
          </p:cNvPr>
          <p:cNvSpPr/>
          <p:nvPr/>
        </p:nvSpPr>
        <p:spPr>
          <a:xfrm>
            <a:off x="7383272" y="3899408"/>
            <a:ext cx="172720" cy="17272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\documentclass{article}&#10;\usepackage{amsmath}&#10;\usepackage{xcolor}&#10;\pagestyle{empty}&#10;\begin{document}&#10;\definecolor{airforceblue}{rgb}{0.36, 0.54, 0.66}&#10;\color{white}&#10;&#10;$5$&#10;\end{document}&#10;" title="IguanaTex Bitmap Display">
            <a:extLst>
              <a:ext uri="{FF2B5EF4-FFF2-40B4-BE49-F238E27FC236}">
                <a16:creationId xmlns:a16="http://schemas.microsoft.com/office/drawing/2014/main" id="{E56EAEF6-92A5-E394-E387-D33FF35B80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792" y="3429000"/>
            <a:ext cx="153143" cy="262857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xcolor}&#10;\pagestyle{empty}&#10;\begin{document}&#10;\definecolor{airforceblue}{rgb}{0.36, 0.54, 0.66}&#10;\color{white}&#10;$3x$&#10;&#10;\end{document}&#10;" title="IguanaTex Bitmap Display">
            <a:extLst>
              <a:ext uri="{FF2B5EF4-FFF2-40B4-BE49-F238E27FC236}">
                <a16:creationId xmlns:a16="http://schemas.microsoft.com/office/drawing/2014/main" id="{D7CAB900-56A6-1EC6-9F0F-32613F26764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44" y="4228593"/>
            <a:ext cx="377143" cy="26057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usepackage{xcolor}&#10;\pagestyle{empty}&#10;\begin{document}&#10;\definecolor{airforceblue}{rgb}{0.36, 0.54, 0.66}&#10;\color{white}&#10;$2x+2$&#10;&#10;\end{document}&#10;" title="IguanaTex Bitmap Display">
            <a:extLst>
              <a:ext uri="{FF2B5EF4-FFF2-40B4-BE49-F238E27FC236}">
                <a16:creationId xmlns:a16="http://schemas.microsoft.com/office/drawing/2014/main" id="{7431DC08-8028-1C8C-F923-365F5FBD758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368" y="3214660"/>
            <a:ext cx="1024000" cy="283428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xcolor}&#10;\pagestyle{empty}&#10;\begin{document}&#10;\definecolor{airforceblue}{rgb}{0.36, 0.54, 0.66}&#10;\color{white}&#10;8&#10;&#10;\end{document}&#10;" title="IguanaTex Bitmap Display">
            <a:extLst>
              <a:ext uri="{FF2B5EF4-FFF2-40B4-BE49-F238E27FC236}">
                <a16:creationId xmlns:a16="http://schemas.microsoft.com/office/drawing/2014/main" id="{F8BD5971-BC5E-96EF-69BA-C33B9BDAD0F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72" y="4228593"/>
            <a:ext cx="160000" cy="26057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usepackage{xcolor}&#10;\pagestyle{empty}&#10;\begin{document}&#10;\definecolor{airforceblue}{rgb}{0.36, 0.54, 0.66}&#10;\color{white}&#10;&#10;$\theta$&#10;\end{document}&#10;" title="IguanaTex Bitmap Display">
            <a:extLst>
              <a:ext uri="{FF2B5EF4-FFF2-40B4-BE49-F238E27FC236}">
                <a16:creationId xmlns:a16="http://schemas.microsoft.com/office/drawing/2014/main" id="{06F8DE7D-9A09-9F04-2099-ACD07D2E157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40" y="3627408"/>
            <a:ext cx="160000" cy="2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4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26ADA7A-1FFD-8421-B09F-5A4C759ACBAB}"/>
              </a:ext>
            </a:extLst>
          </p:cNvPr>
          <p:cNvGrpSpPr/>
          <p:nvPr/>
        </p:nvGrpSpPr>
        <p:grpSpPr>
          <a:xfrm>
            <a:off x="2932382" y="577066"/>
            <a:ext cx="4039917" cy="2318534"/>
            <a:chOff x="2932382" y="577066"/>
            <a:chExt cx="4039917" cy="2318534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1348CD20-93C0-7D0F-0FA9-0C4182CB37C0}"/>
                </a:ext>
              </a:extLst>
            </p:cNvPr>
            <p:cNvSpPr/>
            <p:nvPr/>
          </p:nvSpPr>
          <p:spPr>
            <a:xfrm flipH="1">
              <a:off x="2932382" y="1747520"/>
              <a:ext cx="2328465" cy="114808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lumMod val="85000"/>
                  </a:schemeClr>
                </a:gs>
                <a:gs pos="82000">
                  <a:schemeClr val="accent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CCEC6FA5-BD8A-55EC-AD01-334B4C33C5ED}"/>
                </a:ext>
              </a:extLst>
            </p:cNvPr>
            <p:cNvSpPr/>
            <p:nvPr/>
          </p:nvSpPr>
          <p:spPr>
            <a:xfrm rot="5400000" flipH="1">
              <a:off x="4957306" y="880606"/>
              <a:ext cx="2318534" cy="1711453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lumMod val="85000"/>
                  </a:schemeClr>
                </a:gs>
                <a:gs pos="47000">
                  <a:schemeClr val="accent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C3F74B6-A91E-3291-80C6-D54EABFCF5EB}"/>
              </a:ext>
            </a:extLst>
          </p:cNvPr>
          <p:cNvSpPr/>
          <p:nvPr/>
        </p:nvSpPr>
        <p:spPr>
          <a:xfrm rot="19690271">
            <a:off x="5679257" y="1330661"/>
            <a:ext cx="144789" cy="14789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C5169-EA1D-295C-0D48-5EE124AB640F}"/>
              </a:ext>
            </a:extLst>
          </p:cNvPr>
          <p:cNvSpPr/>
          <p:nvPr/>
        </p:nvSpPr>
        <p:spPr>
          <a:xfrm>
            <a:off x="5088127" y="2722880"/>
            <a:ext cx="172720" cy="17272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\documentclass{article}&#10;\usepackage{amsmath}&#10;\usepackage{xcolor}&#10;\pagestyle{empty}&#10;\begin{document}&#10;\definecolor{airforceblue}{rgb}{0.36, 0.54, 0.66}&#10;\color{white}&#10;&#10;$1$&#10;\end{document}&#10;" title="IguanaTex Bitmap Display">
            <a:extLst>
              <a:ext uri="{FF2B5EF4-FFF2-40B4-BE49-F238E27FC236}">
                <a16:creationId xmlns:a16="http://schemas.microsoft.com/office/drawing/2014/main" id="{7A201564-AE75-DC0C-E268-28F412770AF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97" y="2195846"/>
            <a:ext cx="128000" cy="251428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xcolor}&#10;\pagestyle{empty}&#10;\begin{document}&#10;\definecolor{airforceblue}{rgb}{0.36, 0.54, 0.66}&#10;\color{white}&#10;$x$&#10;&#10;\end{document}&#10;" title="IguanaTex Bitmap Display">
            <a:extLst>
              <a:ext uri="{FF2B5EF4-FFF2-40B4-BE49-F238E27FC236}">
                <a16:creationId xmlns:a16="http://schemas.microsoft.com/office/drawing/2014/main" id="{1D4DB8AE-CEF8-EF29-C72C-264355116B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747" y="1034620"/>
            <a:ext cx="192000" cy="171428"/>
          </a:xfrm>
          <a:prstGeom prst="rect">
            <a:avLst/>
          </a:prstGeom>
        </p:spPr>
      </p:pic>
      <p:pic>
        <p:nvPicPr>
          <p:cNvPr id="26" name="Picture 25" descr="\documentclass{article}&#10;\usepackage{amsmath}&#10;\usepackage{xcolor}&#10;\pagestyle{empty}&#10;\begin{document}&#10;\definecolor{airforceblue}{rgb}{0.36, 0.54, 0.66}&#10;\color{white}&#10;$x^2 + 1$&#10;&#10;\end{document}&#10;" title="IguanaTex Bitmap Display">
            <a:extLst>
              <a:ext uri="{FF2B5EF4-FFF2-40B4-BE49-F238E27FC236}">
                <a16:creationId xmlns:a16="http://schemas.microsoft.com/office/drawing/2014/main" id="{489E9FD0-8134-03B6-29D1-4C279BEFABE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1" y="3044383"/>
            <a:ext cx="1001143" cy="345142"/>
          </a:xfrm>
          <a:prstGeom prst="rect">
            <a:avLst/>
          </a:prstGeom>
        </p:spPr>
      </p:pic>
      <p:pic>
        <p:nvPicPr>
          <p:cNvPr id="19" name="Picture 18" descr="\documentclass{article}&#10;\usepackage{amsmath}&#10;\usepackage{xcolor}&#10;\pagestyle{empty}&#10;\begin{document}&#10;\definecolor{airforceblue}{rgb}{0.36, 0.54, 0.66}&#10;\color{white}&#10;&#10;$\theta$&#10;\end{document}&#10;" title="IguanaTex Bitmap Display">
            <a:extLst>
              <a:ext uri="{FF2B5EF4-FFF2-40B4-BE49-F238E27FC236}">
                <a16:creationId xmlns:a16="http://schemas.microsoft.com/office/drawing/2014/main" id="{06F8DE7D-9A09-9F04-2099-ACD07D2E157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87" y="1475520"/>
            <a:ext cx="153640" cy="26118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7A5378-BD50-CDB4-5054-54098D844972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260847" y="1404608"/>
            <a:ext cx="638173" cy="34291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\documentclass{article}&#10;\usepackage{amsmath}&#10;\usepackage{xcolor}&#10;\pagestyle{empty}&#10;\begin{document}&#10;\definecolor{airforceblue}{rgb}{0.36, 0.54, 0.66}&#10;\color{white}&#10;&#10;$A$&#10;&#10;\end{document}&#10;" title="IguanaTex Bitmap Display">
            <a:extLst>
              <a:ext uri="{FF2B5EF4-FFF2-40B4-BE49-F238E27FC236}">
                <a16:creationId xmlns:a16="http://schemas.microsoft.com/office/drawing/2014/main" id="{3400490D-4160-44AA-162C-483A657F002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68" y="274940"/>
            <a:ext cx="262857" cy="27200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xcolor}&#10;\pagestyle{empty}&#10;\begin{document}&#10;\definecolor{airforceblue}{rgb}{0.36, 0.54, 0.66}&#10;\color{white}&#10;$B$&#10;&#10;\end{document}&#10;" title="IguanaTex Bitmap Display">
            <a:extLst>
              <a:ext uri="{FF2B5EF4-FFF2-40B4-BE49-F238E27FC236}">
                <a16:creationId xmlns:a16="http://schemas.microsoft.com/office/drawing/2014/main" id="{C26A1BA9-F19E-5818-7D24-A4B6E5EBD23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47" y="1747520"/>
            <a:ext cx="274286" cy="258286"/>
          </a:xfrm>
          <a:prstGeom prst="rect">
            <a:avLst/>
          </a:prstGeom>
        </p:spPr>
      </p:pic>
      <p:pic>
        <p:nvPicPr>
          <p:cNvPr id="27" name="Picture 26" descr="\documentclass{article}&#10;\usepackage{amsmath}&#10;\usepackage{xcolor}&#10;\pagestyle{empty}&#10;\begin{document}&#10;\definecolor{airforceblue}{rgb}{0.36, 0.54, 0.66}&#10;\color{white}&#10;$C$&#10;&#10;\end{document}&#10;" title="IguanaTex Bitmap Display">
            <a:extLst>
              <a:ext uri="{FF2B5EF4-FFF2-40B4-BE49-F238E27FC236}">
                <a16:creationId xmlns:a16="http://schemas.microsoft.com/office/drawing/2014/main" id="{943C2B2E-CEF3-99A3-DD9E-1E5E434B045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843" y="1165314"/>
            <a:ext cx="272000" cy="2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7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AD6B08-7353-1D5F-2616-242D7B45E714}"/>
              </a:ext>
            </a:extLst>
          </p:cNvPr>
          <p:cNvSpPr/>
          <p:nvPr/>
        </p:nvSpPr>
        <p:spPr>
          <a:xfrm>
            <a:off x="1138187" y="736904"/>
            <a:ext cx="3596730" cy="2073836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32223E-6BEB-CFBC-3248-02C1D2F35D1E}"/>
              </a:ext>
            </a:extLst>
          </p:cNvPr>
          <p:cNvGrpSpPr/>
          <p:nvPr/>
        </p:nvGrpSpPr>
        <p:grpSpPr>
          <a:xfrm>
            <a:off x="1138186" y="2495183"/>
            <a:ext cx="321384" cy="315557"/>
            <a:chOff x="1261036" y="3515360"/>
            <a:chExt cx="321384" cy="31555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E77A00-DD7F-CC17-CE4F-D2E6FA14EB1A}"/>
                </a:ext>
              </a:extLst>
            </p:cNvPr>
            <p:cNvCxnSpPr>
              <a:cxnSpLocks/>
            </p:cNvCxnSpPr>
            <p:nvPr/>
          </p:nvCxnSpPr>
          <p:spPr>
            <a:xfrm>
              <a:off x="1261036" y="3515360"/>
              <a:ext cx="321384" cy="0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44A8FA-AAD5-74BA-A52A-3E7A042E4C64}"/>
                </a:ext>
              </a:extLst>
            </p:cNvPr>
            <p:cNvCxnSpPr>
              <a:cxnSpLocks/>
            </p:cNvCxnSpPr>
            <p:nvPr/>
          </p:nvCxnSpPr>
          <p:spPr>
            <a:xfrm>
              <a:off x="1582420" y="3515360"/>
              <a:ext cx="0" cy="315557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\documentclass{article}&#10;\usepackage{amsmath}&#10;\usepackage{xcolor}&#10;\pagestyle{empty}&#10;\begin{document}&#10;\definecolor{airforceblue}{rgb}{0.36, 0.54, 0.66}&#10;\color{white}&#10;&#10;$x$&#10;&#10;\end{document}&#10;" title="IguanaTex Bitmap Display">
            <a:extLst>
              <a:ext uri="{FF2B5EF4-FFF2-40B4-BE49-F238E27FC236}">
                <a16:creationId xmlns:a16="http://schemas.microsoft.com/office/drawing/2014/main" id="{6BB1214F-B103-499A-6A78-C3095D56A9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90" y="2274849"/>
            <a:ext cx="150051" cy="133974"/>
          </a:xfrm>
          <a:prstGeom prst="rect">
            <a:avLst/>
          </a:prstGeom>
        </p:spPr>
      </p:pic>
      <p:pic>
        <p:nvPicPr>
          <p:cNvPr id="16" name="Picture 15" descr="\documentclass{article}&#10;\usepackage{amsmath}&#10;\usepackage{xcolor}&#10;\pagestyle{empty}&#10;\begin{document}&#10;\definecolor{airforceblue}{rgb}{0.36, 0.54, 0.66}&#10;\color{white}&#10;&#10;$x$&#10;&#10;\end{document}&#10;" title="IguanaTex Bitmap Display">
            <a:extLst>
              <a:ext uri="{FF2B5EF4-FFF2-40B4-BE49-F238E27FC236}">
                <a16:creationId xmlns:a16="http://schemas.microsoft.com/office/drawing/2014/main" id="{6F0823F4-B4D0-9E19-47DC-C6C6517E14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00" y="2585974"/>
            <a:ext cx="150051" cy="13397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286F76A-A75D-B876-4737-06E6670FD5B2}"/>
              </a:ext>
            </a:extLst>
          </p:cNvPr>
          <p:cNvGrpSpPr/>
          <p:nvPr/>
        </p:nvGrpSpPr>
        <p:grpSpPr>
          <a:xfrm rot="5400000">
            <a:off x="1135272" y="739818"/>
            <a:ext cx="321384" cy="315557"/>
            <a:chOff x="1261036" y="3515360"/>
            <a:chExt cx="321384" cy="31555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9C3314-DE77-F033-114C-6D7712E207FB}"/>
                </a:ext>
              </a:extLst>
            </p:cNvPr>
            <p:cNvCxnSpPr>
              <a:cxnSpLocks/>
            </p:cNvCxnSpPr>
            <p:nvPr/>
          </p:nvCxnSpPr>
          <p:spPr>
            <a:xfrm>
              <a:off x="1261036" y="3515360"/>
              <a:ext cx="321384" cy="0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C60A798-FE77-55B5-0D96-603CA684C3AB}"/>
                </a:ext>
              </a:extLst>
            </p:cNvPr>
            <p:cNvCxnSpPr>
              <a:cxnSpLocks/>
            </p:cNvCxnSpPr>
            <p:nvPr/>
          </p:nvCxnSpPr>
          <p:spPr>
            <a:xfrm>
              <a:off x="1582420" y="3515360"/>
              <a:ext cx="0" cy="315557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 descr="\documentclass{article}&#10;\usepackage{amsmath}&#10;\usepackage{xcolor}&#10;\pagestyle{empty}&#10;\begin{document}&#10;\definecolor{airforceblue}{rgb}{0.36, 0.54, 0.66}&#10;\color{white}&#10;&#10;$x$&#10;&#10;\end{document}&#10;" title="IguanaTex Bitmap Display">
            <a:extLst>
              <a:ext uri="{FF2B5EF4-FFF2-40B4-BE49-F238E27FC236}">
                <a16:creationId xmlns:a16="http://schemas.microsoft.com/office/drawing/2014/main" id="{1E954736-B003-2AED-2C3B-F31C95D46E9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89" y="1144649"/>
            <a:ext cx="150051" cy="133974"/>
          </a:xfrm>
          <a:prstGeom prst="rect">
            <a:avLst/>
          </a:prstGeom>
        </p:spPr>
      </p:pic>
      <p:pic>
        <p:nvPicPr>
          <p:cNvPr id="21" name="Picture 20" descr="\documentclass{article}&#10;\usepackage{amsmath}&#10;\usepackage{xcolor}&#10;\pagestyle{empty}&#10;\begin{document}&#10;\definecolor{airforceblue}{rgb}{0.36, 0.54, 0.66}&#10;\color{white}&#10;&#10;$x$&#10;&#10;\end{document}&#10;" title="IguanaTex Bitmap Display">
            <a:extLst>
              <a:ext uri="{FF2B5EF4-FFF2-40B4-BE49-F238E27FC236}">
                <a16:creationId xmlns:a16="http://schemas.microsoft.com/office/drawing/2014/main" id="{49971CEC-B2E5-A9B2-5169-12612C7C63A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45191" y="830610"/>
            <a:ext cx="150051" cy="13397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11B9DEF-3D12-3147-B76D-1BAF71731F23}"/>
              </a:ext>
            </a:extLst>
          </p:cNvPr>
          <p:cNvGrpSpPr/>
          <p:nvPr/>
        </p:nvGrpSpPr>
        <p:grpSpPr>
          <a:xfrm rot="10800000">
            <a:off x="4413533" y="736903"/>
            <a:ext cx="321384" cy="315557"/>
            <a:chOff x="1261036" y="3515360"/>
            <a:chExt cx="321384" cy="31555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C0777C2-7EEF-F070-BF99-589F8D9885ED}"/>
                </a:ext>
              </a:extLst>
            </p:cNvPr>
            <p:cNvCxnSpPr>
              <a:cxnSpLocks/>
            </p:cNvCxnSpPr>
            <p:nvPr/>
          </p:nvCxnSpPr>
          <p:spPr>
            <a:xfrm>
              <a:off x="1261036" y="3515360"/>
              <a:ext cx="321384" cy="0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FF3BF67-1B17-62BF-1279-48C42B4509CB}"/>
                </a:ext>
              </a:extLst>
            </p:cNvPr>
            <p:cNvCxnSpPr>
              <a:cxnSpLocks/>
            </p:cNvCxnSpPr>
            <p:nvPr/>
          </p:nvCxnSpPr>
          <p:spPr>
            <a:xfrm>
              <a:off x="1582420" y="3515360"/>
              <a:ext cx="0" cy="315557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\documentclass{article}&#10;\usepackage{amsmath}&#10;\usepackage{xcolor}&#10;\pagestyle{empty}&#10;\begin{document}&#10;\definecolor{airforceblue}{rgb}{0.36, 0.54, 0.66}&#10;\color{white}&#10;&#10;$x$&#10;&#10;\end{document}&#10;" title="IguanaTex Bitmap Display">
            <a:extLst>
              <a:ext uri="{FF2B5EF4-FFF2-40B4-BE49-F238E27FC236}">
                <a16:creationId xmlns:a16="http://schemas.microsoft.com/office/drawing/2014/main" id="{1B494236-E171-A0D7-0E36-B3421AC08C9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94014" y="1129877"/>
            <a:ext cx="150051" cy="133974"/>
          </a:xfrm>
          <a:prstGeom prst="rect">
            <a:avLst/>
          </a:prstGeom>
        </p:spPr>
      </p:pic>
      <p:pic>
        <p:nvPicPr>
          <p:cNvPr id="26" name="Picture 25" descr="\documentclass{article}&#10;\usepackage{amsmath}&#10;\usepackage{xcolor}&#10;\pagestyle{empty}&#10;\begin{document}&#10;\definecolor{airforceblue}{rgb}{0.36, 0.54, 0.66}&#10;\color{white}&#10;&#10;$x$&#10;&#10;\end{document}&#10;" title="IguanaTex Bitmap Display">
            <a:extLst>
              <a:ext uri="{FF2B5EF4-FFF2-40B4-BE49-F238E27FC236}">
                <a16:creationId xmlns:a16="http://schemas.microsoft.com/office/drawing/2014/main" id="{20DF6F5D-D994-0F4E-8DCC-A965E5E3E2A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89038" y="827694"/>
            <a:ext cx="150051" cy="133974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B7981C1A-45C0-BDEC-9BEC-D4FB4E149A1B}"/>
              </a:ext>
            </a:extLst>
          </p:cNvPr>
          <p:cNvGrpSpPr/>
          <p:nvPr/>
        </p:nvGrpSpPr>
        <p:grpSpPr>
          <a:xfrm rot="16200000">
            <a:off x="4405494" y="2475759"/>
            <a:ext cx="321384" cy="315557"/>
            <a:chOff x="1261036" y="3515360"/>
            <a:chExt cx="321384" cy="31555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F194D9-ED39-756D-4EE2-A582AE2B9EAA}"/>
                </a:ext>
              </a:extLst>
            </p:cNvPr>
            <p:cNvCxnSpPr>
              <a:cxnSpLocks/>
            </p:cNvCxnSpPr>
            <p:nvPr/>
          </p:nvCxnSpPr>
          <p:spPr>
            <a:xfrm>
              <a:off x="1261036" y="3515360"/>
              <a:ext cx="321384" cy="0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B855AD-FD93-D4A2-C805-7929E8CC47D1}"/>
                </a:ext>
              </a:extLst>
            </p:cNvPr>
            <p:cNvCxnSpPr>
              <a:cxnSpLocks/>
            </p:cNvCxnSpPr>
            <p:nvPr/>
          </p:nvCxnSpPr>
          <p:spPr>
            <a:xfrm>
              <a:off x="1582420" y="3515360"/>
              <a:ext cx="0" cy="315557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 descr="\documentclass{article}&#10;\usepackage{amsmath}&#10;\usepackage{xcolor}&#10;\pagestyle{empty}&#10;\begin{document}&#10;\definecolor{airforceblue}{rgb}{0.36, 0.54, 0.66}&#10;\color{white}&#10;&#10;$x$&#10;&#10;\end{document}&#10;" title="IguanaTex Bitmap Display">
            <a:extLst>
              <a:ext uri="{FF2B5EF4-FFF2-40B4-BE49-F238E27FC236}">
                <a16:creationId xmlns:a16="http://schemas.microsoft.com/office/drawing/2014/main" id="{6A71402C-A8F3-753E-68E0-2B98EF1CEBC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80" y="2255425"/>
            <a:ext cx="150051" cy="133974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xcolor}&#10;\pagestyle{empty}&#10;\begin{document}&#10;\definecolor{airforceblue}{rgb}{0.36, 0.54, 0.66}&#10;\color{white}&#10;&#10;$x$&#10;&#10;\end{document}&#10;" title="IguanaTex Bitmap Display">
            <a:extLst>
              <a:ext uri="{FF2B5EF4-FFF2-40B4-BE49-F238E27FC236}">
                <a16:creationId xmlns:a16="http://schemas.microsoft.com/office/drawing/2014/main" id="{2BBACD03-D710-8D40-E12A-7EA84931B02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38" y="2561195"/>
            <a:ext cx="150051" cy="133974"/>
          </a:xfrm>
          <a:prstGeom prst="rect">
            <a:avLst/>
          </a:prstGeom>
        </p:spPr>
      </p:pic>
      <p:pic>
        <p:nvPicPr>
          <p:cNvPr id="82" name="Picture 81" descr="\documentclass{article}&#10;\usepackage{amsmath}&#10;\usepackage{xcolor}&#10;\pagestyle{empty}&#10;\begin{document}&#10;\definecolor{airforceblue}{rgb}{0.36, 0.54, 0.66}&#10;\color{white}&#10;&#10;$20$ &#10;&#10;\end{document}&#10;" title="IguanaTex Bitmap Display">
            <a:extLst>
              <a:ext uri="{FF2B5EF4-FFF2-40B4-BE49-F238E27FC236}">
                <a16:creationId xmlns:a16="http://schemas.microsoft.com/office/drawing/2014/main" id="{301F8EB4-5787-C302-80C5-384F4FFE42F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7" y="3026782"/>
            <a:ext cx="347428" cy="260571"/>
          </a:xfrm>
          <a:prstGeom prst="rect">
            <a:avLst/>
          </a:prstGeom>
        </p:spPr>
      </p:pic>
      <p:pic>
        <p:nvPicPr>
          <p:cNvPr id="80" name="Picture 79" descr="\documentclass{article}&#10;\usepackage{amsmath}&#10;\usepackage{xcolor}&#10;\pagestyle{empty}&#10;\begin{document}&#10;\definecolor{airforceblue}{rgb}{0.36, 0.54, 0.66}&#10;\color{white}&#10;&#10;15 &#10;&#10;\end{document}&#10;" title="IguanaTex Bitmap Display">
            <a:extLst>
              <a:ext uri="{FF2B5EF4-FFF2-40B4-BE49-F238E27FC236}">
                <a16:creationId xmlns:a16="http://schemas.microsoft.com/office/drawing/2014/main" id="{5465EC00-5476-B838-591F-2F14CAF47C2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868" y="1589902"/>
            <a:ext cx="329143" cy="26285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EE4D534A-65FE-DCD8-17F0-246732F5A80E}"/>
              </a:ext>
            </a:extLst>
          </p:cNvPr>
          <p:cNvGrpSpPr/>
          <p:nvPr/>
        </p:nvGrpSpPr>
        <p:grpSpPr>
          <a:xfrm>
            <a:off x="1138185" y="3873197"/>
            <a:ext cx="4093012" cy="1117865"/>
            <a:chOff x="6151880" y="2168848"/>
            <a:chExt cx="3418840" cy="237012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18D5E83-DFC9-D081-E441-1A094A434286}"/>
                </a:ext>
              </a:extLst>
            </p:cNvPr>
            <p:cNvCxnSpPr/>
            <p:nvPr/>
          </p:nvCxnSpPr>
          <p:spPr>
            <a:xfrm>
              <a:off x="6151880" y="4536440"/>
              <a:ext cx="27381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2C99683-C1E0-F0AD-455C-A14660F417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2546" y="3860800"/>
              <a:ext cx="678174" cy="6781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EE4DB7-A291-3A6F-62BE-656793374A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0000" y="2849880"/>
              <a:ext cx="0" cy="16865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0E6325-0078-987E-A9BF-0DCF11143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5640" y="2168848"/>
              <a:ext cx="0" cy="16919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3E8D0C8-BE8D-0C64-3382-47A38D57B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1880" y="2849880"/>
              <a:ext cx="0" cy="16865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61F2E04-CE48-07F9-CC48-996B58AC312E}"/>
                </a:ext>
              </a:extLst>
            </p:cNvPr>
            <p:cNvCxnSpPr/>
            <p:nvPr/>
          </p:nvCxnSpPr>
          <p:spPr>
            <a:xfrm>
              <a:off x="6151880" y="2849880"/>
              <a:ext cx="27381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A87B26-61FB-262C-8C29-A30F89657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0000" y="2170277"/>
              <a:ext cx="680081" cy="68008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D4279E-A14F-FB09-EBB5-A26BF9F44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1880" y="2168848"/>
              <a:ext cx="680082" cy="6800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20E54E7-8EE6-FB9D-88C2-ED973DE1F50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962" y="2168848"/>
              <a:ext cx="2733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Picture 73" descr="\documentclass{article}&#10;\usepackage{amsmath}&#10;\usepackage{xcolor}&#10;\pagestyle{empty}&#10;\begin{document}&#10;\definecolor{airforceblue}{rgb}{0.36, 0.54, 0.66}&#10;\color{white}&#10;&#10;$x$&#10;&#10;\end{document}&#10;" title="IguanaTex Bitmap Display">
            <a:extLst>
              <a:ext uri="{FF2B5EF4-FFF2-40B4-BE49-F238E27FC236}">
                <a16:creationId xmlns:a16="http://schemas.microsoft.com/office/drawing/2014/main" id="{A064C133-EBCA-8992-7704-F86D640E928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0615" y="4480181"/>
            <a:ext cx="213945" cy="191022"/>
          </a:xfrm>
          <a:prstGeom prst="rect">
            <a:avLst/>
          </a:prstGeom>
        </p:spPr>
      </p:pic>
      <p:pic>
        <p:nvPicPr>
          <p:cNvPr id="76" name="Picture 75" descr="\documentclass{article}&#10;\usepackage{amsmath}&#10;\usepackage{xcolor}&#10;\pagestyle{empty}&#10;\begin{document}&#10;\definecolor{airforceblue}{rgb}{0.36, 0.54, 0.66}&#10;\color{white}&#10;&#10;$20 - 2x$&#10;&#10;\end{document}&#10;" title="IguanaTex Bitmap Display">
            <a:extLst>
              <a:ext uri="{FF2B5EF4-FFF2-40B4-BE49-F238E27FC236}">
                <a16:creationId xmlns:a16="http://schemas.microsoft.com/office/drawing/2014/main" id="{0EC05C53-42E4-5A56-CA5A-144E0953FC51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18" y="5285106"/>
            <a:ext cx="1216000" cy="260571"/>
          </a:xfrm>
          <a:prstGeom prst="rect">
            <a:avLst/>
          </a:prstGeom>
        </p:spPr>
      </p:pic>
      <p:pic>
        <p:nvPicPr>
          <p:cNvPr id="78" name="Picture 77" descr="\documentclass{article}&#10;\usepackage{amsmath}&#10;\usepackage{xcolor}&#10;\pagestyle{empty}&#10;\begin{document}&#10;\definecolor{airforceblue}{rgb}{0.36, 0.54, 0.66}&#10;\color{white}&#10;&#10;$15 - 2x$&#10;&#10;\end{document}&#10;" title="IguanaTex Bitmap Display">
            <a:extLst>
              <a:ext uri="{FF2B5EF4-FFF2-40B4-BE49-F238E27FC236}">
                <a16:creationId xmlns:a16="http://schemas.microsoft.com/office/drawing/2014/main" id="{7699AE35-CAB6-2443-D3D8-E8667256AF08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38" y="4967063"/>
            <a:ext cx="1202286" cy="2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83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0756FC-0E44-6530-6DDD-E9DA527C6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3642" y="733055"/>
            <a:ext cx="5204911" cy="51668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415329-9A9A-A69B-8E1B-DBF3618CF5B7}"/>
              </a:ext>
            </a:extLst>
          </p:cNvPr>
          <p:cNvCxnSpPr/>
          <p:nvPr/>
        </p:nvCxnSpPr>
        <p:spPr>
          <a:xfrm flipV="1">
            <a:off x="2433711" y="1667022"/>
            <a:ext cx="2152357" cy="341844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\documentclass{article}&#10;\usepackage{amsmath}&#10;\usepackage{xcolor}&#10;\pagestyle{empty}&#10;\begin{document}&#10;\definecolor{airforceblue}{rgb}{0.36, 0.54, 0.66}&#10;\color{orange}&#10;&#10;$y = 2x$&#10;\end{document}&#10;" title="IguanaTex Bitmap Display">
            <a:extLst>
              <a:ext uri="{FF2B5EF4-FFF2-40B4-BE49-F238E27FC236}">
                <a16:creationId xmlns:a16="http://schemas.microsoft.com/office/drawing/2014/main" id="{039DD2B9-A97B-8FEB-A8A8-24810E30E8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068" y="1258610"/>
            <a:ext cx="1088000" cy="32914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565FEF0-A1EE-CB66-21DA-101AE8232E28}"/>
              </a:ext>
            </a:extLst>
          </p:cNvPr>
          <p:cNvSpPr/>
          <p:nvPr/>
        </p:nvSpPr>
        <p:spPr>
          <a:xfrm>
            <a:off x="4473577" y="3507316"/>
            <a:ext cx="129892" cy="12989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\documentclass{article}&#10;\usepackage{amsmath}&#10;\usepackage{xcolor}&#10;\pagestyle{empty}&#10;\begin{document}&#10;\definecolor{airforceblue}{rgb}{0.36, 0.54, 0.66}&#10;\color{airforceblue}&#10;$(4, 3)$&#10;&#10;\end{document}&#10;" title="IguanaTex Bitmap Display">
            <a:extLst>
              <a:ext uri="{FF2B5EF4-FFF2-40B4-BE49-F238E27FC236}">
                <a16:creationId xmlns:a16="http://schemas.microsoft.com/office/drawing/2014/main" id="{4E950595-5088-2CA2-829B-5FCE18A4235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925" y="3316459"/>
            <a:ext cx="770286" cy="38171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512EDD-F8FE-722E-6A8A-882D912B7472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3780172" y="3030990"/>
            <a:ext cx="710806" cy="50042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\documentclass{article}&#10;\usepackage{amsmath}&#10;\usepackage{xcolor}&#10;\pagestyle{empty}&#10;\begin{document}&#10;\definecolor{airforceblue}{rgb}{0.36, 0.54, 0.66}&#10;\color{white}&#10;$(x, y)$&#10;&#10;\end{document}&#10;" title="IguanaTex Bitmap Display">
            <a:extLst>
              <a:ext uri="{FF2B5EF4-FFF2-40B4-BE49-F238E27FC236}">
                <a16:creationId xmlns:a16="http://schemas.microsoft.com/office/drawing/2014/main" id="{066A9153-2F59-1010-27A7-F98AD852906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82" y="2667000"/>
            <a:ext cx="806857" cy="381714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BE1CCEC4-35F8-7384-A3EB-0FD451B93367}"/>
              </a:ext>
            </a:extLst>
          </p:cNvPr>
          <p:cNvSpPr/>
          <p:nvPr/>
        </p:nvSpPr>
        <p:spPr>
          <a:xfrm>
            <a:off x="3669302" y="2920120"/>
            <a:ext cx="129892" cy="12989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\documentclass{article}&#10;\usepackage{amsmath}&#10;\usepackage{xcolor}&#10;\pagestyle{empty}&#10;\begin{document}&#10;\definecolor{airforceblue}{rgb}{0.36, 0.54, 0.66}&#10;\color{white}&#10;&#10;$d$&#10;\end{document}&#10;" title="IguanaTex Bitmap Display">
            <a:extLst>
              <a:ext uri="{FF2B5EF4-FFF2-40B4-BE49-F238E27FC236}">
                <a16:creationId xmlns:a16="http://schemas.microsoft.com/office/drawing/2014/main" id="{9BD64989-E783-7894-ADBA-AB652AD02F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08" y="2920120"/>
            <a:ext cx="182857" cy="26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4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F6379C53-6A88-3218-60DD-0C46F32E0CAA}"/>
              </a:ext>
            </a:extLst>
          </p:cNvPr>
          <p:cNvSpPr/>
          <p:nvPr/>
        </p:nvSpPr>
        <p:spPr>
          <a:xfrm>
            <a:off x="3939542" y="746760"/>
            <a:ext cx="3223260" cy="5562600"/>
          </a:xfrm>
          <a:prstGeom prst="can">
            <a:avLst/>
          </a:prstGeom>
          <a:gradFill flip="none" rotWithShape="1">
            <a:gsLst>
              <a:gs pos="72000">
                <a:schemeClr val="accent1">
                  <a:lumMod val="75000"/>
                </a:schemeClr>
              </a:gs>
              <a:gs pos="0">
                <a:schemeClr val="accent5">
                  <a:lumMod val="89000"/>
                </a:schemeClr>
              </a:gs>
              <a:gs pos="27000">
                <a:schemeClr val="accent5">
                  <a:lumMod val="89000"/>
                </a:schemeClr>
              </a:gs>
              <a:gs pos="0">
                <a:schemeClr val="bg1">
                  <a:lumMod val="75000"/>
                  <a:lumOff val="2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772E5A9-8F47-3FFC-B454-660D4679758B}"/>
              </a:ext>
            </a:extLst>
          </p:cNvPr>
          <p:cNvSpPr/>
          <p:nvPr/>
        </p:nvSpPr>
        <p:spPr>
          <a:xfrm>
            <a:off x="3939542" y="5608320"/>
            <a:ext cx="3223260" cy="742639"/>
          </a:xfrm>
          <a:prstGeom prst="arc">
            <a:avLst>
              <a:gd name="adj1" fmla="val 10878677"/>
              <a:gd name="adj2" fmla="val 21532918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C93EFF-BE9D-84D2-472D-C876CB854D39}"/>
              </a:ext>
            </a:extLst>
          </p:cNvPr>
          <p:cNvCxnSpPr>
            <a:cxnSpLocks/>
          </p:cNvCxnSpPr>
          <p:nvPr/>
        </p:nvCxnSpPr>
        <p:spPr>
          <a:xfrm flipH="1" flipV="1">
            <a:off x="5598059" y="5895975"/>
            <a:ext cx="1534227" cy="31369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\documentclass{article}&#10;\usepackage{amsmath}&#10;\usepackage{xcolor}&#10;\pagestyle{empty}&#10;\begin{document}&#10;\definecolor{agua}{rgb}{0.36, 0.54, 0.66}&#10;\definecolor{gold}{rgb}{0.74, 0.56, 0}&#10;\color{white}&#10;$r$&#10;&#10;\end{document}&#10;" title="IguanaTex Bitmap Display">
            <a:extLst>
              <a:ext uri="{FF2B5EF4-FFF2-40B4-BE49-F238E27FC236}">
                <a16:creationId xmlns:a16="http://schemas.microsoft.com/office/drawing/2014/main" id="{E94E90FF-C132-DE01-8727-234B6F2F72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58" y="6025525"/>
            <a:ext cx="157714" cy="17142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D483121-5FC2-1FEB-3495-18789D6E6606}"/>
              </a:ext>
            </a:extLst>
          </p:cNvPr>
          <p:cNvSpPr/>
          <p:nvPr/>
        </p:nvSpPr>
        <p:spPr>
          <a:xfrm>
            <a:off x="5552339" y="5850255"/>
            <a:ext cx="91440" cy="91440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EA452F-8801-48CD-AE46-C7892908902E}"/>
              </a:ext>
            </a:extLst>
          </p:cNvPr>
          <p:cNvGrpSpPr/>
          <p:nvPr/>
        </p:nvGrpSpPr>
        <p:grpSpPr>
          <a:xfrm rot="5400000">
            <a:off x="6098379" y="3170654"/>
            <a:ext cx="4337860" cy="670537"/>
            <a:chOff x="5753122" y="4780654"/>
            <a:chExt cx="4183451" cy="4635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E4AFE1E-BA0E-45E1-9A60-340219F4BF74}"/>
                </a:ext>
              </a:extLst>
            </p:cNvPr>
            <p:cNvGrpSpPr/>
            <p:nvPr/>
          </p:nvGrpSpPr>
          <p:grpSpPr>
            <a:xfrm rot="16200000">
              <a:off x="7613093" y="2920683"/>
              <a:ext cx="463510" cy="4183451"/>
              <a:chOff x="8933680" y="1803314"/>
              <a:chExt cx="183303" cy="2098802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75B976E-8A74-A715-1E22-E2FE59DA7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4242" y="3036709"/>
                <a:ext cx="0" cy="865407"/>
              </a:xfrm>
              <a:prstGeom prst="lin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104E2B9-DD28-EDBD-0F0B-78C4117F1152}"/>
                  </a:ext>
                </a:extLst>
              </p:cNvPr>
              <p:cNvGrpSpPr/>
              <p:nvPr/>
            </p:nvGrpSpPr>
            <p:grpSpPr>
              <a:xfrm rot="16200000">
                <a:off x="8942602" y="1794392"/>
                <a:ext cx="165460" cy="183303"/>
                <a:chOff x="5869439" y="6320904"/>
                <a:chExt cx="157994" cy="183303"/>
              </a:xfrm>
              <a:solidFill>
                <a:schemeClr val="tx1"/>
              </a:solidFill>
            </p:grpSpPr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D877E31D-8A58-24E7-A6FD-BAB3F971AEE6}"/>
                    </a:ext>
                  </a:extLst>
                </p:cNvPr>
                <p:cNvSpPr/>
                <p:nvPr/>
              </p:nvSpPr>
              <p:spPr>
                <a:xfrm rot="5400000">
                  <a:off x="5896339" y="6336539"/>
                  <a:ext cx="96025" cy="149825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35D36D6-07F7-40C9-5B4B-64C51116C8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935781" y="6412556"/>
                  <a:ext cx="183303" cy="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F4C1556-FEA1-EC7F-DA00-F4DCFAF6A05A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rot="16200000" flipV="1">
              <a:off x="6907783" y="4190390"/>
              <a:ext cx="2" cy="1649723"/>
            </a:xfrm>
            <a:prstGeom prst="lin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 descr="\documentclass{article}&#10;\usepackage{amsmath}&#10;\usepackage{xcolor}&#10;\pagestyle{empty}&#10;\begin{document}&#10;\definecolor{agua}{rgb}{0.36, 0.54, 0.66}&#10;\definecolor{gold}{rgb}{0.74, 0.56, 0}&#10;\color{white}&#10;$h$&#10;&#10;\end{document}&#10;" title="IguanaTex Bitmap Display">
            <a:extLst>
              <a:ext uri="{FF2B5EF4-FFF2-40B4-BE49-F238E27FC236}">
                <a16:creationId xmlns:a16="http://schemas.microsoft.com/office/drawing/2014/main" id="{C6926FE5-FBA2-B074-EB4F-0576867B6A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40" y="3505887"/>
            <a:ext cx="187428" cy="267429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3F832AE0-C54D-C684-1DF7-ED0ABA84C356}"/>
              </a:ext>
            </a:extLst>
          </p:cNvPr>
          <p:cNvGrpSpPr/>
          <p:nvPr/>
        </p:nvGrpSpPr>
        <p:grpSpPr>
          <a:xfrm rot="10800000">
            <a:off x="7932045" y="5674853"/>
            <a:ext cx="670537" cy="341976"/>
            <a:chOff x="9352413" y="2294065"/>
            <a:chExt cx="670537" cy="3419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B99C45D-C549-F7FF-B150-D3C41A452C6B}"/>
                </a:ext>
              </a:extLst>
            </p:cNvPr>
            <p:cNvSpPr/>
            <p:nvPr/>
          </p:nvSpPr>
          <p:spPr>
            <a:xfrm>
              <a:off x="9508007" y="2311746"/>
              <a:ext cx="351267" cy="32429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436F39-AEE3-5182-1248-430978A340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52413" y="2294065"/>
              <a:ext cx="670537" cy="0"/>
            </a:xfrm>
            <a:prstGeom prst="lin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52" descr="\documentclass{article}&#10;\usepackage{amsmath}&#10;\usepackage{xcolor}&#10;\pagestyle{empty}&#10;\begin{document}&#10;\definecolor{agua}{rgb}{0.36, 0.54, 0.66}&#10;\definecolor{gold}{rgb}{0.74, 0.56, 0}&#10;\color{white}&#10;40 in$^3$&#10;&#10;\end{document}&#10;" title="IguanaTex Bitmap Display">
            <a:extLst>
              <a:ext uri="{FF2B5EF4-FFF2-40B4-BE49-F238E27FC236}">
                <a16:creationId xmlns:a16="http://schemas.microsoft.com/office/drawing/2014/main" id="{2F87151A-4A1E-FCFA-D212-1C4A39BA1A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30" y="3478458"/>
            <a:ext cx="950857" cy="32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4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0F0AB5-3359-2305-B805-FADE37446C10}"/>
              </a:ext>
            </a:extLst>
          </p:cNvPr>
          <p:cNvCxnSpPr>
            <a:cxnSpLocks/>
            <a:stCxn id="19" idx="1"/>
            <a:endCxn id="20" idx="5"/>
          </p:cNvCxnSpPr>
          <p:nvPr/>
        </p:nvCxnSpPr>
        <p:spPr>
          <a:xfrm flipH="1" flipV="1">
            <a:off x="4287036" y="1797512"/>
            <a:ext cx="1827686" cy="267351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6D44EE-AD00-468B-9056-6F2343C57304}"/>
              </a:ext>
            </a:extLst>
          </p:cNvPr>
          <p:cNvCxnSpPr>
            <a:cxnSpLocks/>
          </p:cNvCxnSpPr>
          <p:nvPr/>
        </p:nvCxnSpPr>
        <p:spPr>
          <a:xfrm>
            <a:off x="3723342" y="4543046"/>
            <a:ext cx="3119718" cy="0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4C4052-D1E5-BAA3-74A9-ABBF425B153C}"/>
              </a:ext>
            </a:extLst>
          </p:cNvPr>
          <p:cNvCxnSpPr>
            <a:cxnSpLocks/>
          </p:cNvCxnSpPr>
          <p:nvPr/>
        </p:nvCxnSpPr>
        <p:spPr>
          <a:xfrm>
            <a:off x="4217308" y="974165"/>
            <a:ext cx="0" cy="4365783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\documentclass{article}&#10;\usepackage{amsmath}&#10;\usepackage{xcolor}&#10;\pagestyle{empty}&#10;\begin{document}&#10;\definecolor{airforceblue}{rgb}{0.36, 0.54, 0.66}&#10;\color{white}&#10;&#10;North&#10;\end{document}&#10;" title="IguanaTex Bitmap Display">
            <a:extLst>
              <a:ext uri="{FF2B5EF4-FFF2-40B4-BE49-F238E27FC236}">
                <a16:creationId xmlns:a16="http://schemas.microsoft.com/office/drawing/2014/main" id="{7B1398A5-97D1-084A-B2B1-03DD2B7526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63" y="357285"/>
            <a:ext cx="962286" cy="267429"/>
          </a:xfrm>
          <a:prstGeom prst="rect">
            <a:avLst/>
          </a:prstGeom>
        </p:spPr>
      </p:pic>
      <p:pic>
        <p:nvPicPr>
          <p:cNvPr id="14" name="Picture 13" descr="\documentclass{article}&#10;\usepackage{amsmath}&#10;\usepackage{xcolor}&#10;\pagestyle{empty}&#10;\begin{document}&#10;\definecolor{airforceblue}{rgb}{0.36, 0.54, 0.66}&#10;\color{white}&#10;&#10;West&#10;\end{document}&#10;" title="IguanaTex Bitmap Display">
            <a:extLst>
              <a:ext uri="{FF2B5EF4-FFF2-40B4-BE49-F238E27FC236}">
                <a16:creationId xmlns:a16="http://schemas.microsoft.com/office/drawing/2014/main" id="{3B422F59-C9D2-0E9A-E7FC-5A66B9080B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48" y="4407045"/>
            <a:ext cx="800000" cy="267429"/>
          </a:xfrm>
          <a:prstGeom prst="rect">
            <a:avLst/>
          </a:prstGeom>
        </p:spPr>
      </p:pic>
      <p:pic>
        <p:nvPicPr>
          <p:cNvPr id="16" name="Picture 15" descr="\documentclass{article}&#10;\usepackage{amsmath}&#10;\usepackage{xcolor}&#10;\pagestyle{empty}&#10;\begin{document}&#10;\definecolor{airforceblue}{rgb}{0.36, 0.54, 0.66}&#10;\color{white}&#10;East&#10;&#10;\end{document}&#10;" title="IguanaTex Bitmap Display">
            <a:extLst>
              <a:ext uri="{FF2B5EF4-FFF2-40B4-BE49-F238E27FC236}">
                <a16:creationId xmlns:a16="http://schemas.microsoft.com/office/drawing/2014/main" id="{31486C81-8171-3126-BD68-9DE99EF883B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54" y="4411617"/>
            <a:ext cx="713143" cy="262857"/>
          </a:xfrm>
          <a:prstGeom prst="rect">
            <a:avLst/>
          </a:prstGeom>
        </p:spPr>
      </p:pic>
      <p:pic>
        <p:nvPicPr>
          <p:cNvPr id="18" name="Picture 17" descr="\documentclass{article}&#10;\usepackage{amsmath}&#10;\usepackage{xcolor}&#10;\pagestyle{empty}&#10;\begin{document}&#10;\definecolor{airforceblue}{rgb}{0.36, 0.54, 0.66}&#10;\color{white}&#10;South&#10;&#10;\end{document}&#10;" title="IguanaTex Bitmap Display">
            <a:extLst>
              <a:ext uri="{FF2B5EF4-FFF2-40B4-BE49-F238E27FC236}">
                <a16:creationId xmlns:a16="http://schemas.microsoft.com/office/drawing/2014/main" id="{CA11B0BE-85D8-4025-B62F-7934410544B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451" y="5381783"/>
            <a:ext cx="941714" cy="276571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F2840A85-2B0B-13EF-B1B1-24A143D0E26B}"/>
              </a:ext>
            </a:extLst>
          </p:cNvPr>
          <p:cNvSpPr/>
          <p:nvPr/>
        </p:nvSpPr>
        <p:spPr>
          <a:xfrm>
            <a:off x="6085840" y="4442149"/>
            <a:ext cx="197220" cy="19722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0F2D5B-5980-9861-830C-D4FC64E0DEEC}"/>
              </a:ext>
            </a:extLst>
          </p:cNvPr>
          <p:cNvSpPr/>
          <p:nvPr/>
        </p:nvSpPr>
        <p:spPr>
          <a:xfrm>
            <a:off x="4118698" y="1629174"/>
            <a:ext cx="197220" cy="19722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documentclass{article}&#10;\usepackage{amsmath}&#10;\usepackage{xcolor}&#10;\pagestyle{empty}&#10;\begin{document}&#10;\definecolor{airforceblue}{rgb}{0.36, 0.54, 0.66}&#10;\color{white}&#10;$d$&#10;&#10;\end{document}&#10;" title="IguanaTex Bitmap Display">
            <a:extLst>
              <a:ext uri="{FF2B5EF4-FFF2-40B4-BE49-F238E27FC236}">
                <a16:creationId xmlns:a16="http://schemas.microsoft.com/office/drawing/2014/main" id="{AB1AFD01-2467-9D7E-6C80-C3C36C941DB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306" y="2866842"/>
            <a:ext cx="182857" cy="267429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D80567-93DD-A228-C0B9-CEDD975FBB04}"/>
              </a:ext>
            </a:extLst>
          </p:cNvPr>
          <p:cNvCxnSpPr>
            <a:cxnSpLocks/>
            <a:stCxn id="20" idx="4"/>
          </p:cNvCxnSpPr>
          <p:nvPr/>
        </p:nvCxnSpPr>
        <p:spPr>
          <a:xfrm flipH="1">
            <a:off x="4217306" y="1826394"/>
            <a:ext cx="2" cy="2735679"/>
          </a:xfrm>
          <a:prstGeom prst="line">
            <a:avLst/>
          </a:prstGeom>
          <a:ln w="38100">
            <a:solidFill>
              <a:srgbClr val="AD5BA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\documentclass{article}&#10;\usepackage{amsmath}&#10;\usepackage{xcolor}&#10;\pagestyle{empty}&#10;\begin{document}&#10;\definecolor{airforceblue}{rgb}{0.36, 0.54, 0.66}&#10;\color{white}&#10;&#10;$y$&#10;\end{document}&#10;" title="IguanaTex Bitmap Display">
            <a:extLst>
              <a:ext uri="{FF2B5EF4-FFF2-40B4-BE49-F238E27FC236}">
                <a16:creationId xmlns:a16="http://schemas.microsoft.com/office/drawing/2014/main" id="{7BB60835-FC4C-CBB3-BA15-97ED253DD37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351" y="3062434"/>
            <a:ext cx="178286" cy="24457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346071-DDE3-1D73-C185-4E77980257D8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4217306" y="4538198"/>
            <a:ext cx="1868534" cy="2561"/>
          </a:xfrm>
          <a:prstGeom prst="line">
            <a:avLst/>
          </a:prstGeom>
          <a:ln w="38100">
            <a:solidFill>
              <a:srgbClr val="AD5BA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\documentclass{article}&#10;\usepackage{amsmath}&#10;\usepackage{xcolor}&#10;\pagestyle{empty}&#10;\begin{document}&#10;\definecolor{airforceblue}{rgb}{0.36, 0.54, 0.66}&#10;\color{white}&#10;$x$&#10;&#10;\end{document}&#10;" title="IguanaTex Bitmap Display">
            <a:extLst>
              <a:ext uri="{FF2B5EF4-FFF2-40B4-BE49-F238E27FC236}">
                <a16:creationId xmlns:a16="http://schemas.microsoft.com/office/drawing/2014/main" id="{D54E486D-4CD4-F1BD-9171-BDEF2D6460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879" y="4698052"/>
            <a:ext cx="192000" cy="171429"/>
          </a:xfrm>
          <a:prstGeom prst="rect">
            <a:avLst/>
          </a:prstGeom>
        </p:spPr>
      </p:pic>
      <p:pic>
        <p:nvPicPr>
          <p:cNvPr id="48" name="Picture 47" descr="\documentclass{article}&#10;\usepackage{amsmath}&#10;\usepackage{xcolor}&#10;\pagestyle{empty}&#10;\begin{document}&#10;\definecolor{airforceblue}{rgb}{0.36, 0.54, 0.66}&#10;\color{white}&#10;&#10;Dani&#10;\end{document}&#10;" title="IguanaTex Bitmap Display">
            <a:extLst>
              <a:ext uri="{FF2B5EF4-FFF2-40B4-BE49-F238E27FC236}">
                <a16:creationId xmlns:a16="http://schemas.microsoft.com/office/drawing/2014/main" id="{DD399029-1291-34F8-9A5C-C26AEF7EB5B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164" y="4701025"/>
            <a:ext cx="772572" cy="262857"/>
          </a:xfrm>
          <a:prstGeom prst="rect">
            <a:avLst/>
          </a:prstGeom>
        </p:spPr>
      </p:pic>
      <p:pic>
        <p:nvPicPr>
          <p:cNvPr id="50" name="Picture 49" descr="\documentclass{article}&#10;\usepackage{amsmath}&#10;\usepackage{xcolor}&#10;\pagestyle{empty}&#10;\begin{document}&#10;\definecolor{airforceblue}{rgb}{0.36, 0.54, 0.66}&#10;\color{white}&#10;Hena&#10;&#10;\end{document}&#10;" title="IguanaTex Bitmap Display">
            <a:extLst>
              <a:ext uri="{FF2B5EF4-FFF2-40B4-BE49-F238E27FC236}">
                <a16:creationId xmlns:a16="http://schemas.microsoft.com/office/drawing/2014/main" id="{057A16B4-B35D-FB90-0670-93ED79A41DC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05" y="1457152"/>
            <a:ext cx="838857" cy="2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87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9962EB-56BA-BC34-F3B0-7EC5AFE39953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2953374" y="2384683"/>
            <a:ext cx="1214628" cy="208863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20F3CD9-49A7-5516-6276-0047D7EFD87D}"/>
              </a:ext>
            </a:extLst>
          </p:cNvPr>
          <p:cNvGrpSpPr/>
          <p:nvPr/>
        </p:nvGrpSpPr>
        <p:grpSpPr>
          <a:xfrm>
            <a:off x="2121648" y="1287901"/>
            <a:ext cx="2946400" cy="4052047"/>
            <a:chOff x="2919022" y="1547084"/>
            <a:chExt cx="2747319" cy="37842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F516D51-504C-6E8D-3A47-6F66052FA9F5}"/>
                </a:ext>
              </a:extLst>
            </p:cNvPr>
            <p:cNvCxnSpPr>
              <a:cxnSpLocks/>
            </p:cNvCxnSpPr>
            <p:nvPr/>
          </p:nvCxnSpPr>
          <p:spPr>
            <a:xfrm>
              <a:off x="2919022" y="4587100"/>
              <a:ext cx="2747319" cy="0"/>
            </a:xfrm>
            <a:prstGeom prst="line">
              <a:avLst/>
            </a:prstGeom>
            <a:ln w="381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DCEC3AB-6054-E9C5-0DF4-CBD18A9D8511}"/>
                </a:ext>
              </a:extLst>
            </p:cNvPr>
            <p:cNvCxnSpPr>
              <a:cxnSpLocks/>
            </p:cNvCxnSpPr>
            <p:nvPr/>
          </p:nvCxnSpPr>
          <p:spPr>
            <a:xfrm>
              <a:off x="4873083" y="1547084"/>
              <a:ext cx="0" cy="3784252"/>
            </a:xfrm>
            <a:prstGeom prst="line">
              <a:avLst/>
            </a:prstGeom>
            <a:ln w="381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\documentclass{article}&#10;\usepackage{amsmath}&#10;\usepackage{xcolor}&#10;\pagestyle{empty}&#10;\begin{document}&#10;\definecolor{airforceblue}{rgb}{0.36, 0.54, 0.66}&#10;\color{white}&#10;North&#10;&#10;\end{document}&#10;" title="IguanaTex Bitmap Display">
            <a:extLst>
              <a:ext uri="{FF2B5EF4-FFF2-40B4-BE49-F238E27FC236}">
                <a16:creationId xmlns:a16="http://schemas.microsoft.com/office/drawing/2014/main" id="{6C30AF5F-705D-872D-2919-74250BE6E4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63" y="874064"/>
            <a:ext cx="962286" cy="267429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xcolor}&#10;\pagestyle{empty}&#10;\begin{document}&#10;\definecolor{airforceblue}{rgb}{0.36, 0.54, 0.66}&#10;\color{white}&#10;&#10;East&#10;\end{document}&#10;" title="IguanaTex Bitmap Display">
            <a:extLst>
              <a:ext uri="{FF2B5EF4-FFF2-40B4-BE49-F238E27FC236}">
                <a16:creationId xmlns:a16="http://schemas.microsoft.com/office/drawing/2014/main" id="{E1EE6370-30AF-2F50-EE05-E57800F5F3A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96" y="4369762"/>
            <a:ext cx="713143" cy="26285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2D1BD25-AEEA-D8A6-D4A2-356BDF6D2897}"/>
              </a:ext>
            </a:extLst>
          </p:cNvPr>
          <p:cNvSpPr/>
          <p:nvPr/>
        </p:nvSpPr>
        <p:spPr>
          <a:xfrm>
            <a:off x="2785036" y="4444435"/>
            <a:ext cx="197220" cy="19722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1F7A5F-CC01-280F-7814-311597C457E8}"/>
              </a:ext>
            </a:extLst>
          </p:cNvPr>
          <p:cNvSpPr/>
          <p:nvPr/>
        </p:nvSpPr>
        <p:spPr>
          <a:xfrm>
            <a:off x="4118696" y="2195922"/>
            <a:ext cx="197220" cy="19722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\documentclass{article}&#10;\usepackage{amsmath}&#10;\usepackage{xcolor}&#10;\pagestyle{empty}&#10;\begin{document}&#10;\definecolor{airforceblue}{rgb}{0.36, 0.54, 0.66}&#10;\color{white}&#10;$d$&#10;&#10;\end{document}&#10;" title="IguanaTex Bitmap Display">
            <a:extLst>
              <a:ext uri="{FF2B5EF4-FFF2-40B4-BE49-F238E27FC236}">
                <a16:creationId xmlns:a16="http://schemas.microsoft.com/office/drawing/2014/main" id="{F00B5CEC-636D-89A4-EB31-CA8AF62C420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13" y="3066951"/>
            <a:ext cx="182857" cy="26742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89A8CD-B2AC-7BC0-B15A-C4D4F240D4F3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4217306" y="2393142"/>
            <a:ext cx="0" cy="2168931"/>
          </a:xfrm>
          <a:prstGeom prst="line">
            <a:avLst/>
          </a:prstGeom>
          <a:ln w="38100">
            <a:solidFill>
              <a:srgbClr val="AD5BA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01BD0D-B00A-3958-DE7E-E016CDEAE6EB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2982256" y="4543045"/>
            <a:ext cx="1235050" cy="0"/>
          </a:xfrm>
          <a:prstGeom prst="line">
            <a:avLst/>
          </a:prstGeom>
          <a:ln w="38100">
            <a:solidFill>
              <a:srgbClr val="AD5BA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\documentclass{article}&#10;\usepackage{amsmath}&#10;\usepackage{xcolor}&#10;\pagestyle{empty}&#10;\begin{document}&#10;\definecolor{airforceblue}{rgb}{0.36, 0.54, 0.66}&#10;\color{white}&#10;$x$&#10;&#10;\end{document}&#10;" title="IguanaTex Bitmap Display">
            <a:extLst>
              <a:ext uri="{FF2B5EF4-FFF2-40B4-BE49-F238E27FC236}">
                <a16:creationId xmlns:a16="http://schemas.microsoft.com/office/drawing/2014/main" id="{AEB71DA0-4A07-AFF8-1279-48E726C36E9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82" y="4674474"/>
            <a:ext cx="192000" cy="1714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usepackage{xcolor}&#10;\pagestyle{empty}&#10;\begin{document}&#10;\definecolor{airforceblue}{rgb}{0.36, 0.54, 0.66}&#10;\color{white}&#10;&#10;$y$&#10;\end{document}&#10;" title="IguanaTex Bitmap Display">
            <a:extLst>
              <a:ext uri="{FF2B5EF4-FFF2-40B4-BE49-F238E27FC236}">
                <a16:creationId xmlns:a16="http://schemas.microsoft.com/office/drawing/2014/main" id="{86828150-8A1D-6B84-CC37-8DCCD8C9DA6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90" y="3359284"/>
            <a:ext cx="178286" cy="244572"/>
          </a:xfrm>
          <a:prstGeom prst="rect">
            <a:avLst/>
          </a:prstGeom>
        </p:spPr>
      </p:pic>
      <p:pic>
        <p:nvPicPr>
          <p:cNvPr id="66" name="Picture 65" descr="\documentclass{article}&#10;\usepackage{amsmath}&#10;\usepackage{xcolor}&#10;\pagestyle{empty}&#10;\begin{document}&#10;\definecolor{airforceblue}{rgb}{0.36, 0.54, 0.66}&#10;\color{white}&#10;Car B&#10;&#10;\end{document}&#10;" title="IguanaTex Bitmap Display">
            <a:extLst>
              <a:ext uri="{FF2B5EF4-FFF2-40B4-BE49-F238E27FC236}">
                <a16:creationId xmlns:a16="http://schemas.microsoft.com/office/drawing/2014/main" id="{63740FBA-F73D-3388-EE17-DA4C5C0D16F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92" y="4051559"/>
            <a:ext cx="964571" cy="276571"/>
          </a:xfrm>
          <a:prstGeom prst="rect">
            <a:avLst/>
          </a:prstGeom>
        </p:spPr>
      </p:pic>
      <p:pic>
        <p:nvPicPr>
          <p:cNvPr id="64" name="Picture 63" descr="\documentclass{article}&#10;\usepackage{amsmath}&#10;\usepackage{xcolor}&#10;\pagestyle{empty}&#10;\begin{document}&#10;\definecolor{airforceblue}{rgb}{0.36, 0.54, 0.66}&#10;\color{white}&#10;Car A&#10;&#10;\end{document}&#10;" title="IguanaTex Bitmap Display">
            <a:extLst>
              <a:ext uri="{FF2B5EF4-FFF2-40B4-BE49-F238E27FC236}">
                <a16:creationId xmlns:a16="http://schemas.microsoft.com/office/drawing/2014/main" id="{8359306D-AC92-BCE9-5E8C-2DD353638AF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92" y="2094852"/>
            <a:ext cx="989714" cy="281143"/>
          </a:xfrm>
          <a:prstGeom prst="rect">
            <a:avLst/>
          </a:prstGeom>
        </p:spPr>
      </p:pic>
      <p:pic>
        <p:nvPicPr>
          <p:cNvPr id="58" name="Picture 57" descr="\documentclass{article}&#10;\usepackage{amsmath}&#10;\usepackage{xcolor}&#10;\pagestyle{empty}&#10;\begin{document}&#10;\definecolor{airforceblue}{rgb}{0.36, 0.54, 0.66}&#10;\color{orange}&#10;&#10;between 3 \textsc{pm} and 4 \textsc{pm}&#10;\end{document}&#10;" title="IguanaTex Bitmap Display">
            <a:extLst>
              <a:ext uri="{FF2B5EF4-FFF2-40B4-BE49-F238E27FC236}">
                <a16:creationId xmlns:a16="http://schemas.microsoft.com/office/drawing/2014/main" id="{64410B87-B417-C958-ADD4-5507FA80B7C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267" y="5750216"/>
            <a:ext cx="3926858" cy="2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61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6ADB0A-1577-F805-6D22-D6E5308447D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226216" y="1706683"/>
            <a:ext cx="2189148" cy="232005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695BF-CA97-FC93-92DE-DF57430AEC96}"/>
              </a:ext>
            </a:extLst>
          </p:cNvPr>
          <p:cNvSpPr/>
          <p:nvPr/>
        </p:nvSpPr>
        <p:spPr>
          <a:xfrm>
            <a:off x="4397160" y="4026741"/>
            <a:ext cx="1658112" cy="1430412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C7279B-948B-BD3B-833D-84B939451BB9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047561" y="1706683"/>
            <a:ext cx="2178655" cy="232005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29FD3EF-EABC-F0D4-C82A-D3806CB701B4}"/>
              </a:ext>
            </a:extLst>
          </p:cNvPr>
          <p:cNvSpPr/>
          <p:nvPr/>
        </p:nvSpPr>
        <p:spPr>
          <a:xfrm>
            <a:off x="2937012" y="1608073"/>
            <a:ext cx="197220" cy="19722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9D378F-8BEC-D583-D02A-257A209DFA6B}"/>
              </a:ext>
            </a:extLst>
          </p:cNvPr>
          <p:cNvSpPr/>
          <p:nvPr/>
        </p:nvSpPr>
        <p:spPr>
          <a:xfrm>
            <a:off x="7316754" y="1608073"/>
            <a:ext cx="197220" cy="19722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\documentclass{article}&#10;\usepackage{amsmath}&#10;\usepackage{xcolor}&#10;\pagestyle{empty}&#10;\begin{document}&#10;\definecolor{airforceblue}{rgb}{0.36, 0.54, 0.66}&#10;\color{white}&#10;$d_1$&#10;&#10;\end{document}&#10;" title="IguanaTex Bitmap Display">
            <a:extLst>
              <a:ext uri="{FF2B5EF4-FFF2-40B4-BE49-F238E27FC236}">
                <a16:creationId xmlns:a16="http://schemas.microsoft.com/office/drawing/2014/main" id="{0BF49A42-EB3F-78B8-1FCE-186A2ECDA6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888" y="2386712"/>
            <a:ext cx="308571" cy="320000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xcolor}&#10;\pagestyle{empty}&#10;\begin{document}&#10;\definecolor{airforceblue}{rgb}{0.36, 0.54, 0.66}&#10;\color{white}&#10;$d_2$&#10;&#10;\end{document}&#10;" title="IguanaTex Bitmap Display">
            <a:extLst>
              <a:ext uri="{FF2B5EF4-FFF2-40B4-BE49-F238E27FC236}">
                <a16:creationId xmlns:a16="http://schemas.microsoft.com/office/drawing/2014/main" id="{B642628D-E403-DB4D-17B1-4826A8E5CFD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076" y="2386712"/>
            <a:ext cx="317714" cy="320000"/>
          </a:xfrm>
          <a:prstGeom prst="rect">
            <a:avLst/>
          </a:prstGeom>
        </p:spPr>
      </p:pic>
      <p:pic>
        <p:nvPicPr>
          <p:cNvPr id="19" name="Picture 18" descr="\documentclass{article}&#10;\usepackage{amsmath}&#10;\usepackage{xcolor}&#10;\pagestyle{empty}&#10;\begin{document}&#10;\definecolor{airforceblue}{rgb}{0.36, 0.54, 0.66}&#10;\color{white}&#10;&#10;Hub&#10;\end{document}&#10;" title="IguanaTex Bitmap Display">
            <a:extLst>
              <a:ext uri="{FF2B5EF4-FFF2-40B4-BE49-F238E27FC236}">
                <a16:creationId xmlns:a16="http://schemas.microsoft.com/office/drawing/2014/main" id="{0BE26C38-6569-E308-0C6A-3F096230426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644" y="4605071"/>
            <a:ext cx="681143" cy="267429"/>
          </a:xfrm>
          <a:prstGeom prst="rect">
            <a:avLst/>
          </a:prstGeom>
        </p:spPr>
      </p:pic>
      <p:pic>
        <p:nvPicPr>
          <p:cNvPr id="21" name="Picture 20" descr="\documentclass{article}&#10;\usepackage{amsmath}&#10;\usepackage{xcolor}&#10;\pagestyle{empty}&#10;\begin{document}&#10;\definecolor{airforceblue}{rgb}{0.36, 0.54, 0.66}&#10;\color{white}&#10;&#10;Airport A&#10;&#10;\end{document}&#10;" title="IguanaTex Bitmap Display">
            <a:extLst>
              <a:ext uri="{FF2B5EF4-FFF2-40B4-BE49-F238E27FC236}">
                <a16:creationId xmlns:a16="http://schemas.microsoft.com/office/drawing/2014/main" id="{3E86D88B-FB1F-F9F5-2A8B-5A65B33545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16" y="1325076"/>
            <a:ext cx="1634286" cy="345143"/>
          </a:xfrm>
          <a:prstGeom prst="rect">
            <a:avLst/>
          </a:prstGeom>
        </p:spPr>
      </p:pic>
      <p:pic>
        <p:nvPicPr>
          <p:cNvPr id="24" name="Picture 23" descr="\documentclass{article}&#10;\usepackage{amsmath}&#10;\usepackage{xcolor}&#10;\pagestyle{empty}&#10;\begin{document}&#10;\definecolor{airforceblue}{rgb}{0.36, 0.54, 0.66}&#10;\color{white}&#10;&#10;Airport B&#10;&#10;\end{document}&#10;" title="IguanaTex Bitmap Display">
            <a:extLst>
              <a:ext uri="{FF2B5EF4-FFF2-40B4-BE49-F238E27FC236}">
                <a16:creationId xmlns:a16="http://schemas.microsoft.com/office/drawing/2014/main" id="{7BB838A6-D4B9-A877-B483-814794E9FA0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04" y="1171647"/>
            <a:ext cx="1609143" cy="34514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29F8E3E-D4C7-00EC-5854-3743F292F415}"/>
              </a:ext>
            </a:extLst>
          </p:cNvPr>
          <p:cNvGrpSpPr/>
          <p:nvPr/>
        </p:nvGrpSpPr>
        <p:grpSpPr>
          <a:xfrm rot="16200000">
            <a:off x="4877696" y="-1244608"/>
            <a:ext cx="601026" cy="4370401"/>
            <a:chOff x="8902187" y="1803304"/>
            <a:chExt cx="237687" cy="219259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237341-D301-F338-1794-5C56E6D0CC6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84397" y="3562270"/>
              <a:ext cx="679691" cy="0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049DE6B-683B-B8E1-05E1-55BA85FBF4EB}"/>
                </a:ext>
              </a:extLst>
            </p:cNvPr>
            <p:cNvGrpSpPr/>
            <p:nvPr/>
          </p:nvGrpSpPr>
          <p:grpSpPr>
            <a:xfrm rot="5400000">
              <a:off x="8940937" y="3803380"/>
              <a:ext cx="153767" cy="231267"/>
              <a:chOff x="5880604" y="6295834"/>
              <a:chExt cx="146829" cy="231267"/>
            </a:xfrm>
            <a:solidFill>
              <a:schemeClr val="tx1"/>
            </a:solidFill>
          </p:grpSpPr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5162EED7-86EA-49B2-BDE6-EF4B00B379A2}"/>
                  </a:ext>
                </a:extLst>
              </p:cNvPr>
              <p:cNvSpPr/>
              <p:nvPr/>
            </p:nvSpPr>
            <p:spPr>
              <a:xfrm rot="5400000">
                <a:off x="5875784" y="6338825"/>
                <a:ext cx="142083" cy="13244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81A8E96-88C5-731C-1016-12C3EBE1EB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7433" y="6295834"/>
                <a:ext cx="0" cy="2312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404C2C8-6B5E-A215-8E05-AF24C3BDCE21}"/>
                </a:ext>
              </a:extLst>
            </p:cNvPr>
            <p:cNvGrpSpPr/>
            <p:nvPr/>
          </p:nvGrpSpPr>
          <p:grpSpPr>
            <a:xfrm rot="16200000">
              <a:off x="8938256" y="1773655"/>
              <a:ext cx="171970" cy="231267"/>
              <a:chOff x="5863223" y="6295834"/>
              <a:chExt cx="164210" cy="231267"/>
            </a:xfrm>
            <a:solidFill>
              <a:schemeClr val="tx1"/>
            </a:solidFill>
          </p:grpSpPr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DE03A657-D554-706D-823C-9CBD52F2D364}"/>
                  </a:ext>
                </a:extLst>
              </p:cNvPr>
              <p:cNvSpPr/>
              <p:nvPr/>
            </p:nvSpPr>
            <p:spPr>
              <a:xfrm rot="5400000">
                <a:off x="5867094" y="6330132"/>
                <a:ext cx="142083" cy="149826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116F373-E157-9EFE-6D69-1D9FCC2F95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7433" y="6295834"/>
                <a:ext cx="0" cy="2312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5" name="Picture 34" descr="\documentclass{article}&#10;\usepackage{amsmath}&#10;\usepackage{xcolor}&#10;\pagestyle{empty}&#10;\begin{document}&#10;\definecolor{airforceblue}{rgb}{0.36, 0.54, 0.66}&#10;\color{white}&#10;200 mi&#10;&#10;\end{document}&#10;" title="IguanaTex Bitmap Display">
            <a:extLst>
              <a:ext uri="{FF2B5EF4-FFF2-40B4-BE49-F238E27FC236}">
                <a16:creationId xmlns:a16="http://schemas.microsoft.com/office/drawing/2014/main" id="{9F99274B-7A00-04B4-7031-C7C5F6B4667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39" y="830476"/>
            <a:ext cx="844335" cy="20398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D4048C-EC0F-4662-5D76-46662D13354A}"/>
              </a:ext>
            </a:extLst>
          </p:cNvPr>
          <p:cNvCxnSpPr>
            <a:cxnSpLocks/>
          </p:cNvCxnSpPr>
          <p:nvPr/>
        </p:nvCxnSpPr>
        <p:spPr>
          <a:xfrm flipH="1">
            <a:off x="3335789" y="932470"/>
            <a:ext cx="1370323" cy="0"/>
          </a:xfrm>
          <a:prstGeom prst="lin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2F7E158-4C34-FB9B-709A-4CD3DBB23E9D}"/>
              </a:ext>
            </a:extLst>
          </p:cNvPr>
          <p:cNvGrpSpPr/>
          <p:nvPr/>
        </p:nvGrpSpPr>
        <p:grpSpPr>
          <a:xfrm rot="5400000">
            <a:off x="6701081" y="2653328"/>
            <a:ext cx="2296109" cy="407389"/>
            <a:chOff x="5753097" y="4722842"/>
            <a:chExt cx="4370411" cy="60102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BEC433C-A4D0-ECCB-7314-AAB4427E96E7}"/>
                </a:ext>
              </a:extLst>
            </p:cNvPr>
            <p:cNvGrpSpPr/>
            <p:nvPr/>
          </p:nvGrpSpPr>
          <p:grpSpPr>
            <a:xfrm rot="16200000">
              <a:off x="7637788" y="2838151"/>
              <a:ext cx="601029" cy="4370411"/>
              <a:chOff x="8902187" y="1803302"/>
              <a:chExt cx="237688" cy="2192598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88C0C13-A02B-D9DD-C318-EC2477FDD09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67194" y="3545067"/>
                <a:ext cx="714097" cy="0"/>
              </a:xfrm>
              <a:prstGeom prst="lin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B599665-9E65-3E6C-8D26-47596EAE0567}"/>
                  </a:ext>
                </a:extLst>
              </p:cNvPr>
              <p:cNvGrpSpPr/>
              <p:nvPr/>
            </p:nvGrpSpPr>
            <p:grpSpPr>
              <a:xfrm rot="5400000">
                <a:off x="8915196" y="3777641"/>
                <a:ext cx="205250" cy="231267"/>
                <a:chOff x="5831444" y="6295834"/>
                <a:chExt cx="195989" cy="231267"/>
              </a:xfrm>
              <a:solidFill>
                <a:schemeClr val="tx1"/>
              </a:solidFill>
            </p:grpSpPr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A43B20C3-B820-4464-D304-5D4A411D2B85}"/>
                    </a:ext>
                  </a:extLst>
                </p:cNvPr>
                <p:cNvSpPr/>
                <p:nvPr/>
              </p:nvSpPr>
              <p:spPr>
                <a:xfrm rot="5400000">
                  <a:off x="5851204" y="6314245"/>
                  <a:ext cx="142083" cy="181603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DA0CC81-3603-33EC-AFF1-5125E35AB2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27433" y="6295834"/>
                  <a:ext cx="0" cy="231267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8FF3854-47CB-A08F-C432-80B75B93DBB8}"/>
                  </a:ext>
                </a:extLst>
              </p:cNvPr>
              <p:cNvGrpSpPr/>
              <p:nvPr/>
            </p:nvGrpSpPr>
            <p:grpSpPr>
              <a:xfrm rot="16200000">
                <a:off x="8891209" y="1820701"/>
                <a:ext cx="266065" cy="231267"/>
                <a:chOff x="5773374" y="6295834"/>
                <a:chExt cx="254059" cy="231267"/>
              </a:xfrm>
              <a:solidFill>
                <a:schemeClr val="tx1"/>
              </a:solidFill>
            </p:grpSpPr>
            <p:sp>
              <p:nvSpPr>
                <p:cNvPr id="61" name="Isosceles Triangle 60">
                  <a:extLst>
                    <a:ext uri="{FF2B5EF4-FFF2-40B4-BE49-F238E27FC236}">
                      <a16:creationId xmlns:a16="http://schemas.microsoft.com/office/drawing/2014/main" id="{6483F6CC-437A-AF72-ED55-1DA117531BB3}"/>
                    </a:ext>
                  </a:extLst>
                </p:cNvPr>
                <p:cNvSpPr/>
                <p:nvPr/>
              </p:nvSpPr>
              <p:spPr>
                <a:xfrm rot="5400000">
                  <a:off x="5822170" y="6285207"/>
                  <a:ext cx="142083" cy="239676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62565DC-0D13-685F-9F03-571C5FD6D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27433" y="6295834"/>
                  <a:ext cx="0" cy="231267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CC96C82-2E3D-5594-03F9-A9FA53F5F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881" y="5015253"/>
              <a:ext cx="1423379" cy="0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 descr="\documentclass{article}&#10;\usepackage{amsmath}&#10;\usepackage{xcolor}&#10;\pagestyle{empty}&#10;\begin{document}&#10;\definecolor{airforceblue}{rgb}{0.36, 0.54, 0.66}&#10;\color{white}&#10;&#10;50 mi&#10;\end{document}&#10;" title="IguanaTex Bitmap Display">
            <a:extLst>
              <a:ext uri="{FF2B5EF4-FFF2-40B4-BE49-F238E27FC236}">
                <a16:creationId xmlns:a16="http://schemas.microsoft.com/office/drawing/2014/main" id="{9F0A4E30-0D82-3B2B-A7CF-BE90ED76A94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364" y="2727777"/>
            <a:ext cx="898286" cy="262857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EAE2CE7-5D20-A33D-8443-06749F87D9FC}"/>
              </a:ext>
            </a:extLst>
          </p:cNvPr>
          <p:cNvGrpSpPr/>
          <p:nvPr/>
        </p:nvGrpSpPr>
        <p:grpSpPr>
          <a:xfrm>
            <a:off x="3023039" y="5644896"/>
            <a:ext cx="4438642" cy="401581"/>
            <a:chOff x="3023039" y="5644896"/>
            <a:chExt cx="4438642" cy="40158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C122969-272F-3BA6-F949-9DC03FE851B6}"/>
                </a:ext>
              </a:extLst>
            </p:cNvPr>
            <p:cNvGrpSpPr/>
            <p:nvPr/>
          </p:nvGrpSpPr>
          <p:grpSpPr>
            <a:xfrm>
              <a:off x="3023039" y="5644896"/>
              <a:ext cx="2203176" cy="390587"/>
              <a:chOff x="5753107" y="4722842"/>
              <a:chExt cx="4370401" cy="601029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CAF2FD8F-5726-DACD-B575-CFD52984B9FA}"/>
                  </a:ext>
                </a:extLst>
              </p:cNvPr>
              <p:cNvGrpSpPr/>
              <p:nvPr/>
            </p:nvGrpSpPr>
            <p:grpSpPr>
              <a:xfrm rot="16200000">
                <a:off x="7637793" y="2838156"/>
                <a:ext cx="601029" cy="4370401"/>
                <a:chOff x="8902187" y="1803307"/>
                <a:chExt cx="237688" cy="2192593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1809097-EBF3-3FE5-E346-3F0C2FFAA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8605859" y="3483733"/>
                  <a:ext cx="836766" cy="0"/>
                </a:xfrm>
                <a:prstGeom prst="lin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12AFA187-2398-412E-D45A-95C39D385B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9017821" y="3880266"/>
                  <a:ext cx="0" cy="231267"/>
                </a:xfrm>
                <a:prstGeom prst="lin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0E95EE8-EAA4-0E0B-1021-DBE18F882CCC}"/>
                    </a:ext>
                  </a:extLst>
                </p:cNvPr>
                <p:cNvGrpSpPr/>
                <p:nvPr/>
              </p:nvGrpSpPr>
              <p:grpSpPr>
                <a:xfrm rot="16200000">
                  <a:off x="8938256" y="1773659"/>
                  <a:ext cx="171972" cy="231267"/>
                  <a:chOff x="5863221" y="6295834"/>
                  <a:chExt cx="164212" cy="231267"/>
                </a:xfrm>
                <a:solidFill>
                  <a:schemeClr val="tx1"/>
                </a:solidFill>
              </p:grpSpPr>
              <p:sp>
                <p:nvSpPr>
                  <p:cNvPr id="81" name="Isosceles Triangle 80">
                    <a:extLst>
                      <a:ext uri="{FF2B5EF4-FFF2-40B4-BE49-F238E27FC236}">
                        <a16:creationId xmlns:a16="http://schemas.microsoft.com/office/drawing/2014/main" id="{4A6EFB19-E5B7-8FC8-9795-7F3F4EDD71F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78127" y="6333377"/>
                    <a:ext cx="120017" cy="149830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54A2331C-141F-FBF1-398B-04624857CE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27433" y="6295834"/>
                    <a:ext cx="0" cy="231267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32F8A67-EF86-DE43-49FD-77E315074F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5881" y="5015252"/>
                <a:ext cx="1636764" cy="0"/>
              </a:xfrm>
              <a:prstGeom prst="lin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" name="Picture 85" descr="\documentclass{article}&#10;\usepackage{amsmath}&#10;\usepackage{xcolor}&#10;\pagestyle{empty}&#10;\begin{document}&#10;\definecolor{airforceblue}{rgb}{0.36, 0.54, 0.66}&#10;\color{white}&#10;&#10;$x$&#10;\end{document}&#10;" title="IguanaTex Bitmap Display">
              <a:extLst>
                <a:ext uri="{FF2B5EF4-FFF2-40B4-BE49-F238E27FC236}">
                  <a16:creationId xmlns:a16="http://schemas.microsoft.com/office/drawing/2014/main" id="{5BF41238-BF75-B650-8252-83BC90AFE7D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796" y="5762303"/>
              <a:ext cx="187294" cy="167227"/>
            </a:xfrm>
            <a:prstGeom prst="rect">
              <a:avLst/>
            </a:prstGeom>
          </p:spPr>
        </p:pic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B5E0332-B56F-2DF1-6DFC-4CB01A01E448}"/>
                </a:ext>
              </a:extLst>
            </p:cNvPr>
            <p:cNvGrpSpPr/>
            <p:nvPr/>
          </p:nvGrpSpPr>
          <p:grpSpPr>
            <a:xfrm>
              <a:off x="5258505" y="5655890"/>
              <a:ext cx="2203176" cy="390587"/>
              <a:chOff x="5753107" y="4722842"/>
              <a:chExt cx="4370401" cy="60102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46E2E7E-728F-28DC-7BD3-34ED5AED98B6}"/>
                  </a:ext>
                </a:extLst>
              </p:cNvPr>
              <p:cNvGrpSpPr/>
              <p:nvPr/>
            </p:nvGrpSpPr>
            <p:grpSpPr>
              <a:xfrm rot="16200000">
                <a:off x="7637793" y="2838156"/>
                <a:ext cx="601029" cy="4370401"/>
                <a:chOff x="8902187" y="1803307"/>
                <a:chExt cx="237688" cy="2192593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A67F9799-6B8C-4A69-BE69-99CE998419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8791776" y="3673895"/>
                  <a:ext cx="456441" cy="0"/>
                </a:xfrm>
                <a:prstGeom prst="lin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B1809695-BA62-B6B2-C937-D4CE6FDBC3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9017821" y="3880266"/>
                  <a:ext cx="0" cy="231267"/>
                </a:xfrm>
                <a:prstGeom prst="lin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92B5431B-76AA-D3A4-EA22-51F0D49BB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9024242" y="1687673"/>
                  <a:ext cx="0" cy="231267"/>
                </a:xfrm>
                <a:prstGeom prst="lin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2D4091C-0367-F323-51CB-5A980E0D1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5881" y="5015252"/>
                <a:ext cx="860041" cy="0"/>
              </a:xfrm>
              <a:prstGeom prst="lin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1" name="Picture 100" descr="\documentclass{article}&#10;\usepackage{amsmath}&#10;\usepackage{xcolor}&#10;\pagestyle{empty}&#10;\begin{document}&#10;\definecolor{airforceblue}{rgb}{0.36, 0.54, 0.66}&#10;\color{white}&#10;&#10;$200 - x$&#10;\end{document}&#10;" title="IguanaTex Bitmap Display">
              <a:extLst>
                <a:ext uri="{FF2B5EF4-FFF2-40B4-BE49-F238E27FC236}">
                  <a16:creationId xmlns:a16="http://schemas.microsoft.com/office/drawing/2014/main" id="{03E241F5-BCA0-3229-2800-6D3FC4FE52B5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706" y="5745816"/>
              <a:ext cx="920353" cy="197219"/>
            </a:xfrm>
            <a:prstGeom prst="rect">
              <a:avLst/>
            </a:prstGeom>
          </p:spPr>
        </p:pic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63CE5501-F7A6-090E-B3F4-2EC249B72CEF}"/>
                </a:ext>
              </a:extLst>
            </p:cNvPr>
            <p:cNvSpPr/>
            <p:nvPr/>
          </p:nvSpPr>
          <p:spPr>
            <a:xfrm rot="5400000">
              <a:off x="5046688" y="5772384"/>
              <a:ext cx="197221" cy="1440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83C97658-D3CD-DE9A-73C6-C2243AE6B572}"/>
                </a:ext>
              </a:extLst>
            </p:cNvPr>
            <p:cNvSpPr/>
            <p:nvPr/>
          </p:nvSpPr>
          <p:spPr>
            <a:xfrm rot="5400000">
              <a:off x="7256993" y="5768877"/>
              <a:ext cx="197221" cy="1751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2E28B885-17CD-7746-1DA0-5C31CF1BC977}"/>
                </a:ext>
              </a:extLst>
            </p:cNvPr>
            <p:cNvSpPr/>
            <p:nvPr/>
          </p:nvSpPr>
          <p:spPr>
            <a:xfrm rot="16200000">
              <a:off x="5265971" y="5765304"/>
              <a:ext cx="197221" cy="17516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4296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73F5D9C-0F45-A1F2-29B2-6D43B02D27BC}"/>
              </a:ext>
            </a:extLst>
          </p:cNvPr>
          <p:cNvGrpSpPr/>
          <p:nvPr/>
        </p:nvGrpSpPr>
        <p:grpSpPr>
          <a:xfrm>
            <a:off x="3018748" y="4159106"/>
            <a:ext cx="2832859" cy="548649"/>
            <a:chOff x="5753107" y="4722835"/>
            <a:chExt cx="4411848" cy="61244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9A35CC-B595-D971-75B3-B45AD18999F2}"/>
                </a:ext>
              </a:extLst>
            </p:cNvPr>
            <p:cNvGrpSpPr/>
            <p:nvPr/>
          </p:nvGrpSpPr>
          <p:grpSpPr>
            <a:xfrm rot="16200000">
              <a:off x="7652808" y="2823134"/>
              <a:ext cx="612446" cy="4411848"/>
              <a:chOff x="8897672" y="1803307"/>
              <a:chExt cx="242203" cy="2213387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2EB6DE6-6F11-ECBB-EB41-EED110944F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05859" y="3483733"/>
                <a:ext cx="836766" cy="0"/>
              </a:xfrm>
              <a:prstGeom prst="lin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2C303E5-8F0B-7247-D8BC-3582B58F7B8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013306" y="3901060"/>
                <a:ext cx="0" cy="231267"/>
              </a:xfrm>
              <a:prstGeom prst="lin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6BCACF5-6346-8148-7A78-827AFDBD689D}"/>
                  </a:ext>
                </a:extLst>
              </p:cNvPr>
              <p:cNvGrpSpPr/>
              <p:nvPr/>
            </p:nvGrpSpPr>
            <p:grpSpPr>
              <a:xfrm rot="16200000">
                <a:off x="8938256" y="1773659"/>
                <a:ext cx="171972" cy="231267"/>
                <a:chOff x="5863221" y="6295834"/>
                <a:chExt cx="164212" cy="231267"/>
              </a:xfrm>
              <a:solidFill>
                <a:schemeClr val="tx1"/>
              </a:solidFill>
            </p:grpSpPr>
            <p:sp>
              <p:nvSpPr>
                <p:cNvPr id="25" name="Isosceles Triangle 24">
                  <a:extLst>
                    <a:ext uri="{FF2B5EF4-FFF2-40B4-BE49-F238E27FC236}">
                      <a16:creationId xmlns:a16="http://schemas.microsoft.com/office/drawing/2014/main" id="{C1078461-E74F-72AD-625C-6E6D4CD91523}"/>
                    </a:ext>
                  </a:extLst>
                </p:cNvPr>
                <p:cNvSpPr/>
                <p:nvPr/>
              </p:nvSpPr>
              <p:spPr>
                <a:xfrm rot="5400000">
                  <a:off x="5878127" y="6333377"/>
                  <a:ext cx="120017" cy="149830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75B3A23-E9B9-B2FE-1568-0FCCF74E8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27433" y="6295834"/>
                  <a:ext cx="0" cy="231267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333A46-02CB-E10A-81CD-28F839C29E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881" y="5015252"/>
              <a:ext cx="1636764" cy="0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\documentclass{article}&#10;\usepackage{amsmath}&#10;\usepackage{xcolor}&#10;\pagestyle{empty}&#10;\begin{document}&#10;\definecolor{airforceblue}{rgb}{0.36, 0.54, 0.66}&#10;\color{white}&#10;&#10;$x$&#10;\end{document}&#10;" title="IguanaTex Bitmap Display">
            <a:extLst>
              <a:ext uri="{FF2B5EF4-FFF2-40B4-BE49-F238E27FC236}">
                <a16:creationId xmlns:a16="http://schemas.microsoft.com/office/drawing/2014/main" id="{4F8D8622-8746-D84B-6AA9-2317686B51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04" y="4348287"/>
            <a:ext cx="201873" cy="19506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67A3AFF-968C-A2CC-FAE0-CFF247FEF498}"/>
              </a:ext>
            </a:extLst>
          </p:cNvPr>
          <p:cNvGrpSpPr/>
          <p:nvPr/>
        </p:nvGrpSpPr>
        <p:grpSpPr>
          <a:xfrm>
            <a:off x="6086221" y="4188800"/>
            <a:ext cx="2586148" cy="523877"/>
            <a:chOff x="6095881" y="4739061"/>
            <a:chExt cx="4027625" cy="58479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1499AD2-306D-B26F-B136-552A3EDBB687}"/>
                </a:ext>
              </a:extLst>
            </p:cNvPr>
            <p:cNvGrpSpPr/>
            <p:nvPr/>
          </p:nvGrpSpPr>
          <p:grpSpPr>
            <a:xfrm rot="16200000">
              <a:off x="9144629" y="4344977"/>
              <a:ext cx="584793" cy="1372961"/>
              <a:chOff x="8902187" y="3307097"/>
              <a:chExt cx="231267" cy="688803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E1BA052-BDCC-A215-0BE2-0826E46BE6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722488" y="3604606"/>
                <a:ext cx="595018" cy="0"/>
              </a:xfrm>
              <a:prstGeom prst="lin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7702E6-71DB-80F5-4C85-76A8144D4F9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017821" y="3880266"/>
                <a:ext cx="0" cy="231267"/>
              </a:xfrm>
              <a:prstGeom prst="lin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D8103C-40D0-3EA9-2622-B7DA4521B6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881" y="5015252"/>
              <a:ext cx="1014588" cy="0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 descr="\documentclass{article}&#10;\usepackage{amsmath}&#10;\usepackage{xcolor}&#10;\pagestyle{empty}&#10;\begin{document}&#10;\definecolor{airforceblue}{rgb}{0.36, 0.54, 0.66}&#10;\color{white}&#10;&#10;$8 - x$&#10;\end{document}&#10;" title="IguanaTex Bitmap Display">
            <a:extLst>
              <a:ext uri="{FF2B5EF4-FFF2-40B4-BE49-F238E27FC236}">
                <a16:creationId xmlns:a16="http://schemas.microsoft.com/office/drawing/2014/main" id="{08B3B787-2780-AA0E-A43A-DA497610D9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539" y="4292307"/>
            <a:ext cx="810900" cy="27186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E5B7DE3-BDEF-EBEB-28AA-C6E022E28E09}"/>
              </a:ext>
            </a:extLst>
          </p:cNvPr>
          <p:cNvSpPr/>
          <p:nvPr/>
        </p:nvSpPr>
        <p:spPr>
          <a:xfrm rot="5400000">
            <a:off x="5585996" y="4342402"/>
            <a:ext cx="271867" cy="18352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C5F403B-8B27-0CA8-C278-51D0F12B5111}"/>
              </a:ext>
            </a:extLst>
          </p:cNvPr>
          <p:cNvSpPr/>
          <p:nvPr/>
        </p:nvSpPr>
        <p:spPr>
          <a:xfrm rot="5400000">
            <a:off x="8401322" y="4339196"/>
            <a:ext cx="271867" cy="22311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3F3199C-3AC7-F67B-0C76-B6D7AC64EFE6}"/>
              </a:ext>
            </a:extLst>
          </p:cNvPr>
          <p:cNvSpPr/>
          <p:nvPr/>
        </p:nvSpPr>
        <p:spPr>
          <a:xfrm rot="16200000">
            <a:off x="5865302" y="4334270"/>
            <a:ext cx="271867" cy="22310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12A508-AB75-64DB-65E3-BB5FD8D222F3}"/>
              </a:ext>
            </a:extLst>
          </p:cNvPr>
          <p:cNvSpPr/>
          <p:nvPr/>
        </p:nvSpPr>
        <p:spPr>
          <a:xfrm>
            <a:off x="2918336" y="3489619"/>
            <a:ext cx="200826" cy="27186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7CE7BD-0DE4-F43E-1E87-C5FD7BB70AD5}"/>
              </a:ext>
            </a:extLst>
          </p:cNvPr>
          <p:cNvSpPr/>
          <p:nvPr/>
        </p:nvSpPr>
        <p:spPr>
          <a:xfrm>
            <a:off x="8571957" y="3493636"/>
            <a:ext cx="200826" cy="27186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\documentclass{article}&#10;\usepackage{amsmath}&#10;\usepackage{xcolor}&#10;\pagestyle{empty}&#10;\begin{document}&#10;\definecolor{airforceblue}{rgb}{0.36, 0.54, 0.66}&#10;\color{white}&#10;Speaker A&#10;&#10;\end{document}&#10;" title="IguanaTex Bitmap Display">
            <a:extLst>
              <a:ext uri="{FF2B5EF4-FFF2-40B4-BE49-F238E27FC236}">
                <a16:creationId xmlns:a16="http://schemas.microsoft.com/office/drawing/2014/main" id="{C243A252-08B9-7908-57AA-65B30ADEB13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06" y="3032607"/>
            <a:ext cx="1653910" cy="368734"/>
          </a:xfrm>
          <a:prstGeom prst="rect">
            <a:avLst/>
          </a:prstGeom>
        </p:spPr>
      </p:pic>
      <p:pic>
        <p:nvPicPr>
          <p:cNvPr id="50" name="Picture 49" descr="\documentclass{article}&#10;\usepackage{amsmath}&#10;\usepackage{xcolor}&#10;\pagestyle{empty}&#10;\begin{document}&#10;\definecolor{airforceblue}{rgb}{0.36, 0.54, 0.66}&#10;\color{white}&#10;Speaker B&#10;&#10;\end{document}&#10;" title="IguanaTex Bitmap Display">
            <a:extLst>
              <a:ext uri="{FF2B5EF4-FFF2-40B4-BE49-F238E27FC236}">
                <a16:creationId xmlns:a16="http://schemas.microsoft.com/office/drawing/2014/main" id="{5AFA8BAC-DBD4-713A-B430-6C69173923B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38" y="3064284"/>
            <a:ext cx="1629090" cy="363851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DCC18AFF-C1C2-814F-59DD-A948925C351C}"/>
              </a:ext>
            </a:extLst>
          </p:cNvPr>
          <p:cNvSpPr/>
          <p:nvPr/>
        </p:nvSpPr>
        <p:spPr>
          <a:xfrm>
            <a:off x="5736693" y="3594175"/>
            <a:ext cx="180531" cy="195380"/>
          </a:xfrm>
          <a:prstGeom prst="ellipse">
            <a:avLst/>
          </a:prstGeom>
          <a:gradFill flip="none" rotWithShape="1">
            <a:gsLst>
              <a:gs pos="0">
                <a:srgbClr val="AD5BA3">
                  <a:shade val="30000"/>
                  <a:satMod val="115000"/>
                </a:srgbClr>
              </a:gs>
              <a:gs pos="50000">
                <a:srgbClr val="AD5BA3">
                  <a:shade val="67500"/>
                  <a:satMod val="115000"/>
                </a:srgbClr>
              </a:gs>
              <a:gs pos="100000">
                <a:srgbClr val="AD5BA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\documentclass{article}&#10;\usepackage{amsmath}&#10;\usepackage{xcolor}&#10;\pagestyle{empty}&#10;\begin{document}&#10;\definecolor{airforceblue}{rgb}{0.36, 0.54, 0.66}&#10;\color{white}&#10;&#10;Dancer&#10;\end{document}&#10;" title="IguanaTex Bitmap Display">
            <a:extLst>
              <a:ext uri="{FF2B5EF4-FFF2-40B4-BE49-F238E27FC236}">
                <a16:creationId xmlns:a16="http://schemas.microsoft.com/office/drawing/2014/main" id="{AB3E1E6E-6B45-D095-5063-2B8AA4D9322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135" y="3164304"/>
            <a:ext cx="1141715" cy="280824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49F130-F702-580D-0EC2-559A51722E43}"/>
              </a:ext>
            </a:extLst>
          </p:cNvPr>
          <p:cNvCxnSpPr/>
          <p:nvPr/>
        </p:nvCxnSpPr>
        <p:spPr>
          <a:xfrm>
            <a:off x="1783731" y="3789555"/>
            <a:ext cx="922423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16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EE2755C-E576-8223-9109-DFF52D3E851D}"/>
              </a:ext>
            </a:extLst>
          </p:cNvPr>
          <p:cNvCxnSpPr>
            <a:cxnSpLocks/>
            <a:stCxn id="5" idx="1"/>
            <a:endCxn id="29" idx="0"/>
          </p:cNvCxnSpPr>
          <p:nvPr/>
        </p:nvCxnSpPr>
        <p:spPr>
          <a:xfrm flipV="1">
            <a:off x="5343022" y="1773937"/>
            <a:ext cx="3147195" cy="1856124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8B43B0-6A3B-B974-3088-7B16B5E2AF69}"/>
              </a:ext>
            </a:extLst>
          </p:cNvPr>
          <p:cNvCxnSpPr>
            <a:cxnSpLocks/>
            <a:stCxn id="28" idx="0"/>
            <a:endCxn id="5" idx="0"/>
          </p:cNvCxnSpPr>
          <p:nvPr/>
        </p:nvCxnSpPr>
        <p:spPr>
          <a:xfrm>
            <a:off x="2544302" y="1286256"/>
            <a:ext cx="2983184" cy="2239365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73F5D9C-0F45-A1F2-29B2-6D43B02D27BC}"/>
              </a:ext>
            </a:extLst>
          </p:cNvPr>
          <p:cNvGrpSpPr/>
          <p:nvPr/>
        </p:nvGrpSpPr>
        <p:grpSpPr>
          <a:xfrm>
            <a:off x="2544301" y="4318968"/>
            <a:ext cx="2979318" cy="548649"/>
            <a:chOff x="5753107" y="4722835"/>
            <a:chExt cx="4411848" cy="61244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9A35CC-B595-D971-75B3-B45AD18999F2}"/>
                </a:ext>
              </a:extLst>
            </p:cNvPr>
            <p:cNvGrpSpPr/>
            <p:nvPr/>
          </p:nvGrpSpPr>
          <p:grpSpPr>
            <a:xfrm rot="16200000">
              <a:off x="7652808" y="2823134"/>
              <a:ext cx="612446" cy="4411848"/>
              <a:chOff x="8897672" y="1803307"/>
              <a:chExt cx="242203" cy="2213387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2EB6DE6-6F11-ECBB-EB41-EED110944F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05859" y="3483733"/>
                <a:ext cx="836766" cy="0"/>
              </a:xfrm>
              <a:prstGeom prst="lin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2C303E5-8F0B-7247-D8BC-3582B58F7B8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013306" y="3901060"/>
                <a:ext cx="0" cy="231267"/>
              </a:xfrm>
              <a:prstGeom prst="lin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6BCACF5-6346-8148-7A78-827AFDBD689D}"/>
                  </a:ext>
                </a:extLst>
              </p:cNvPr>
              <p:cNvGrpSpPr/>
              <p:nvPr/>
            </p:nvGrpSpPr>
            <p:grpSpPr>
              <a:xfrm rot="16200000">
                <a:off x="8938256" y="1773659"/>
                <a:ext cx="171972" cy="231267"/>
                <a:chOff x="5863221" y="6295834"/>
                <a:chExt cx="164212" cy="231267"/>
              </a:xfrm>
              <a:solidFill>
                <a:schemeClr val="tx1"/>
              </a:solidFill>
            </p:grpSpPr>
            <p:sp>
              <p:nvSpPr>
                <p:cNvPr id="25" name="Isosceles Triangle 24">
                  <a:extLst>
                    <a:ext uri="{FF2B5EF4-FFF2-40B4-BE49-F238E27FC236}">
                      <a16:creationId xmlns:a16="http://schemas.microsoft.com/office/drawing/2014/main" id="{C1078461-E74F-72AD-625C-6E6D4CD91523}"/>
                    </a:ext>
                  </a:extLst>
                </p:cNvPr>
                <p:cNvSpPr/>
                <p:nvPr/>
              </p:nvSpPr>
              <p:spPr>
                <a:xfrm rot="5400000">
                  <a:off x="5878127" y="6333377"/>
                  <a:ext cx="120017" cy="149830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75B3A23-E9B9-B2FE-1568-0FCCF74E8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27433" y="6295834"/>
                  <a:ext cx="0" cy="231267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333A46-02CB-E10A-81CD-28F839C29E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881" y="5015252"/>
              <a:ext cx="1636764" cy="0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\documentclass{article}&#10;\usepackage{amsmath}&#10;\usepackage{xcolor}&#10;\pagestyle{empty}&#10;\begin{document}&#10;\definecolor{airforceblue}{rgb}{0.36, 0.54, 0.66}&#10;\color{white}&#10;&#10;$x$&#10;\end{document}&#10;" title="IguanaTex Bitmap Display">
            <a:extLst>
              <a:ext uri="{FF2B5EF4-FFF2-40B4-BE49-F238E27FC236}">
                <a16:creationId xmlns:a16="http://schemas.microsoft.com/office/drawing/2014/main" id="{4F8D8622-8746-D84B-6AA9-2317686B51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276" y="4508149"/>
            <a:ext cx="212310" cy="19506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67A3AFF-968C-A2CC-FAE0-CFF247FEF498}"/>
              </a:ext>
            </a:extLst>
          </p:cNvPr>
          <p:cNvGrpSpPr/>
          <p:nvPr/>
        </p:nvGrpSpPr>
        <p:grpSpPr>
          <a:xfrm>
            <a:off x="5770363" y="4348662"/>
            <a:ext cx="2719853" cy="523877"/>
            <a:chOff x="6095881" y="4739061"/>
            <a:chExt cx="4027626" cy="58479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1499AD2-306D-B26F-B136-552A3EDBB687}"/>
                </a:ext>
              </a:extLst>
            </p:cNvPr>
            <p:cNvGrpSpPr/>
            <p:nvPr/>
          </p:nvGrpSpPr>
          <p:grpSpPr>
            <a:xfrm rot="16200000">
              <a:off x="9191306" y="4391653"/>
              <a:ext cx="584793" cy="1279609"/>
              <a:chOff x="8902187" y="3353931"/>
              <a:chExt cx="231267" cy="641969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E1BA052-BDCC-A215-0BE2-0826E46BE6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745905" y="3628023"/>
                <a:ext cx="548184" cy="0"/>
              </a:xfrm>
              <a:prstGeom prst="lin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7702E6-71DB-80F5-4C85-76A8144D4F9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017821" y="3880266"/>
                <a:ext cx="0" cy="231267"/>
              </a:xfrm>
              <a:prstGeom prst="lin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D8103C-40D0-3EA9-2622-B7DA4521B6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881" y="5015252"/>
              <a:ext cx="951621" cy="0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 descr="\documentclass{article}&#10;\usepackage{amsmath}&#10;\usepackage{xcolor}&#10;\pagestyle{empty}&#10;\begin{document}&#10;\definecolor{airforceblue}{rgb}{0.36, 0.54, 0.66}&#10;\color{white}&#10;&#10;$45 - x$&#10;\end{document}&#10;" title="IguanaTex Bitmap Display">
            <a:extLst>
              <a:ext uri="{FF2B5EF4-FFF2-40B4-BE49-F238E27FC236}">
                <a16:creationId xmlns:a16="http://schemas.microsoft.com/office/drawing/2014/main" id="{BB5D12AF-76D6-3B8A-C415-EBD208E02C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37" y="4457765"/>
            <a:ext cx="1049808" cy="27663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E5B7DE3-BDEF-EBEB-28AA-C6E022E28E09}"/>
              </a:ext>
            </a:extLst>
          </p:cNvPr>
          <p:cNvSpPr/>
          <p:nvPr/>
        </p:nvSpPr>
        <p:spPr>
          <a:xfrm rot="5400000">
            <a:off x="5251304" y="4497520"/>
            <a:ext cx="271867" cy="19301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C5F403B-8B27-0CA8-C278-51D0F12B5111}"/>
              </a:ext>
            </a:extLst>
          </p:cNvPr>
          <p:cNvSpPr/>
          <p:nvPr/>
        </p:nvSpPr>
        <p:spPr>
          <a:xfrm rot="5400000">
            <a:off x="8212183" y="4493291"/>
            <a:ext cx="271867" cy="23464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3F3199C-3AC7-F67B-0C76-B6D7AC64EFE6}"/>
              </a:ext>
            </a:extLst>
          </p:cNvPr>
          <p:cNvSpPr/>
          <p:nvPr/>
        </p:nvSpPr>
        <p:spPr>
          <a:xfrm rot="16200000">
            <a:off x="5545050" y="4488365"/>
            <a:ext cx="271867" cy="23464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12A508-AB75-64DB-65E3-BB5FD8D222F3}"/>
              </a:ext>
            </a:extLst>
          </p:cNvPr>
          <p:cNvSpPr/>
          <p:nvPr/>
        </p:nvSpPr>
        <p:spPr>
          <a:xfrm>
            <a:off x="2438697" y="1286256"/>
            <a:ext cx="211209" cy="2232757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7CE7BD-0DE4-F43E-1E87-C5FD7BB70AD5}"/>
              </a:ext>
            </a:extLst>
          </p:cNvPr>
          <p:cNvSpPr/>
          <p:nvPr/>
        </p:nvSpPr>
        <p:spPr>
          <a:xfrm>
            <a:off x="8384612" y="1773937"/>
            <a:ext cx="211209" cy="1749093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\documentclass{article}&#10;\usepackage{amsmath}&#10;\usepackage{xcolor}&#10;\pagestyle{empty}&#10;\begin{document}&#10;\definecolor{airforceblue}{rgb}{0.36, 0.54, 0.66}&#10;\color{white}&#10;Tower A&#10;&#10;\end{document}&#10;" title="IguanaTex Bitmap Display">
            <a:extLst>
              <a:ext uri="{FF2B5EF4-FFF2-40B4-BE49-F238E27FC236}">
                <a16:creationId xmlns:a16="http://schemas.microsoft.com/office/drawing/2014/main" id="{60CC2B6D-4E53-8A68-2FD3-3A31DAEA782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80" y="787623"/>
            <a:ext cx="1442791" cy="295476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xcolor}&#10;\pagestyle{empty}&#10;\begin{document}&#10;\definecolor{airforceblue}{rgb}{0.36, 0.54, 0.66}&#10;\color{white}&#10;Tower B&#10;&#10;\end{document}&#10;" title="IguanaTex Bitmap Display">
            <a:extLst>
              <a:ext uri="{FF2B5EF4-FFF2-40B4-BE49-F238E27FC236}">
                <a16:creationId xmlns:a16="http://schemas.microsoft.com/office/drawing/2014/main" id="{D46C6758-6BE5-BCBF-B672-074C2DA9846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99" y="1326473"/>
            <a:ext cx="1416688" cy="280824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xcolor}&#10;\pagestyle{empty}&#10;\begin{document}&#10;\definecolor{airforceblue}{rgb}{0.36, 0.54, 0.66}&#10;\color{white}&#10;&#10;Power station&#10;\end{document}&#10;" title="IguanaTex Bitmap Display">
            <a:extLst>
              <a:ext uri="{FF2B5EF4-FFF2-40B4-BE49-F238E27FC236}">
                <a16:creationId xmlns:a16="http://schemas.microsoft.com/office/drawing/2014/main" id="{1BC00A10-30F6-EDC5-3543-865B8163DA5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903" y="3783170"/>
            <a:ext cx="2342159" cy="280824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49F130-F702-580D-0EC2-559A51722E43}"/>
              </a:ext>
            </a:extLst>
          </p:cNvPr>
          <p:cNvCxnSpPr/>
          <p:nvPr/>
        </p:nvCxnSpPr>
        <p:spPr>
          <a:xfrm>
            <a:off x="1245433" y="3547081"/>
            <a:ext cx="9701133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AD7044E-48BE-1D49-88FB-EA3954FD7454}"/>
              </a:ext>
            </a:extLst>
          </p:cNvPr>
          <p:cNvSpPr/>
          <p:nvPr/>
        </p:nvSpPr>
        <p:spPr>
          <a:xfrm>
            <a:off x="5343022" y="3525621"/>
            <a:ext cx="368927" cy="2088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\documentclass{article}&#10;\usepackage{amsmath}&#10;\usepackage{xcolor}&#10;\pagestyle{empty}&#10;\begin{document}&#10;\definecolor{agua}{rgb}{0.36, 0.54, 0.66}&#10;\definecolor{gold}{rgb}{0.74, 0.56, 0}&#10;\color{white}&#10;22 ft&#10;&#10;\end{document}&#10;" title="IguanaTex Bitmap Display">
            <a:extLst>
              <a:ext uri="{FF2B5EF4-FFF2-40B4-BE49-F238E27FC236}">
                <a16:creationId xmlns:a16="http://schemas.microsoft.com/office/drawing/2014/main" id="{05AC3F3F-2C61-5D77-E8BD-4607AE4F65B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812" y="2450014"/>
            <a:ext cx="733714" cy="272000"/>
          </a:xfrm>
          <a:prstGeom prst="rect">
            <a:avLst/>
          </a:prstGeom>
        </p:spPr>
      </p:pic>
      <p:pic>
        <p:nvPicPr>
          <p:cNvPr id="32" name="Picture 31" descr="\documentclass{article}&#10;\usepackage{amsmath}&#10;\usepackage{xcolor}&#10;\pagestyle{empty}&#10;\begin{document}&#10;\definecolor{agua}{rgb}{0.36, 0.54, 0.66}&#10;\definecolor{gold}{rgb}{0.74, 0.56, 0}&#10;\color{white}&#10;30 ft&#10;&#10;\end{document}&#10;" title="IguanaTex Bitmap Display">
            <a:extLst>
              <a:ext uri="{FF2B5EF4-FFF2-40B4-BE49-F238E27FC236}">
                <a16:creationId xmlns:a16="http://schemas.microsoft.com/office/drawing/2014/main" id="{DC792DB5-D654-A76C-AE9F-44C2A65D1AC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37" y="2068544"/>
            <a:ext cx="738286" cy="276571"/>
          </a:xfrm>
          <a:prstGeom prst="rect">
            <a:avLst/>
          </a:prstGeom>
        </p:spPr>
      </p:pic>
      <p:sp>
        <p:nvSpPr>
          <p:cNvPr id="42" name="Lightning Bolt 41">
            <a:extLst>
              <a:ext uri="{FF2B5EF4-FFF2-40B4-BE49-F238E27FC236}">
                <a16:creationId xmlns:a16="http://schemas.microsoft.com/office/drawing/2014/main" id="{B75A9449-576D-491F-D326-C95073420093}"/>
              </a:ext>
            </a:extLst>
          </p:cNvPr>
          <p:cNvSpPr/>
          <p:nvPr/>
        </p:nvSpPr>
        <p:spPr>
          <a:xfrm>
            <a:off x="5431576" y="3538018"/>
            <a:ext cx="184085" cy="184085"/>
          </a:xfrm>
          <a:prstGeom prst="lightningBol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\documentclass{article}&#10;\usepackage{amsmath}&#10;\usepackage{xcolor}&#10;\pagestyle{empty}&#10;\begin{document}&#10;\definecolor{agua}{rgb}{0.36, 0.54, 0.66}&#10;\definecolor{gold}{rgb}{0.74, 0.56, 0}&#10;\color{white}&#10;$d_1$&#10;&#10;\end{document}&#10;" title="IguanaTex Bitmap Display">
            <a:extLst>
              <a:ext uri="{FF2B5EF4-FFF2-40B4-BE49-F238E27FC236}">
                <a16:creationId xmlns:a16="http://schemas.microsoft.com/office/drawing/2014/main" id="{B7E68B57-D5AA-298F-CE39-794FC4912BE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068" y="2073063"/>
            <a:ext cx="308571" cy="320000"/>
          </a:xfrm>
          <a:prstGeom prst="rect">
            <a:avLst/>
          </a:prstGeom>
        </p:spPr>
      </p:pic>
      <p:pic>
        <p:nvPicPr>
          <p:cNvPr id="62" name="Picture 61" descr="\documentclass{article}&#10;\usepackage{amsmath}&#10;\usepackage{xcolor}&#10;\pagestyle{empty}&#10;\begin{document}&#10;\definecolor{agua}{rgb}{0.36, 0.54, 0.66}&#10;\definecolor{gold}{rgb}{0.74, 0.56, 0}&#10;\color{white}&#10;$d_2$&#10;&#10;\end{document}&#10;" title="IguanaTex Bitmap Display">
            <a:extLst>
              <a:ext uri="{FF2B5EF4-FFF2-40B4-BE49-F238E27FC236}">
                <a16:creationId xmlns:a16="http://schemas.microsoft.com/office/drawing/2014/main" id="{4E5AE3C6-420E-5DD6-1C6C-2D8D03FB3AD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477" y="2227526"/>
            <a:ext cx="317714" cy="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24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10ED36-75EF-5075-3155-DB59F7440BA8}"/>
              </a:ext>
            </a:extLst>
          </p:cNvPr>
          <p:cNvSpPr/>
          <p:nvPr/>
        </p:nvSpPr>
        <p:spPr>
          <a:xfrm>
            <a:off x="2707460" y="448944"/>
            <a:ext cx="3693459" cy="515171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17650F-09C6-8C71-C626-AE628202262F}"/>
              </a:ext>
            </a:extLst>
          </p:cNvPr>
          <p:cNvSpPr/>
          <p:nvPr/>
        </p:nvSpPr>
        <p:spPr>
          <a:xfrm>
            <a:off x="3236565" y="1256753"/>
            <a:ext cx="2665506" cy="3553184"/>
          </a:xfrm>
          <a:prstGeom prst="rect">
            <a:avLst/>
          </a:prstGeom>
          <a:gradFill flip="none" rotWithShape="1">
            <a:gsLst>
              <a:gs pos="19000">
                <a:srgbClr val="AD5BA3"/>
              </a:gs>
              <a:gs pos="69000">
                <a:schemeClr val="accent5">
                  <a:lumMod val="97000"/>
                  <a:lumOff val="3000"/>
                </a:schemeClr>
              </a:gs>
              <a:gs pos="100000">
                <a:srgbClr val="AD5BA3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170CC1-D359-2BF5-FD6E-0040C1B52CD5}"/>
              </a:ext>
            </a:extLst>
          </p:cNvPr>
          <p:cNvCxnSpPr/>
          <p:nvPr/>
        </p:nvCxnSpPr>
        <p:spPr>
          <a:xfrm>
            <a:off x="5902071" y="4685626"/>
            <a:ext cx="0" cy="29945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273375-EF10-64E7-4E79-12A66FB069E8}"/>
              </a:ext>
            </a:extLst>
          </p:cNvPr>
          <p:cNvCxnSpPr/>
          <p:nvPr/>
        </p:nvCxnSpPr>
        <p:spPr>
          <a:xfrm>
            <a:off x="6380226" y="4685626"/>
            <a:ext cx="0" cy="29945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432E8F-FABE-A5A0-C662-94765877C0A2}"/>
              </a:ext>
            </a:extLst>
          </p:cNvPr>
          <p:cNvCxnSpPr>
            <a:cxnSpLocks/>
          </p:cNvCxnSpPr>
          <p:nvPr/>
        </p:nvCxnSpPr>
        <p:spPr>
          <a:xfrm flipH="1">
            <a:off x="5902071" y="4835355"/>
            <a:ext cx="34671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9702A2-B1AD-6DEF-919F-18E7C7929755}"/>
              </a:ext>
            </a:extLst>
          </p:cNvPr>
          <p:cNvCxnSpPr>
            <a:cxnSpLocks/>
          </p:cNvCxnSpPr>
          <p:nvPr/>
        </p:nvCxnSpPr>
        <p:spPr>
          <a:xfrm flipH="1">
            <a:off x="6220206" y="4835355"/>
            <a:ext cx="1600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93455E-03B3-A3C1-2A07-CF3AFD748521}"/>
              </a:ext>
            </a:extLst>
          </p:cNvPr>
          <p:cNvCxnSpPr/>
          <p:nvPr/>
        </p:nvCxnSpPr>
        <p:spPr>
          <a:xfrm>
            <a:off x="2722589" y="4632337"/>
            <a:ext cx="0" cy="29945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6E9686-B5A1-75A1-CEF2-0132C585105D}"/>
              </a:ext>
            </a:extLst>
          </p:cNvPr>
          <p:cNvCxnSpPr/>
          <p:nvPr/>
        </p:nvCxnSpPr>
        <p:spPr>
          <a:xfrm>
            <a:off x="3200744" y="4632337"/>
            <a:ext cx="0" cy="29945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10DD87-7804-C475-A25E-8DC760093013}"/>
              </a:ext>
            </a:extLst>
          </p:cNvPr>
          <p:cNvCxnSpPr>
            <a:cxnSpLocks/>
          </p:cNvCxnSpPr>
          <p:nvPr/>
        </p:nvCxnSpPr>
        <p:spPr>
          <a:xfrm flipH="1">
            <a:off x="2722589" y="4782066"/>
            <a:ext cx="34671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5CE2A4-E476-E0DA-014B-4495D6790E64}"/>
              </a:ext>
            </a:extLst>
          </p:cNvPr>
          <p:cNvCxnSpPr>
            <a:cxnSpLocks/>
          </p:cNvCxnSpPr>
          <p:nvPr/>
        </p:nvCxnSpPr>
        <p:spPr>
          <a:xfrm flipH="1">
            <a:off x="3040724" y="4782066"/>
            <a:ext cx="1600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\documentclass{article}&#10;\usepackage{amsmath}&#10;\usepackage{xcolor}&#10;\pagestyle{empty}&#10;\begin{document}&#10;\definecolor{airforceblue}{rgb}{0.36, 0.54, 0.66}&#10;\color{orange}&#10;1 in&#10;&#10;\end{document}&#10;" title="IguanaTex Bitmap Display">
            <a:extLst>
              <a:ext uri="{FF2B5EF4-FFF2-40B4-BE49-F238E27FC236}">
                <a16:creationId xmlns:a16="http://schemas.microsoft.com/office/drawing/2014/main" id="{57556C6D-1126-2B11-3BE8-D80E280FE2B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04" y="4967861"/>
            <a:ext cx="465918" cy="19891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xcolor}&#10;\pagestyle{empty}&#10;\begin{document}&#10;\definecolor{airforceblue}{rgb}{0.36, 0.54, 0.66}&#10;\color{orange}&#10;2 in&#10;&#10;\end{document}&#10;" title="IguanaTex Bitmap Display">
            <a:extLst>
              <a:ext uri="{FF2B5EF4-FFF2-40B4-BE49-F238E27FC236}">
                <a16:creationId xmlns:a16="http://schemas.microsoft.com/office/drawing/2014/main" id="{188A66DE-30B8-898D-D5FF-CC9E633C9B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74" y="5067187"/>
            <a:ext cx="505342" cy="21087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6FE329FD-D74A-A8AA-3CA7-12C6B373731D}"/>
              </a:ext>
            </a:extLst>
          </p:cNvPr>
          <p:cNvGrpSpPr/>
          <p:nvPr/>
        </p:nvGrpSpPr>
        <p:grpSpPr>
          <a:xfrm rot="5400000">
            <a:off x="4160326" y="718113"/>
            <a:ext cx="768685" cy="299458"/>
            <a:chOff x="3702013" y="5452796"/>
            <a:chExt cx="478155" cy="29945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B117385-5E48-2E73-BA12-C2F76EA8E2CB}"/>
                </a:ext>
              </a:extLst>
            </p:cNvPr>
            <p:cNvCxnSpPr/>
            <p:nvPr/>
          </p:nvCxnSpPr>
          <p:spPr>
            <a:xfrm>
              <a:off x="3702013" y="5452796"/>
              <a:ext cx="0" cy="299458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CB8D286-3E5D-3743-9C8F-C14DE8DC6787}"/>
                </a:ext>
              </a:extLst>
            </p:cNvPr>
            <p:cNvCxnSpPr/>
            <p:nvPr/>
          </p:nvCxnSpPr>
          <p:spPr>
            <a:xfrm>
              <a:off x="4180168" y="5452796"/>
              <a:ext cx="0" cy="299458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7E101B2-A402-288C-4F12-293E359565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2013" y="5602525"/>
              <a:ext cx="34671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02BC248-0E79-4C63-B62B-5597F6F0F0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0148" y="5602525"/>
              <a:ext cx="16002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41" descr="\documentclass{article}&#10;\usepackage{amsmath}&#10;\usepackage{xcolor}&#10;\pagestyle{empty}&#10;\begin{document}&#10;\definecolor{airforceblue}{rgb}{0.36, 0.54, 0.66}&#10;\color{orange}&#10;2 in&#10;&#10;\end{document}&#10;" title="IguanaTex Bitmap Display">
            <a:extLst>
              <a:ext uri="{FF2B5EF4-FFF2-40B4-BE49-F238E27FC236}">
                <a16:creationId xmlns:a16="http://schemas.microsoft.com/office/drawing/2014/main" id="{1656079C-ABD3-41C7-646C-A523120CB9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781" y="764485"/>
            <a:ext cx="505342" cy="210876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FC9C07B-C9D9-52AB-779E-AE4778C68FE3}"/>
              </a:ext>
            </a:extLst>
          </p:cNvPr>
          <p:cNvGrpSpPr/>
          <p:nvPr/>
        </p:nvGrpSpPr>
        <p:grpSpPr>
          <a:xfrm rot="5400000">
            <a:off x="4134203" y="5044554"/>
            <a:ext cx="768685" cy="299458"/>
            <a:chOff x="3702013" y="5452796"/>
            <a:chExt cx="478155" cy="299458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C78D82D-1997-7A3A-3544-C52AD7ED5A9D}"/>
                </a:ext>
              </a:extLst>
            </p:cNvPr>
            <p:cNvCxnSpPr/>
            <p:nvPr/>
          </p:nvCxnSpPr>
          <p:spPr>
            <a:xfrm>
              <a:off x="3702013" y="5452796"/>
              <a:ext cx="0" cy="299458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F631498-ABE1-6849-B6DE-D8C6757E2549}"/>
                </a:ext>
              </a:extLst>
            </p:cNvPr>
            <p:cNvCxnSpPr/>
            <p:nvPr/>
          </p:nvCxnSpPr>
          <p:spPr>
            <a:xfrm>
              <a:off x="4180168" y="5452796"/>
              <a:ext cx="0" cy="299458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49190F9-CC6E-45B8-5513-DA1E42357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2013" y="5602525"/>
              <a:ext cx="34671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C7D046F-C794-AF73-0B76-499DB6662C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0148" y="5602525"/>
              <a:ext cx="16002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 descr="\documentclass{article}&#10;\usepackage{amsmath}&#10;\usepackage{xcolor}&#10;\pagestyle{empty}&#10;\begin{document}&#10;\definecolor{airforceblue}{rgb}{0.36, 0.54, 0.66}&#10;\color{orange}&#10;1 in&#10;&#10;\end{document}&#10;" title="IguanaTex Bitmap Display">
            <a:extLst>
              <a:ext uri="{FF2B5EF4-FFF2-40B4-BE49-F238E27FC236}">
                <a16:creationId xmlns:a16="http://schemas.microsoft.com/office/drawing/2014/main" id="{5A0AE41C-E158-0C5C-71B0-32585E18235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01" y="5035357"/>
            <a:ext cx="465918" cy="198911"/>
          </a:xfrm>
          <a:prstGeom prst="rect">
            <a:avLst/>
          </a:prstGeom>
        </p:spPr>
      </p:pic>
      <p:pic>
        <p:nvPicPr>
          <p:cNvPr id="51" name="Picture 50" descr="\documentclass{article}&#10;\usepackage{amsmath}&#10;\usepackage{xcolor}&#10;\pagestyle{empty}&#10;\begin{document}&#10;\definecolor{airforceblue}{rgb}{0.36, 0.54, 0.66}&#10;\color{white}&#10;&#10;$w$&#10;\end{document}&#10;" title="IguanaTex Bitmap Display">
            <a:extLst>
              <a:ext uri="{FF2B5EF4-FFF2-40B4-BE49-F238E27FC236}">
                <a16:creationId xmlns:a16="http://schemas.microsoft.com/office/drawing/2014/main" id="{C792FADB-281F-EA57-A8DC-3189D1BE785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513" y="5811973"/>
            <a:ext cx="436064" cy="294639"/>
          </a:xfrm>
          <a:prstGeom prst="rect">
            <a:avLst/>
          </a:prstGeom>
        </p:spPr>
      </p:pic>
      <p:pic>
        <p:nvPicPr>
          <p:cNvPr id="54" name="Picture 53" descr="\documentclass{article}&#10;\usepackage{amsmath}&#10;\usepackage{xcolor}&#10;\pagestyle{empty}&#10;\begin{document}&#10;\definecolor{airforceblue}{rgb}{0.36, 0.54, 0.66}&#10;\color{white}&#10;&#10;$\ell$&#10;\end{document}&#10;" title="IguanaTex Bitmap Display">
            <a:extLst>
              <a:ext uri="{FF2B5EF4-FFF2-40B4-BE49-F238E27FC236}">
                <a16:creationId xmlns:a16="http://schemas.microsoft.com/office/drawing/2014/main" id="{653BEE43-F627-7297-F115-23BFDB21A3A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30" y="2689797"/>
            <a:ext cx="259281" cy="46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31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89E4A9-45FE-67DC-0C37-7A733964DD67}"/>
              </a:ext>
            </a:extLst>
          </p:cNvPr>
          <p:cNvSpPr/>
          <p:nvPr/>
        </p:nvSpPr>
        <p:spPr>
          <a:xfrm>
            <a:off x="2566416" y="1060704"/>
            <a:ext cx="7070344" cy="441350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EDC0D9-1C72-F8C8-9DAB-A9CD449F4D21}"/>
              </a:ext>
            </a:extLst>
          </p:cNvPr>
          <p:cNvSpPr/>
          <p:nvPr/>
        </p:nvSpPr>
        <p:spPr>
          <a:xfrm>
            <a:off x="3814267" y="2055831"/>
            <a:ext cx="4542739" cy="341837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A129F4-01F5-6BD5-A541-E6CDC884E7D5}"/>
              </a:ext>
            </a:extLst>
          </p:cNvPr>
          <p:cNvGrpSpPr/>
          <p:nvPr/>
        </p:nvGrpSpPr>
        <p:grpSpPr>
          <a:xfrm>
            <a:off x="5946271" y="1091185"/>
            <a:ext cx="299458" cy="964648"/>
            <a:chOff x="4681452" y="1091185"/>
            <a:chExt cx="299458" cy="96464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F249111-9925-373A-2DC5-2D3B82ADF7C7}"/>
                </a:ext>
              </a:extLst>
            </p:cNvPr>
            <p:cNvCxnSpPr/>
            <p:nvPr/>
          </p:nvCxnSpPr>
          <p:spPr>
            <a:xfrm rot="5400000">
              <a:off x="4831181" y="941456"/>
              <a:ext cx="0" cy="29945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A030A5D-35A4-97A7-7B56-98136321BE16}"/>
                </a:ext>
              </a:extLst>
            </p:cNvPr>
            <p:cNvCxnSpPr/>
            <p:nvPr/>
          </p:nvCxnSpPr>
          <p:spPr>
            <a:xfrm rot="5400000">
              <a:off x="4831181" y="1906104"/>
              <a:ext cx="0" cy="29945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6EAD5AB-6881-6295-EFE9-5DEF5CDE558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81448" y="1440918"/>
              <a:ext cx="699466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647BE7-C880-161E-E07E-C39E0A7666A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669766" y="1894418"/>
              <a:ext cx="32283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57C182-CB83-8F37-7AFA-92152000987E}"/>
              </a:ext>
            </a:extLst>
          </p:cNvPr>
          <p:cNvCxnSpPr>
            <a:cxnSpLocks/>
          </p:cNvCxnSpPr>
          <p:nvPr/>
        </p:nvCxnSpPr>
        <p:spPr>
          <a:xfrm rot="10800000" flipH="1">
            <a:off x="2920971" y="3153940"/>
            <a:ext cx="86770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2E96FF-5F05-654F-CD59-C8188EEA436F}"/>
              </a:ext>
            </a:extLst>
          </p:cNvPr>
          <p:cNvGrpSpPr/>
          <p:nvPr/>
        </p:nvGrpSpPr>
        <p:grpSpPr>
          <a:xfrm>
            <a:off x="2592005" y="3004211"/>
            <a:ext cx="1196674" cy="299458"/>
            <a:chOff x="2592005" y="3217571"/>
            <a:chExt cx="1196674" cy="29945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A55464-7824-02E9-39BA-35B44C1C7FF7}"/>
                </a:ext>
              </a:extLst>
            </p:cNvPr>
            <p:cNvCxnSpPr/>
            <p:nvPr/>
          </p:nvCxnSpPr>
          <p:spPr>
            <a:xfrm rot="10800000">
              <a:off x="3788679" y="3217571"/>
              <a:ext cx="0" cy="29945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0504D3-9009-9D71-5F93-5B20E81E430C}"/>
                </a:ext>
              </a:extLst>
            </p:cNvPr>
            <p:cNvCxnSpPr/>
            <p:nvPr/>
          </p:nvCxnSpPr>
          <p:spPr>
            <a:xfrm rot="10800000">
              <a:off x="2592005" y="3217571"/>
              <a:ext cx="0" cy="29945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A243D9-FB34-D03D-4B8B-F8B5D0E00A5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592005" y="3367300"/>
              <a:ext cx="40048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5A5A45-06FA-E552-4745-428DAA8D5ACE}"/>
              </a:ext>
            </a:extLst>
          </p:cNvPr>
          <p:cNvGrpSpPr/>
          <p:nvPr/>
        </p:nvGrpSpPr>
        <p:grpSpPr>
          <a:xfrm>
            <a:off x="8382594" y="3067842"/>
            <a:ext cx="1217402" cy="299458"/>
            <a:chOff x="8403322" y="3336458"/>
            <a:chExt cx="1196674" cy="29945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F208D2-DDB2-7AA3-04BE-789B53702319}"/>
                </a:ext>
              </a:extLst>
            </p:cNvPr>
            <p:cNvCxnSpPr/>
            <p:nvPr/>
          </p:nvCxnSpPr>
          <p:spPr>
            <a:xfrm rot="10800000">
              <a:off x="9599996" y="3336458"/>
              <a:ext cx="0" cy="29945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24A60C3-9D85-A227-1DAE-09926D02F2FD}"/>
                </a:ext>
              </a:extLst>
            </p:cNvPr>
            <p:cNvCxnSpPr/>
            <p:nvPr/>
          </p:nvCxnSpPr>
          <p:spPr>
            <a:xfrm rot="10800000">
              <a:off x="8403322" y="3336458"/>
              <a:ext cx="0" cy="29945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F20508E-316F-8D18-3EFA-3F481755890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732288" y="3486187"/>
              <a:ext cx="86770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8033B7-6E67-52EC-42DE-0C35B67E848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403322" y="3486187"/>
              <a:ext cx="40048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 descr="\documentclass{article}&#10;\usepackage{amsmath}&#10;\usepackage{xcolor}&#10;\pagestyle{empty}&#10;\begin{document}&#10;\definecolor{airforceblue}{rgb}{0.36, 0.54, 0.66}&#10;\color{orange}&#10;5 ft&#10;&#10;\end{document}&#10;" title="IguanaTex Bitmap Display">
            <a:extLst>
              <a:ext uri="{FF2B5EF4-FFF2-40B4-BE49-F238E27FC236}">
                <a16:creationId xmlns:a16="http://schemas.microsoft.com/office/drawing/2014/main" id="{2062E3EE-863A-7D43-95F0-1E8BC361C3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547" y="3267456"/>
            <a:ext cx="544000" cy="276571"/>
          </a:xfrm>
          <a:prstGeom prst="rect">
            <a:avLst/>
          </a:prstGeom>
        </p:spPr>
      </p:pic>
      <p:pic>
        <p:nvPicPr>
          <p:cNvPr id="27" name="Picture 26" descr="\documentclass{article}&#10;\usepackage{amsmath}&#10;\usepackage{xcolor}&#10;\pagestyle{empty}&#10;\begin{document}&#10;\definecolor{airforceblue}{rgb}{0.36, 0.54, 0.66}&#10;\color{orange}&#10;5 ft&#10;&#10;\end{document}&#10;" title="IguanaTex Bitmap Display">
            <a:extLst>
              <a:ext uri="{FF2B5EF4-FFF2-40B4-BE49-F238E27FC236}">
                <a16:creationId xmlns:a16="http://schemas.microsoft.com/office/drawing/2014/main" id="{2C23286E-DDDB-C0F1-507B-BAFC2747368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453" y="3310070"/>
            <a:ext cx="544000" cy="276571"/>
          </a:xfrm>
          <a:prstGeom prst="rect">
            <a:avLst/>
          </a:prstGeom>
        </p:spPr>
      </p:pic>
      <p:pic>
        <p:nvPicPr>
          <p:cNvPr id="30" name="Picture 29" descr="\documentclass{article}&#10;\usepackage{amsmath}&#10;\usepackage{xcolor}&#10;\pagestyle{empty}&#10;\begin{document}&#10;\definecolor{airforceblue}{rgb}{0.36, 0.54, 0.66}&#10;\color{orange}&#10;4 ft&#10;&#10;\end{document}&#10;" title="IguanaTex Bitmap Display">
            <a:extLst>
              <a:ext uri="{FF2B5EF4-FFF2-40B4-BE49-F238E27FC236}">
                <a16:creationId xmlns:a16="http://schemas.microsoft.com/office/drawing/2014/main" id="{46F80A20-B6B5-B8F2-7086-0596F393EEF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08" y="1440521"/>
            <a:ext cx="553143" cy="27199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usepackage{xcolor}&#10;\pagestyle{empty}&#10;\begin{document}&#10;\definecolor{airforceblue}{rgb}{0.36, 0.54, 0.66}&#10;\color{white}&#10;10000 ft$^2$&#10;&#10;\end{document}&#10;" title="IguanaTex Bitmap Display">
            <a:extLst>
              <a:ext uri="{FF2B5EF4-FFF2-40B4-BE49-F238E27FC236}">
                <a16:creationId xmlns:a16="http://schemas.microsoft.com/office/drawing/2014/main" id="{ACE3C1C1-70B2-2FF9-7606-EFC0042657F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50" y="3461167"/>
            <a:ext cx="1444571" cy="322286"/>
          </a:xfrm>
          <a:prstGeom prst="rect">
            <a:avLst/>
          </a:prstGeom>
        </p:spPr>
      </p:pic>
      <p:pic>
        <p:nvPicPr>
          <p:cNvPr id="33" name="Picture 32" descr="\documentclass{article}&#10;\usepackage{amsmath}&#10;\usepackage{xcolor}&#10;\pagestyle{empty}&#10;\begin{document}&#10;\definecolor{airforceblue}{rgb}{0.36, 0.54, 0.66}&#10;\color{white}&#10;&#10;$w$&#10;\end{document}&#10;" title="IguanaTex Bitmap Display">
            <a:extLst>
              <a:ext uri="{FF2B5EF4-FFF2-40B4-BE49-F238E27FC236}">
                <a16:creationId xmlns:a16="http://schemas.microsoft.com/office/drawing/2014/main" id="{C6BFFD51-B00D-AE9F-3838-E49B8A7C763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44" y="5797036"/>
            <a:ext cx="436064" cy="294639"/>
          </a:xfrm>
          <a:prstGeom prst="rect">
            <a:avLst/>
          </a:prstGeom>
        </p:spPr>
      </p:pic>
      <p:pic>
        <p:nvPicPr>
          <p:cNvPr id="34" name="Picture 33" descr="\documentclass{article}&#10;\usepackage{amsmath}&#10;\usepackage{xcolor}&#10;\pagestyle{empty}&#10;\begin{document}&#10;\definecolor{airforceblue}{rgb}{0.36, 0.54, 0.66}&#10;\color{white}&#10;&#10;$\ell$&#10;\end{document}&#10;" title="IguanaTex Bitmap Display">
            <a:extLst>
              <a:ext uri="{FF2B5EF4-FFF2-40B4-BE49-F238E27FC236}">
                <a16:creationId xmlns:a16="http://schemas.microsoft.com/office/drawing/2014/main" id="{F6B51523-51AB-F094-26D2-D47B5C97C46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55" y="2961506"/>
            <a:ext cx="259281" cy="46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54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CDB0150-0E08-40DB-C9A5-3AE7EC2B9BB6}"/>
              </a:ext>
            </a:extLst>
          </p:cNvPr>
          <p:cNvSpPr/>
          <p:nvPr/>
        </p:nvSpPr>
        <p:spPr>
          <a:xfrm>
            <a:off x="2290428" y="1194819"/>
            <a:ext cx="5207436" cy="323238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83000">
                <a:schemeClr val="tx1">
                  <a:lumMod val="85000"/>
                  <a:shade val="67500"/>
                  <a:satMod val="115000"/>
                </a:schemeClr>
              </a:gs>
              <a:gs pos="100000">
                <a:schemeClr val="tx1">
                  <a:lumMod val="8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F503A70-9EC7-A93B-43A8-32450EBCD31F}"/>
              </a:ext>
            </a:extLst>
          </p:cNvPr>
          <p:cNvGrpSpPr/>
          <p:nvPr/>
        </p:nvGrpSpPr>
        <p:grpSpPr>
          <a:xfrm>
            <a:off x="1499616" y="838198"/>
            <a:ext cx="6790944" cy="4824983"/>
            <a:chOff x="1584960" y="838201"/>
            <a:chExt cx="6632449" cy="4824983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  <a:gs pos="65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0F934EF-E72E-57A1-850C-406EC8112DB2}"/>
                </a:ext>
              </a:extLst>
            </p:cNvPr>
            <p:cNvSpPr/>
            <p:nvPr/>
          </p:nvSpPr>
          <p:spPr>
            <a:xfrm>
              <a:off x="1584961" y="842066"/>
              <a:ext cx="774192" cy="48172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D048C5F-4195-A5D6-2174-0DD1F20F41AF}"/>
                </a:ext>
              </a:extLst>
            </p:cNvPr>
            <p:cNvSpPr/>
            <p:nvPr/>
          </p:nvSpPr>
          <p:spPr>
            <a:xfrm>
              <a:off x="7443216" y="845932"/>
              <a:ext cx="774192" cy="48172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5B020AB-DFD0-BD42-7451-E83EAE774B49}"/>
                </a:ext>
              </a:extLst>
            </p:cNvPr>
            <p:cNvSpPr/>
            <p:nvPr/>
          </p:nvSpPr>
          <p:spPr>
            <a:xfrm rot="5400000">
              <a:off x="4722876" y="-2299714"/>
              <a:ext cx="356618" cy="66324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D675082-D483-D1E1-2992-536809A59EF5}"/>
                </a:ext>
              </a:extLst>
            </p:cNvPr>
            <p:cNvSpPr/>
            <p:nvPr/>
          </p:nvSpPr>
          <p:spPr>
            <a:xfrm rot="5400000">
              <a:off x="4269133" y="1711043"/>
              <a:ext cx="1264102" cy="66324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38" descr="\documentclass{article}&#10;\usepackage{amsmath}&#10;\usepackage{xcolor}&#10;\pagestyle{empty}&#10;\begin{document}&#10;\definecolor{airforceblue}{rgb}{0.36, 0.54, 0.66}&#10;\color{white}&#10;Frosting&#10;&#10;\end{document}&#10;" title="IguanaTex Bitmap Display">
            <a:extLst>
              <a:ext uri="{FF2B5EF4-FFF2-40B4-BE49-F238E27FC236}">
                <a16:creationId xmlns:a16="http://schemas.microsoft.com/office/drawing/2014/main" id="{3923F845-4612-3C2F-538A-5A660F1EBC7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59" y="5168498"/>
            <a:ext cx="1341714" cy="336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7885D11-AD0A-FA32-1101-0CBBB30AED61}"/>
              </a:ext>
            </a:extLst>
          </p:cNvPr>
          <p:cNvSpPr txBox="1"/>
          <p:nvPr/>
        </p:nvSpPr>
        <p:spPr>
          <a:xfrm>
            <a:off x="2967399" y="1417668"/>
            <a:ext cx="42915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AD5BA3"/>
                </a:solidFill>
                <a:latin typeface="Myfont" panose="02000503000000000000" pitchFamily="2" charset="0"/>
              </a:rPr>
              <a:t>Happy Birthday!</a:t>
            </a:r>
          </a:p>
        </p:txBody>
      </p:sp>
      <p:sp>
        <p:nvSpPr>
          <p:cNvPr id="42" name="Heart 41">
            <a:extLst>
              <a:ext uri="{FF2B5EF4-FFF2-40B4-BE49-F238E27FC236}">
                <a16:creationId xmlns:a16="http://schemas.microsoft.com/office/drawing/2014/main" id="{7543853C-BAF7-4F65-F0DF-00BA8A636847}"/>
              </a:ext>
            </a:extLst>
          </p:cNvPr>
          <p:cNvSpPr/>
          <p:nvPr/>
        </p:nvSpPr>
        <p:spPr>
          <a:xfrm rot="1554495">
            <a:off x="6096791" y="1678273"/>
            <a:ext cx="512064" cy="512064"/>
          </a:xfrm>
          <a:prstGeom prst="hear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DBC508-8389-649B-EC53-67AE209888FC}"/>
              </a:ext>
            </a:extLst>
          </p:cNvPr>
          <p:cNvGrpSpPr/>
          <p:nvPr/>
        </p:nvGrpSpPr>
        <p:grpSpPr>
          <a:xfrm rot="5400000">
            <a:off x="4167587" y="4879884"/>
            <a:ext cx="1232507" cy="299458"/>
            <a:chOff x="3702013" y="5452796"/>
            <a:chExt cx="478155" cy="299458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FE0948-AB46-E750-D5C6-DADE9CF16381}"/>
                </a:ext>
              </a:extLst>
            </p:cNvPr>
            <p:cNvCxnSpPr/>
            <p:nvPr/>
          </p:nvCxnSpPr>
          <p:spPr>
            <a:xfrm>
              <a:off x="3702013" y="5452796"/>
              <a:ext cx="0" cy="2994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C22A79D-42A4-4017-0075-5960F94D3FE6}"/>
                </a:ext>
              </a:extLst>
            </p:cNvPr>
            <p:cNvCxnSpPr/>
            <p:nvPr/>
          </p:nvCxnSpPr>
          <p:spPr>
            <a:xfrm>
              <a:off x="4180168" y="5452796"/>
              <a:ext cx="0" cy="2994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F2D9BD7-4134-20A2-B0BA-69F3CA934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2013" y="5602525"/>
              <a:ext cx="346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26F2D54-2E87-BC9B-45A9-CBDE0CB76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0148" y="5602525"/>
              <a:ext cx="1600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\documentclass{article}&#10;\usepackage{amsmath}&#10;\usepackage{xcolor}&#10;\pagestyle{empty}&#10;\begin{document}&#10;\definecolor{airforceblue}{rgb}{0.36, 0.54, 0.66}&#10;\color{white}&#10;3 cm&#10;&#10;\end{document}&#10;" title="IguanaTex Bitmap Display">
            <a:extLst>
              <a:ext uri="{FF2B5EF4-FFF2-40B4-BE49-F238E27FC236}">
                <a16:creationId xmlns:a16="http://schemas.microsoft.com/office/drawing/2014/main" id="{61146DE8-CBF2-40B4-831F-00FC933F238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84" y="4860205"/>
            <a:ext cx="781714" cy="260571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DD22BBCF-DBB5-BE73-45A2-33D20D5627AB}"/>
              </a:ext>
            </a:extLst>
          </p:cNvPr>
          <p:cNvGrpSpPr/>
          <p:nvPr/>
        </p:nvGrpSpPr>
        <p:grpSpPr>
          <a:xfrm rot="5400000">
            <a:off x="4625659" y="860848"/>
            <a:ext cx="313324" cy="299458"/>
            <a:chOff x="3702013" y="5452796"/>
            <a:chExt cx="478155" cy="29945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E68F17B-354B-0A7D-4AE9-DD2FD6BDF82A}"/>
                </a:ext>
              </a:extLst>
            </p:cNvPr>
            <p:cNvCxnSpPr/>
            <p:nvPr/>
          </p:nvCxnSpPr>
          <p:spPr>
            <a:xfrm>
              <a:off x="3702013" y="5452796"/>
              <a:ext cx="0" cy="2994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3E02D12-F5C5-0A3D-F8EF-EAD1B1E968A9}"/>
                </a:ext>
              </a:extLst>
            </p:cNvPr>
            <p:cNvCxnSpPr/>
            <p:nvPr/>
          </p:nvCxnSpPr>
          <p:spPr>
            <a:xfrm>
              <a:off x="4180168" y="5452796"/>
              <a:ext cx="0" cy="2994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D6DFC6-F345-7320-FE90-95D1D939A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2013" y="5602525"/>
              <a:ext cx="346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F4D13CF-F341-42E5-61FD-E526CFD2EC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0148" y="5602525"/>
              <a:ext cx="1600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57" descr="\documentclass{article}&#10;\usepackage{amsmath}&#10;\usepackage{xcolor}&#10;\pagestyle{empty}&#10;\begin{document}&#10;\definecolor{airforceblue}{rgb}{0.36, 0.54, 0.66}&#10;\color{white}&#10;1 cm&#10;&#10;\end{document}&#10;" title="IguanaTex Bitmap Display">
            <a:extLst>
              <a:ext uri="{FF2B5EF4-FFF2-40B4-BE49-F238E27FC236}">
                <a16:creationId xmlns:a16="http://schemas.microsoft.com/office/drawing/2014/main" id="{12B61901-819B-DCFD-A620-347A6DEF9B7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64" y="880941"/>
            <a:ext cx="763428" cy="2560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C81E8BE-9173-70F9-FCE4-80D13EA0C165}"/>
              </a:ext>
            </a:extLst>
          </p:cNvPr>
          <p:cNvGrpSpPr/>
          <p:nvPr/>
        </p:nvGrpSpPr>
        <p:grpSpPr>
          <a:xfrm rot="10800000">
            <a:off x="7523073" y="2818051"/>
            <a:ext cx="734949" cy="299458"/>
            <a:chOff x="3702013" y="5452796"/>
            <a:chExt cx="478155" cy="29945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03876B3-B01B-610C-A193-0EC4567004D8}"/>
                </a:ext>
              </a:extLst>
            </p:cNvPr>
            <p:cNvCxnSpPr/>
            <p:nvPr/>
          </p:nvCxnSpPr>
          <p:spPr>
            <a:xfrm>
              <a:off x="3702013" y="5452796"/>
              <a:ext cx="0" cy="2994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D7EC9E1-DCE2-7067-D9D8-79C2A231C8A7}"/>
                </a:ext>
              </a:extLst>
            </p:cNvPr>
            <p:cNvCxnSpPr/>
            <p:nvPr/>
          </p:nvCxnSpPr>
          <p:spPr>
            <a:xfrm>
              <a:off x="4180168" y="5452796"/>
              <a:ext cx="0" cy="2994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C1FF462-7790-3B0D-9DE9-71D99156F2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2013" y="5602525"/>
              <a:ext cx="346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A0A2542-A85B-9B47-AF4B-87CF5FFD5E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0148" y="5602525"/>
              <a:ext cx="1600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Picture 64" descr="\documentclass{article}&#10;\usepackage{amsmath}&#10;\usepackage{xcolor}&#10;\pagestyle{empty}&#10;\begin{document}&#10;\definecolor{airforceblue}{rgb}{0.36, 0.54, 0.66}&#10;\color{white}&#10;2 cm&#10;&#10;\end{document}&#10;" title="IguanaTex Bitmap Display">
            <a:extLst>
              <a:ext uri="{FF2B5EF4-FFF2-40B4-BE49-F238E27FC236}">
                <a16:creationId xmlns:a16="http://schemas.microsoft.com/office/drawing/2014/main" id="{9223E716-8BD6-5980-8B98-690DFBD5A40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640" y="3182158"/>
            <a:ext cx="777143" cy="2560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CC5AE067-CE13-0882-E1E7-ADF979118840}"/>
              </a:ext>
            </a:extLst>
          </p:cNvPr>
          <p:cNvGrpSpPr/>
          <p:nvPr/>
        </p:nvGrpSpPr>
        <p:grpSpPr>
          <a:xfrm rot="10800000">
            <a:off x="1524826" y="2794051"/>
            <a:ext cx="740393" cy="299458"/>
            <a:chOff x="3702013" y="5452796"/>
            <a:chExt cx="478155" cy="299458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9FCF3A5-34B0-8B30-CA08-A0C32003C6AB}"/>
                </a:ext>
              </a:extLst>
            </p:cNvPr>
            <p:cNvCxnSpPr/>
            <p:nvPr/>
          </p:nvCxnSpPr>
          <p:spPr>
            <a:xfrm>
              <a:off x="3702013" y="5452796"/>
              <a:ext cx="0" cy="2994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EA477D7-E6C4-3FC9-D898-AFC2A65E8095}"/>
                </a:ext>
              </a:extLst>
            </p:cNvPr>
            <p:cNvCxnSpPr/>
            <p:nvPr/>
          </p:nvCxnSpPr>
          <p:spPr>
            <a:xfrm>
              <a:off x="4180168" y="5452796"/>
              <a:ext cx="0" cy="2994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BD3E8E1-770D-F889-351F-7BD9C52BD2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2013" y="5602525"/>
              <a:ext cx="346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0ABA781-57D7-F13D-0DB9-AB10A8F1D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0148" y="5602525"/>
              <a:ext cx="1600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Picture 70" descr="\documentclass{article}&#10;\usepackage{amsmath}&#10;\usepackage{xcolor}&#10;\pagestyle{empty}&#10;\begin{document}&#10;\definecolor{airforceblue}{rgb}{0.36, 0.54, 0.66}&#10;\color{white}&#10;2 cm&#10;&#10;\end{document}&#10;" title="IguanaTex Bitmap Display">
            <a:extLst>
              <a:ext uri="{FF2B5EF4-FFF2-40B4-BE49-F238E27FC236}">
                <a16:creationId xmlns:a16="http://schemas.microsoft.com/office/drawing/2014/main" id="{7E9702B8-9ABB-31AF-956E-CAE50295F5F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67" y="3182158"/>
            <a:ext cx="777143" cy="256000"/>
          </a:xfrm>
          <a:prstGeom prst="rect">
            <a:avLst/>
          </a:prstGeom>
        </p:spPr>
      </p:pic>
      <p:pic>
        <p:nvPicPr>
          <p:cNvPr id="73" name="Picture 72" descr="\documentclass{article}&#10;\usepackage{amsmath}&#10;\usepackage{xcolor}&#10;\pagestyle{empty}&#10;\begin{document}&#10;\definecolor{airforceblue}{rgb}{0.36, 0.54, 0.66}&#10;\color{white}&#10;&#10;$w$&#10;&#10;\end{document}&#10;" title="IguanaTex Bitmap Display">
            <a:extLst>
              <a:ext uri="{FF2B5EF4-FFF2-40B4-BE49-F238E27FC236}">
                <a16:creationId xmlns:a16="http://schemas.microsoft.com/office/drawing/2014/main" id="{E1CFA8ED-215A-1B64-3D75-7035FAF3B29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907" y="6019802"/>
            <a:ext cx="606826" cy="410019"/>
          </a:xfrm>
          <a:prstGeom prst="rect">
            <a:avLst/>
          </a:prstGeom>
        </p:spPr>
      </p:pic>
      <p:pic>
        <p:nvPicPr>
          <p:cNvPr id="76" name="Picture 75" descr="\documentclass{article}&#10;\usepackage{amsmath}&#10;\usepackage{xcolor}&#10;\pagestyle{empty}&#10;\begin{document}&#10;\definecolor{airforceblue}{rgb}{0.36, 0.54, 0.66}&#10;\color{white}&#10;&#10;$\ell$&#10;&#10;\end{document}&#10;" title="IguanaTex Bitmap Display">
            <a:extLst>
              <a:ext uri="{FF2B5EF4-FFF2-40B4-BE49-F238E27FC236}">
                <a16:creationId xmlns:a16="http://schemas.microsoft.com/office/drawing/2014/main" id="{AF523E4C-71A0-2A8E-844C-A5B78ADD2F9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94" y="2829168"/>
            <a:ext cx="360815" cy="650563"/>
          </a:xfrm>
          <a:prstGeom prst="rect">
            <a:avLst/>
          </a:prstGeom>
        </p:spPr>
      </p:pic>
      <p:pic>
        <p:nvPicPr>
          <p:cNvPr id="78" name="Picture 77" descr="\documentclass{article}&#10;\usepackage{amsmath}&#10;\usepackage{xcolor}&#10;\pagestyle{empty}&#10;\begin{document}&#10;\definecolor{agua}{rgb}{0.36, 0.54, 0.66}&#10;\definecolor{gold}{rgb}{0.74, 0.56, 0}&#10;\color{orange}&#10;$y = P(a)$&#10;&#10;\end{document}&#10;" title="IguanaTex Bitmap Display">
            <a:extLst>
              <a:ext uri="{FF2B5EF4-FFF2-40B4-BE49-F238E27FC236}">
                <a16:creationId xmlns:a16="http://schemas.microsoft.com/office/drawing/2014/main" id="{D093D65D-F010-CDCB-BD70-BD7AE648DE4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057" y="1894759"/>
            <a:ext cx="1451429" cy="3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92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7B115C-EC58-0EA3-C738-AD046A7C94BA}"/>
              </a:ext>
            </a:extLst>
          </p:cNvPr>
          <p:cNvSpPr/>
          <p:nvPr/>
        </p:nvSpPr>
        <p:spPr>
          <a:xfrm rot="16200000">
            <a:off x="1192619" y="2688247"/>
            <a:ext cx="5232420" cy="926592"/>
          </a:xfrm>
          <a:prstGeom prst="rect">
            <a:avLst/>
          </a:prstGeom>
          <a:gradFill flip="none" rotWithShape="1">
            <a:gsLst>
              <a:gs pos="20000">
                <a:schemeClr val="accent1">
                  <a:lumMod val="60000"/>
                  <a:lumOff val="4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accent5">
                  <a:lumMod val="75000"/>
                  <a:shade val="675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\documentclass{article}&#10;\usepackage{amsmath}&#10;\usepackage{xcolor}&#10;\pagestyle{empty}&#10;\begin{document}&#10;\definecolor{airforceblue}{rgb}{0.36, 0.54, 0.66}&#10;\color{white}&#10;&#10;2 ft&#10;\end{document}&#10;" title="IguanaTex Bitmap Display">
            <a:extLst>
              <a:ext uri="{FF2B5EF4-FFF2-40B4-BE49-F238E27FC236}">
                <a16:creationId xmlns:a16="http://schemas.microsoft.com/office/drawing/2014/main" id="{9E313E13-AD8A-6CE7-1C8E-5F6062BD6E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29" y="6018637"/>
            <a:ext cx="544000" cy="272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D6D81D1-51B1-31BB-B6B5-6B910BC3D4DF}"/>
              </a:ext>
            </a:extLst>
          </p:cNvPr>
          <p:cNvSpPr/>
          <p:nvPr/>
        </p:nvSpPr>
        <p:spPr>
          <a:xfrm>
            <a:off x="3119938" y="912900"/>
            <a:ext cx="232117" cy="232117"/>
          </a:xfrm>
          <a:prstGeom prst="ellipse">
            <a:avLst/>
          </a:prstGeom>
          <a:gradFill flip="none" rotWithShape="1">
            <a:gsLst>
              <a:gs pos="0">
                <a:srgbClr val="9347C1">
                  <a:shade val="30000"/>
                  <a:satMod val="115000"/>
                </a:srgbClr>
              </a:gs>
              <a:gs pos="50000">
                <a:srgbClr val="9347C1">
                  <a:shade val="67500"/>
                  <a:satMod val="115000"/>
                </a:srgbClr>
              </a:gs>
              <a:gs pos="100000">
                <a:srgbClr val="9347C1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\documentclass{article}&#10;\usepackage{amsmath}&#10;\usepackage{xcolor}&#10;\pagestyle{empty}&#10;\begin{document}&#10;\definecolor{airforceblue}{rgb}{0.36, 0.54, 0.66}&#10;\color{white}&#10;&#10;Girl&#10;\end{document}&#10;" title="IguanaTex Bitmap Display">
            <a:extLst>
              <a:ext uri="{FF2B5EF4-FFF2-40B4-BE49-F238E27FC236}">
                <a16:creationId xmlns:a16="http://schemas.microsoft.com/office/drawing/2014/main" id="{63AC3555-5FFB-E53D-8681-DD92F65215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64" y="868446"/>
            <a:ext cx="628572" cy="27657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B6B022B-EA88-300F-FC56-13F2AD5C6224}"/>
              </a:ext>
            </a:extLst>
          </p:cNvPr>
          <p:cNvGrpSpPr/>
          <p:nvPr/>
        </p:nvGrpSpPr>
        <p:grpSpPr>
          <a:xfrm rot="5400000">
            <a:off x="4884797" y="1669287"/>
            <a:ext cx="1873757" cy="548649"/>
            <a:chOff x="5345727" y="2432296"/>
            <a:chExt cx="1873757" cy="54864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AC1CDCC-59CF-683D-7E29-C8A39FCAF508}"/>
                </a:ext>
              </a:extLst>
            </p:cNvPr>
            <p:cNvGrpSpPr/>
            <p:nvPr/>
          </p:nvGrpSpPr>
          <p:grpSpPr>
            <a:xfrm>
              <a:off x="5345727" y="2432296"/>
              <a:ext cx="1873757" cy="548649"/>
              <a:chOff x="5753106" y="4722836"/>
              <a:chExt cx="2918159" cy="61244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93EAF5B-3700-18DF-A426-06C2CD69C41B}"/>
                  </a:ext>
                </a:extLst>
              </p:cNvPr>
              <p:cNvGrpSpPr/>
              <p:nvPr/>
            </p:nvGrpSpPr>
            <p:grpSpPr>
              <a:xfrm rot="16200000">
                <a:off x="6905963" y="3569979"/>
                <a:ext cx="612446" cy="2918159"/>
                <a:chOff x="8897672" y="1803307"/>
                <a:chExt cx="242203" cy="1464016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C69571C-AFAC-0D05-8D15-0FAAD08541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9013306" y="3151689"/>
                  <a:ext cx="0" cy="231267"/>
                </a:xfrm>
                <a:prstGeom prst="lin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99D6E998-A6DF-E01D-627D-DBED0D444411}"/>
                    </a:ext>
                  </a:extLst>
                </p:cNvPr>
                <p:cNvGrpSpPr/>
                <p:nvPr/>
              </p:nvGrpSpPr>
              <p:grpSpPr>
                <a:xfrm rot="16200000">
                  <a:off x="8938256" y="1773659"/>
                  <a:ext cx="171972" cy="231267"/>
                  <a:chOff x="5863221" y="6295834"/>
                  <a:chExt cx="164212" cy="231267"/>
                </a:xfrm>
                <a:solidFill>
                  <a:schemeClr val="tx1"/>
                </a:solidFill>
              </p:grpSpPr>
              <p:sp>
                <p:nvSpPr>
                  <p:cNvPr id="22" name="Isosceles Triangle 21">
                    <a:extLst>
                      <a:ext uri="{FF2B5EF4-FFF2-40B4-BE49-F238E27FC236}">
                        <a16:creationId xmlns:a16="http://schemas.microsoft.com/office/drawing/2014/main" id="{9A2309CA-C9AB-54EE-59C2-F6074AFF2E5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78127" y="6333377"/>
                    <a:ext cx="120017" cy="149830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8F235DEF-665D-3943-D6CC-FEB0ACAEE5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27433" y="6295834"/>
                    <a:ext cx="0" cy="231267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CB769CD-3FBF-16FF-D060-2AF6E28E1E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5881" y="5015252"/>
                <a:ext cx="796483" cy="0"/>
              </a:xfrm>
              <a:prstGeom prst="lin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EF05842-811D-9DCB-D3A9-FE5C5C3D4A0A}"/>
                </a:ext>
              </a:extLst>
            </p:cNvPr>
            <p:cNvSpPr/>
            <p:nvPr/>
          </p:nvSpPr>
          <p:spPr>
            <a:xfrm rot="5400000">
              <a:off x="6961589" y="2615591"/>
              <a:ext cx="271867" cy="1835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A71664-AFA1-37B3-C2DE-194262D63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4440" y="2694252"/>
              <a:ext cx="511424" cy="0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\documentclass{article}&#10;\usepackage{amsmath}&#10;\usepackage{xcolor}&#10;\pagestyle{empty}&#10;\begin{document}&#10;\definecolor{airforceblue}{rgb}{0.36, 0.54, 0.66}&#10;\color{white}&#10;$x$&#10;&#10;\end{document}&#10;" title="IguanaTex Bitmap Display">
            <a:extLst>
              <a:ext uri="{FF2B5EF4-FFF2-40B4-BE49-F238E27FC236}">
                <a16:creationId xmlns:a16="http://schemas.microsoft.com/office/drawing/2014/main" id="{4029D7EB-9981-FD8C-9088-CC4FAEF4A2C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987" y="1856135"/>
            <a:ext cx="192000" cy="171429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F72E0C9-4BC5-16C7-1E58-180DD54AB831}"/>
              </a:ext>
            </a:extLst>
          </p:cNvPr>
          <p:cNvGrpSpPr/>
          <p:nvPr/>
        </p:nvGrpSpPr>
        <p:grpSpPr>
          <a:xfrm rot="5400000">
            <a:off x="4860025" y="3543043"/>
            <a:ext cx="1873757" cy="548649"/>
            <a:chOff x="5345727" y="2432296"/>
            <a:chExt cx="1873757" cy="54864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4B5745F-B419-AAB1-EBB6-FC4E43D7D459}"/>
                </a:ext>
              </a:extLst>
            </p:cNvPr>
            <p:cNvGrpSpPr/>
            <p:nvPr/>
          </p:nvGrpSpPr>
          <p:grpSpPr>
            <a:xfrm>
              <a:off x="5345727" y="2432296"/>
              <a:ext cx="1873757" cy="548649"/>
              <a:chOff x="5753106" y="4722836"/>
              <a:chExt cx="2918159" cy="612446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4B2DF19-D938-CB82-7ABB-42E2B98DF619}"/>
                  </a:ext>
                </a:extLst>
              </p:cNvPr>
              <p:cNvGrpSpPr/>
              <p:nvPr/>
            </p:nvGrpSpPr>
            <p:grpSpPr>
              <a:xfrm rot="16200000">
                <a:off x="6905963" y="3569979"/>
                <a:ext cx="612446" cy="2918159"/>
                <a:chOff x="8897672" y="1803307"/>
                <a:chExt cx="242203" cy="1464016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1273694-62F4-2187-7A8D-7B846863EB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9013306" y="3151689"/>
                  <a:ext cx="0" cy="231267"/>
                </a:xfrm>
                <a:prstGeom prst="lin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DE6DA79E-D2EC-0D5C-412A-213A423D6028}"/>
                    </a:ext>
                  </a:extLst>
                </p:cNvPr>
                <p:cNvGrpSpPr/>
                <p:nvPr/>
              </p:nvGrpSpPr>
              <p:grpSpPr>
                <a:xfrm rot="16200000">
                  <a:off x="8938256" y="1773659"/>
                  <a:ext cx="171972" cy="231267"/>
                  <a:chOff x="5863221" y="6295834"/>
                  <a:chExt cx="164212" cy="231267"/>
                </a:xfrm>
                <a:solidFill>
                  <a:schemeClr val="tx1"/>
                </a:solidFill>
              </p:grpSpPr>
              <p:sp>
                <p:nvSpPr>
                  <p:cNvPr id="49" name="Isosceles Triangle 48">
                    <a:extLst>
                      <a:ext uri="{FF2B5EF4-FFF2-40B4-BE49-F238E27FC236}">
                        <a16:creationId xmlns:a16="http://schemas.microsoft.com/office/drawing/2014/main" id="{683F849F-8E81-6A3B-34CD-88067C2C9E0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78127" y="6333377"/>
                    <a:ext cx="120017" cy="149830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301835C7-AB8E-4404-88D6-1C705A9132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27433" y="6295834"/>
                    <a:ext cx="0" cy="231267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BC3C3DF-618C-E1D5-EBED-F30B9E2E7B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5881" y="5015252"/>
                <a:ext cx="796483" cy="0"/>
              </a:xfrm>
              <a:prstGeom prst="lin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18BA7C87-52D1-2C0A-30BC-1FFA06DC0FA3}"/>
                </a:ext>
              </a:extLst>
            </p:cNvPr>
            <p:cNvSpPr/>
            <p:nvPr/>
          </p:nvSpPr>
          <p:spPr>
            <a:xfrm rot="5400000">
              <a:off x="6961589" y="2615591"/>
              <a:ext cx="271867" cy="1835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B214B0E-9D25-E832-1E66-590DC8E4E3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4440" y="2694252"/>
              <a:ext cx="511424" cy="0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 descr="\documentclass{article}&#10;\usepackage{amsmath}&#10;\usepackage{xcolor}&#10;\pagestyle{empty}&#10;\begin{document}&#10;\definecolor{airforceblue}{rgb}{0.36, 0.54, 0.66}&#10;\color{white}&#10;$12 - x$&#10;&#10;\end{document}&#10;" title="IguanaTex Bitmap Display">
            <a:extLst>
              <a:ext uri="{FF2B5EF4-FFF2-40B4-BE49-F238E27FC236}">
                <a16:creationId xmlns:a16="http://schemas.microsoft.com/office/drawing/2014/main" id="{63E4D485-787A-29DC-0525-8535D87DF06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701" y="3667682"/>
            <a:ext cx="1012571" cy="256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C34145A3-D673-31CD-091A-B227A32F2F12}"/>
              </a:ext>
            </a:extLst>
          </p:cNvPr>
          <p:cNvSpPr/>
          <p:nvPr/>
        </p:nvSpPr>
        <p:spPr>
          <a:xfrm>
            <a:off x="4324723" y="4898673"/>
            <a:ext cx="1065715" cy="106571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\documentclass{article}&#10;\usepackage{amsmath}&#10;\usepackage{xcolor}&#10;\pagestyle{empty}&#10;\begin{document}&#10;\definecolor{airforceblue}{rgb}{0.36, 0.54, 0.66}&#10;\color{white}&#10;House&#10;&#10;\end{document}&#10;" title="IguanaTex Bitmap Display">
            <a:extLst>
              <a:ext uri="{FF2B5EF4-FFF2-40B4-BE49-F238E27FC236}">
                <a16:creationId xmlns:a16="http://schemas.microsoft.com/office/drawing/2014/main" id="{74C83E92-0E58-73A8-E1AF-97A9F02E740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77" y="5300101"/>
            <a:ext cx="978286" cy="262857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2CB615D-4EFB-A586-42A4-C9C42EC9E4F1}"/>
              </a:ext>
            </a:extLst>
          </p:cNvPr>
          <p:cNvCxnSpPr>
            <a:stCxn id="7" idx="4"/>
          </p:cNvCxnSpPr>
          <p:nvPr/>
        </p:nvCxnSpPr>
        <p:spPr>
          <a:xfrm flipH="1">
            <a:off x="3225800" y="1145017"/>
            <a:ext cx="10197" cy="1521748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799EA39-CCBA-2D09-B063-B81A8F91C8F5}"/>
              </a:ext>
            </a:extLst>
          </p:cNvPr>
          <p:cNvCxnSpPr>
            <a:cxnSpLocks/>
          </p:cNvCxnSpPr>
          <p:nvPr/>
        </p:nvCxnSpPr>
        <p:spPr>
          <a:xfrm>
            <a:off x="3225798" y="2656870"/>
            <a:ext cx="1098925" cy="2241803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D6EA3C5C-4AEC-8FC1-A576-727A3ED8759E}"/>
              </a:ext>
            </a:extLst>
          </p:cNvPr>
          <p:cNvSpPr/>
          <p:nvPr/>
        </p:nvSpPr>
        <p:spPr>
          <a:xfrm rot="10800000">
            <a:off x="3097489" y="1746135"/>
            <a:ext cx="270492" cy="233183"/>
          </a:xfrm>
          <a:prstGeom prst="triangl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8931BE4B-9651-1090-7A53-21C731AAC92F}"/>
              </a:ext>
            </a:extLst>
          </p:cNvPr>
          <p:cNvSpPr/>
          <p:nvPr/>
        </p:nvSpPr>
        <p:spPr>
          <a:xfrm rot="8988786">
            <a:off x="3577113" y="3551089"/>
            <a:ext cx="270492" cy="233183"/>
          </a:xfrm>
          <a:prstGeom prst="triangl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8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E7DA52-F28F-9EEA-F415-F7DAFBEE65AD}"/>
              </a:ext>
            </a:extLst>
          </p:cNvPr>
          <p:cNvSpPr/>
          <p:nvPr/>
        </p:nvSpPr>
        <p:spPr>
          <a:xfrm>
            <a:off x="993648" y="2615184"/>
            <a:ext cx="7979664" cy="926592"/>
          </a:xfrm>
          <a:prstGeom prst="rect">
            <a:avLst/>
          </a:prstGeom>
          <a:gradFill flip="none" rotWithShape="1">
            <a:gsLst>
              <a:gs pos="20000">
                <a:schemeClr val="accent1">
                  <a:lumMod val="60000"/>
                  <a:lumOff val="4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accent5">
                  <a:lumMod val="75000"/>
                  <a:shade val="675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C49F6-1BA9-E0AF-0594-1C6344DB1DAD}"/>
              </a:ext>
            </a:extLst>
          </p:cNvPr>
          <p:cNvSpPr/>
          <p:nvPr/>
        </p:nvSpPr>
        <p:spPr>
          <a:xfrm>
            <a:off x="1389888" y="1517904"/>
            <a:ext cx="2097024" cy="109728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\documentclass{article}&#10;\usepackage{amsmath}&#10;\usepackage{xcolor}&#10;\pagestyle{empty}&#10;\begin{document}&#10;\definecolor{airforceblue}{rgb}{0.36, 0.54, 0.66}&#10;\color{white}&#10;Refinery&#10;&#10;\end{document}&#10;" title="IguanaTex Bitmap Display">
            <a:extLst>
              <a:ext uri="{FF2B5EF4-FFF2-40B4-BE49-F238E27FC236}">
                <a16:creationId xmlns:a16="http://schemas.microsoft.com/office/drawing/2014/main" id="{C2586DD6-0B23-3149-6000-84C9AFB751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28" y="1948688"/>
            <a:ext cx="1369143" cy="3451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9B7AC8-A360-5F66-6831-6F13A91E859D}"/>
              </a:ext>
            </a:extLst>
          </p:cNvPr>
          <p:cNvCxnSpPr>
            <a:cxnSpLocks/>
          </p:cNvCxnSpPr>
          <p:nvPr/>
        </p:nvCxnSpPr>
        <p:spPr>
          <a:xfrm>
            <a:off x="3486912" y="2567559"/>
            <a:ext cx="1873755" cy="0"/>
          </a:xfrm>
          <a:prstGeom prst="line">
            <a:avLst/>
          </a:prstGeom>
          <a:ln w="762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F896FC-F898-FA8B-DA56-CCC41D9E7004}"/>
              </a:ext>
            </a:extLst>
          </p:cNvPr>
          <p:cNvCxnSpPr>
            <a:cxnSpLocks/>
          </p:cNvCxnSpPr>
          <p:nvPr/>
        </p:nvCxnSpPr>
        <p:spPr>
          <a:xfrm>
            <a:off x="5330469" y="2567559"/>
            <a:ext cx="1354355" cy="1022985"/>
          </a:xfrm>
          <a:prstGeom prst="line">
            <a:avLst/>
          </a:prstGeom>
          <a:ln w="762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C3655-8007-E424-0B4C-6D7446FDAA49}"/>
              </a:ext>
            </a:extLst>
          </p:cNvPr>
          <p:cNvSpPr/>
          <p:nvPr/>
        </p:nvSpPr>
        <p:spPr>
          <a:xfrm>
            <a:off x="6572238" y="3541774"/>
            <a:ext cx="1802306" cy="1097280"/>
          </a:xfrm>
          <a:prstGeom prst="rect">
            <a:avLst/>
          </a:prstGeom>
          <a:gradFill flip="none" rotWithShape="1">
            <a:gsLst>
              <a:gs pos="0">
                <a:srgbClr val="CC3399">
                  <a:shade val="30000"/>
                  <a:satMod val="115000"/>
                </a:srgbClr>
              </a:gs>
              <a:gs pos="50000">
                <a:srgbClr val="CC3399">
                  <a:shade val="67500"/>
                  <a:satMod val="115000"/>
                </a:srgbClr>
              </a:gs>
              <a:gs pos="100000">
                <a:srgbClr val="CC33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\documentclass{article}&#10;\usepackage{amsmath}&#10;\usepackage{xcolor}&#10;\pagestyle{empty}&#10;\begin{document}&#10;\definecolor{airforceblue}{rgb}{0.36, 0.54, 0.66}&#10;\color{white}&#10;Storage&#10;&#10;\end{document}&#10;" title="IguanaTex Bitmap Display">
            <a:extLst>
              <a:ext uri="{FF2B5EF4-FFF2-40B4-BE49-F238E27FC236}">
                <a16:creationId xmlns:a16="http://schemas.microsoft.com/office/drawing/2014/main" id="{7EA7AA23-3053-C0B5-A98E-1DD4402B496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59" y="3917842"/>
            <a:ext cx="1213714" cy="34514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C921729-B2BF-1551-F457-6E085BEF6848}"/>
              </a:ext>
            </a:extLst>
          </p:cNvPr>
          <p:cNvGrpSpPr/>
          <p:nvPr/>
        </p:nvGrpSpPr>
        <p:grpSpPr>
          <a:xfrm>
            <a:off x="3486911" y="969256"/>
            <a:ext cx="1873757" cy="548649"/>
            <a:chOff x="5753106" y="4722836"/>
            <a:chExt cx="2918159" cy="61244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B313EC2-8CC6-0247-0A38-CC6010F16F1C}"/>
                </a:ext>
              </a:extLst>
            </p:cNvPr>
            <p:cNvGrpSpPr/>
            <p:nvPr/>
          </p:nvGrpSpPr>
          <p:grpSpPr>
            <a:xfrm rot="16200000">
              <a:off x="6905963" y="3569979"/>
              <a:ext cx="612446" cy="2918159"/>
              <a:chOff x="8897672" y="1803307"/>
              <a:chExt cx="242203" cy="146401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E048E61-D12F-C2F4-F9AC-E83B1ECD9A5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013306" y="3151689"/>
                <a:ext cx="0" cy="231267"/>
              </a:xfrm>
              <a:prstGeom prst="lin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2393760-54F9-6217-E27C-B1CD1B8DE9B4}"/>
                  </a:ext>
                </a:extLst>
              </p:cNvPr>
              <p:cNvGrpSpPr/>
              <p:nvPr/>
            </p:nvGrpSpPr>
            <p:grpSpPr>
              <a:xfrm rot="16200000">
                <a:off x="8938256" y="1773659"/>
                <a:ext cx="171972" cy="231267"/>
                <a:chOff x="5863221" y="6295834"/>
                <a:chExt cx="164212" cy="231267"/>
              </a:xfrm>
              <a:solidFill>
                <a:schemeClr val="tx1"/>
              </a:solidFill>
            </p:grpSpPr>
            <p:sp>
              <p:nvSpPr>
                <p:cNvPr id="26" name="Isosceles Triangle 25">
                  <a:extLst>
                    <a:ext uri="{FF2B5EF4-FFF2-40B4-BE49-F238E27FC236}">
                      <a16:creationId xmlns:a16="http://schemas.microsoft.com/office/drawing/2014/main" id="{68E2CFF7-AC62-278C-A1B2-213437CAA7C1}"/>
                    </a:ext>
                  </a:extLst>
                </p:cNvPr>
                <p:cNvSpPr/>
                <p:nvPr/>
              </p:nvSpPr>
              <p:spPr>
                <a:xfrm rot="5400000">
                  <a:off x="5878127" y="6333377"/>
                  <a:ext cx="120017" cy="149830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A6BFD31-E052-FD23-FB04-3A72C86D9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27433" y="6295834"/>
                  <a:ext cx="0" cy="231267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166AFAB-62EF-8B42-B601-3A8E3D890E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881" y="5015252"/>
              <a:ext cx="796483" cy="0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\documentclass{article}&#10;\usepackage{amsmath}&#10;\usepackage{xcolor}&#10;\pagestyle{empty}&#10;\begin{document}&#10;\definecolor{airforceblue}{rgb}{0.36, 0.54, 0.66}&#10;\color{white}&#10;&#10;$x$&#10;\end{document}&#10;" title="IguanaTex Bitmap Display">
            <a:extLst>
              <a:ext uri="{FF2B5EF4-FFF2-40B4-BE49-F238E27FC236}">
                <a16:creationId xmlns:a16="http://schemas.microsoft.com/office/drawing/2014/main" id="{E9725CC8-5772-37C2-D62B-37D55D60189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41" y="1133657"/>
            <a:ext cx="201873" cy="195069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D686D58-E0AE-F18D-8942-7D757037C6D2}"/>
              </a:ext>
            </a:extLst>
          </p:cNvPr>
          <p:cNvSpPr/>
          <p:nvPr/>
        </p:nvSpPr>
        <p:spPr>
          <a:xfrm rot="5400000">
            <a:off x="5102773" y="1152551"/>
            <a:ext cx="271867" cy="18352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ADE5C9-197C-54A7-B574-5B10C3A91B68}"/>
              </a:ext>
            </a:extLst>
          </p:cNvPr>
          <p:cNvGrpSpPr/>
          <p:nvPr/>
        </p:nvGrpSpPr>
        <p:grpSpPr>
          <a:xfrm rot="16200000">
            <a:off x="4746235" y="3594470"/>
            <a:ext cx="548649" cy="3103357"/>
            <a:chOff x="8897672" y="1803307"/>
            <a:chExt cx="242203" cy="242473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F52E091-9ADA-5BC0-2EA8-B9B55901ACC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013306" y="4112407"/>
              <a:ext cx="0" cy="231267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12E9935-0DCD-2A22-63B8-0E7809AAE9AF}"/>
                </a:ext>
              </a:extLst>
            </p:cNvPr>
            <p:cNvGrpSpPr/>
            <p:nvPr/>
          </p:nvGrpSpPr>
          <p:grpSpPr>
            <a:xfrm rot="16200000">
              <a:off x="8938256" y="1773659"/>
              <a:ext cx="171972" cy="231267"/>
              <a:chOff x="5863221" y="6295834"/>
              <a:chExt cx="164212" cy="231267"/>
            </a:xfrm>
            <a:solidFill>
              <a:schemeClr val="tx1"/>
            </a:solidFill>
          </p:grpSpPr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6844074C-E23C-C1DF-958D-7DD00EE7BA6C}"/>
                  </a:ext>
                </a:extLst>
              </p:cNvPr>
              <p:cNvSpPr/>
              <p:nvPr/>
            </p:nvSpPr>
            <p:spPr>
              <a:xfrm rot="5400000">
                <a:off x="5878127" y="6333377"/>
                <a:ext cx="120017" cy="14983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FBF2E51-B642-5359-903F-CCFD479840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7433" y="6295834"/>
                <a:ext cx="0" cy="2312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6" name="Picture 55" descr="\documentclass{article}&#10;\usepackage{amsmath}&#10;\usepackage{xcolor}&#10;\pagestyle{empty}&#10;\begin{document}&#10;\definecolor{airforceblue}{rgb}{0.36, 0.54, 0.66}&#10;\color{white}&#10;&#10;10 mi&#10;\end{document}&#10;" title="IguanaTex Bitmap Display">
            <a:extLst>
              <a:ext uri="{FF2B5EF4-FFF2-40B4-BE49-F238E27FC236}">
                <a16:creationId xmlns:a16="http://schemas.microsoft.com/office/drawing/2014/main" id="{E704F1B5-9CE1-7344-7BB0-BC1E11CA849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624" y="5012433"/>
            <a:ext cx="825627" cy="265521"/>
          </a:xfrm>
          <a:prstGeom prst="rect">
            <a:avLst/>
          </a:prstGeom>
        </p:spPr>
      </p:pic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ECA72E88-24D9-BD4F-E597-A7CCD2EA4978}"/>
              </a:ext>
            </a:extLst>
          </p:cNvPr>
          <p:cNvSpPr/>
          <p:nvPr/>
        </p:nvSpPr>
        <p:spPr>
          <a:xfrm rot="5400000">
            <a:off x="6344541" y="5055119"/>
            <a:ext cx="271867" cy="18352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3BF454-3FA4-850F-4C4B-418B94144074}"/>
              </a:ext>
            </a:extLst>
          </p:cNvPr>
          <p:cNvCxnSpPr>
            <a:cxnSpLocks/>
          </p:cNvCxnSpPr>
          <p:nvPr/>
        </p:nvCxnSpPr>
        <p:spPr>
          <a:xfrm flipH="1">
            <a:off x="3688984" y="5140953"/>
            <a:ext cx="893176" cy="0"/>
          </a:xfrm>
          <a:prstGeom prst="lin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8A1796B-3D70-3F19-535A-E48FA9785F9D}"/>
              </a:ext>
            </a:extLst>
          </p:cNvPr>
          <p:cNvCxnSpPr>
            <a:cxnSpLocks/>
          </p:cNvCxnSpPr>
          <p:nvPr/>
        </p:nvCxnSpPr>
        <p:spPr>
          <a:xfrm flipH="1">
            <a:off x="5519620" y="5158534"/>
            <a:ext cx="893176" cy="0"/>
          </a:xfrm>
          <a:prstGeom prst="lin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1C2C596-001C-037D-3B8B-06FA2701F0F3}"/>
              </a:ext>
            </a:extLst>
          </p:cNvPr>
          <p:cNvCxnSpPr>
            <a:cxnSpLocks/>
          </p:cNvCxnSpPr>
          <p:nvPr/>
        </p:nvCxnSpPr>
        <p:spPr>
          <a:xfrm flipH="1">
            <a:off x="4625624" y="1231212"/>
            <a:ext cx="511424" cy="0"/>
          </a:xfrm>
          <a:prstGeom prst="lin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 descr="\documentclass{article}&#10;\usepackage{amsmath}&#10;\usepackage{xcolor}&#10;\pagestyle{empty}&#10;\begin{document}&#10;\definecolor{airforceblue}{rgb}{0.36, 0.54, 0.66}&#10;\color{white}&#10;3 mi&#10;&#10;\end{document}&#10;" title="IguanaTex Bitmap Display">
            <a:extLst>
              <a:ext uri="{FF2B5EF4-FFF2-40B4-BE49-F238E27FC236}">
                <a16:creationId xmlns:a16="http://schemas.microsoft.com/office/drawing/2014/main" id="{824AC376-AD24-EF8E-2882-837A2F3D6F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312" y="2923237"/>
            <a:ext cx="713143" cy="2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9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713412-1811-D790-AA29-CFED86B82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01" y="1111931"/>
            <a:ext cx="5503605" cy="5253700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xcolor}&#10;\pagestyle{empty}&#10;\begin{document}&#10;\definecolor{agua}{rgb}{0.36, 0.54, 0.66}&#10;\definecolor{gold}{rgb}{0.74, 0.56, 0}&#10;\color{orange}&#10;$y = S(r)$&#10;&#10;\end{document}&#10;" title="IguanaTex Bitmap Display">
            <a:extLst>
              <a:ext uri="{FF2B5EF4-FFF2-40B4-BE49-F238E27FC236}">
                <a16:creationId xmlns:a16="http://schemas.microsoft.com/office/drawing/2014/main" id="{9519E4B1-B5D6-D689-FECC-18D9AE42116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052" y="2300849"/>
            <a:ext cx="1389714" cy="38171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457802C-0BD5-E4ED-6363-C3816F9D4CA6}"/>
              </a:ext>
            </a:extLst>
          </p:cNvPr>
          <p:cNvSpPr/>
          <p:nvPr/>
        </p:nvSpPr>
        <p:spPr>
          <a:xfrm>
            <a:off x="4717940" y="3776980"/>
            <a:ext cx="114300" cy="1143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07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FC4ED6C-BCD2-6554-FCFC-873BA5B683EF}"/>
              </a:ext>
            </a:extLst>
          </p:cNvPr>
          <p:cNvGrpSpPr/>
          <p:nvPr/>
        </p:nvGrpSpPr>
        <p:grpSpPr>
          <a:xfrm>
            <a:off x="1196849" y="872556"/>
            <a:ext cx="6926070" cy="4065485"/>
            <a:chOff x="1196849" y="872556"/>
            <a:chExt cx="6926070" cy="40654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8C5950C-4F54-21EA-4D5D-0080EC7A6986}"/>
                </a:ext>
              </a:extLst>
            </p:cNvPr>
            <p:cNvCxnSpPr>
              <a:cxnSpLocks/>
            </p:cNvCxnSpPr>
            <p:nvPr/>
          </p:nvCxnSpPr>
          <p:spPr>
            <a:xfrm>
              <a:off x="5867011" y="1962293"/>
              <a:ext cx="770127" cy="2168639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3811DF1-7445-B657-30F7-76B048B72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2352" y="1964719"/>
              <a:ext cx="1916832" cy="2191856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D9C8921-8A0E-1E4E-50CA-789BC896A7D6}"/>
                </a:ext>
              </a:extLst>
            </p:cNvPr>
            <p:cNvCxnSpPr>
              <a:cxnSpLocks/>
            </p:cNvCxnSpPr>
            <p:nvPr/>
          </p:nvCxnSpPr>
          <p:spPr>
            <a:xfrm>
              <a:off x="3952394" y="1655053"/>
              <a:ext cx="0" cy="2501523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94E7E987-3D2A-AA09-DB89-8E1E20A864E2}"/>
                </a:ext>
              </a:extLst>
            </p:cNvPr>
            <p:cNvSpPr/>
            <p:nvPr/>
          </p:nvSpPr>
          <p:spPr>
            <a:xfrm>
              <a:off x="1196849" y="1655053"/>
              <a:ext cx="5473351" cy="2136697"/>
            </a:xfrm>
            <a:prstGeom prst="arc">
              <a:avLst>
                <a:gd name="adj1" fmla="val 16200000"/>
                <a:gd name="adj2" fmla="val 21413045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E796FC8-782F-7680-2E70-C19B9B5612EF}"/>
                </a:ext>
              </a:extLst>
            </p:cNvPr>
            <p:cNvCxnSpPr>
              <a:cxnSpLocks/>
            </p:cNvCxnSpPr>
            <p:nvPr/>
          </p:nvCxnSpPr>
          <p:spPr>
            <a:xfrm>
              <a:off x="6637138" y="2543408"/>
              <a:ext cx="0" cy="1613168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7F1F29-897D-6D4B-ACEE-3B11FBD0F298}"/>
                </a:ext>
              </a:extLst>
            </p:cNvPr>
            <p:cNvSpPr/>
            <p:nvPr/>
          </p:nvSpPr>
          <p:spPr>
            <a:xfrm>
              <a:off x="2906563" y="4144841"/>
              <a:ext cx="4595448" cy="299989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6000">
                  <a:srgbClr val="C55F1A"/>
                </a:gs>
                <a:gs pos="90000">
                  <a:schemeClr val="accent2">
                    <a:lumMod val="60000"/>
                    <a:lumOff val="40000"/>
                  </a:schemeClr>
                </a:gs>
                <a:gs pos="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 descr="\documentclass{article}&#10;\usepackage{amsmath}&#10;\usepackage{xcolor}&#10;\pagestyle{empty}&#10;\begin{document}&#10;\definecolor{airforceblue}{rgb}{0.36, 0.54, 0.66}&#10;\color{white}&#10;5 in&#10;&#10;\end{document}&#10;" title="IguanaTex Bitmap Display">
              <a:extLst>
                <a:ext uri="{FF2B5EF4-FFF2-40B4-BE49-F238E27FC236}">
                  <a16:creationId xmlns:a16="http://schemas.microsoft.com/office/drawing/2014/main" id="{582BD72D-3E6E-0B32-6179-2A8BF9265BE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896" y="2662867"/>
              <a:ext cx="635936" cy="274934"/>
            </a:xfrm>
            <a:prstGeom prst="rect">
              <a:avLst/>
            </a:prstGeom>
          </p:spPr>
        </p:pic>
        <p:pic>
          <p:nvPicPr>
            <p:cNvPr id="20" name="Picture 19" descr="\documentclass{article}&#10;\usepackage{amsmath}&#10;\usepackage{xcolor}&#10;\pagestyle{empty}&#10;\begin{document}&#10;\definecolor{airforceblue}{rgb}{0.36, 0.54, 0.66}&#10;\color{white}&#10;3 in&#10;&#10;\end{document}&#10;" title="IguanaTex Bitmap Display">
              <a:extLst>
                <a:ext uri="{FF2B5EF4-FFF2-40B4-BE49-F238E27FC236}">
                  <a16:creationId xmlns:a16="http://schemas.microsoft.com/office/drawing/2014/main" id="{ECCEBBA4-6BA2-C579-4833-70DB1A680EF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312" y="3135197"/>
              <a:ext cx="625136" cy="268249"/>
            </a:xfrm>
            <a:prstGeom prst="rect">
              <a:avLst/>
            </a:prstGeom>
          </p:spPr>
        </p:pic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66E8AE8-5DF8-1AE4-EFBA-A64D547BCEA3}"/>
                </a:ext>
              </a:extLst>
            </p:cNvPr>
            <p:cNvSpPr/>
            <p:nvPr/>
          </p:nvSpPr>
          <p:spPr>
            <a:xfrm rot="5400000">
              <a:off x="5602588" y="919896"/>
              <a:ext cx="291367" cy="19668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3A2E20-3B80-42DC-DB6C-56E729C0FD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1222" y="1006295"/>
              <a:ext cx="508705" cy="0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 descr="\documentclass{article}&#10;\usepackage{amsmath}&#10;\usepackage{xcolor}&#10;\pagestyle{empty}&#10;\begin{document}&#10;\definecolor{airforceblue}{rgb}{0.36, 0.54, 0.66}&#10;\color{white}&#10;$x$&#10;&#10;\end{document}&#10;" title="IguanaTex Bitmap Display">
              <a:extLst>
                <a:ext uri="{FF2B5EF4-FFF2-40B4-BE49-F238E27FC236}">
                  <a16:creationId xmlns:a16="http://schemas.microsoft.com/office/drawing/2014/main" id="{37AE8489-204A-EF32-1187-9E5FE2D1D28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2415" y="922156"/>
              <a:ext cx="215227" cy="192167"/>
            </a:xfrm>
            <a:prstGeom prst="rect">
              <a:avLst/>
            </a:prstGeom>
          </p:spPr>
        </p:pic>
        <p:pic>
          <p:nvPicPr>
            <p:cNvPr id="60" name="Picture 59" descr="\documentclass{article}&#10;\usepackage{amsmath}&#10;\usepackage{xcolor}&#10;\pagestyle{empty}&#10;\begin{document}&#10;\definecolor{airforceblue}{rgb}{0.36, 0.54, 0.66}&#10;\color{white}&#10;$\ell_1$&#10;&#10;\end{document}&#10;" title="IguanaTex Bitmap Display">
              <a:extLst>
                <a:ext uri="{FF2B5EF4-FFF2-40B4-BE49-F238E27FC236}">
                  <a16:creationId xmlns:a16="http://schemas.microsoft.com/office/drawing/2014/main" id="{08689FBA-411C-933C-63E7-AA741D7C4CE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6193" y="2624492"/>
              <a:ext cx="291133" cy="336103"/>
            </a:xfrm>
            <a:prstGeom prst="rect">
              <a:avLst/>
            </a:prstGeom>
          </p:spPr>
        </p:pic>
        <p:pic>
          <p:nvPicPr>
            <p:cNvPr id="62" name="Picture 61" descr="\documentclass{article}&#10;\usepackage{amsmath}&#10;\usepackage{xcolor}&#10;\pagestyle{empty}&#10;\begin{document}&#10;\definecolor{airforceblue}{rgb}{0.36, 0.54, 0.66}&#10;\color{white}&#10;&#10;$\ell_2$&#10;\end{document}&#10;" title="IguanaTex Bitmap Display">
              <a:extLst>
                <a:ext uri="{FF2B5EF4-FFF2-40B4-BE49-F238E27FC236}">
                  <a16:creationId xmlns:a16="http://schemas.microsoft.com/office/drawing/2014/main" id="{FEE83B52-CC5D-B4A1-8BB7-3F5C235139C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253" y="2653183"/>
              <a:ext cx="300600" cy="336103"/>
            </a:xfrm>
            <a:prstGeom prst="rect">
              <a:avLst/>
            </a:prstGeom>
          </p:spPr>
        </p:pic>
        <p:pic>
          <p:nvPicPr>
            <p:cNvPr id="64" name="Picture 63" descr="\documentclass{article}&#10;\usepackage{amsmath}&#10;\usepackage{xcolor}&#10;\pagestyle{empty}&#10;\begin{document}&#10;\definecolor{airforceblue}{rgb}{0.36, 0.54, 0.66}&#10;\color{white}&#10;&#10;4 in&#10;\end{document}&#10;" title="IguanaTex Bitmap Display">
              <a:extLst>
                <a:ext uri="{FF2B5EF4-FFF2-40B4-BE49-F238E27FC236}">
                  <a16:creationId xmlns:a16="http://schemas.microsoft.com/office/drawing/2014/main" id="{465EF4C1-6EF6-EEBD-FB56-DF481771EF47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2415" y="4637389"/>
              <a:ext cx="724785" cy="300652"/>
            </a:xfrm>
            <a:prstGeom prst="rect">
              <a:avLst/>
            </a:prstGeom>
          </p:spPr>
        </p:pic>
        <p:pic>
          <p:nvPicPr>
            <p:cNvPr id="66" name="Picture 65" descr="\documentclass{article}&#10;\usepackage{amsmath}&#10;\usepackage{xcolor}&#10;\pagestyle{empty}&#10;\begin{document}&#10;\definecolor{airforceblue}{rgb}{0.36, 0.54, 0.66}&#10;\color{orange}&#10;Ceiling&#10;&#10;\end{document}&#10;" title="IguanaTex Bitmap Display">
              <a:extLst>
                <a:ext uri="{FF2B5EF4-FFF2-40B4-BE49-F238E27FC236}">
                  <a16:creationId xmlns:a16="http://schemas.microsoft.com/office/drawing/2014/main" id="{3D8921BC-60E3-D05E-8B33-A278BF8BDDA1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073" y="1746959"/>
              <a:ext cx="1200557" cy="36549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769F66D-4667-08C3-79D2-03B01792DC41}"/>
                </a:ext>
              </a:extLst>
            </p:cNvPr>
            <p:cNvSpPr/>
            <p:nvPr/>
          </p:nvSpPr>
          <p:spPr>
            <a:xfrm>
              <a:off x="5802261" y="1907263"/>
              <a:ext cx="125802" cy="12580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111" descr="\documentclass{article}&#10;\usepackage{amsmath}&#10;\usepackage{xcolor}&#10;\pagestyle{empty}&#10;\begin{document}&#10;\definecolor{agua}{rgb}{0.36, 0.54, 0.66}&#10;\color{white}&#10;$C$&#10;&#10;\end{document}&#10;" title="IguanaTex Bitmap Display">
              <a:extLst>
                <a:ext uri="{FF2B5EF4-FFF2-40B4-BE49-F238E27FC236}">
                  <a16:creationId xmlns:a16="http://schemas.microsoft.com/office/drawing/2014/main" id="{FE9FF420-A9E2-2FE4-17AA-8BD5CC024F6D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123" y="1484691"/>
              <a:ext cx="335092" cy="340723"/>
            </a:xfrm>
            <a:prstGeom prst="rect">
              <a:avLst/>
            </a:prstGeom>
          </p:spPr>
        </p:pic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EB24DCD-E635-8E23-8348-55380F1F0A43}"/>
                </a:ext>
              </a:extLst>
            </p:cNvPr>
            <p:cNvSpPr/>
            <p:nvPr/>
          </p:nvSpPr>
          <p:spPr>
            <a:xfrm>
              <a:off x="3893473" y="4068031"/>
              <a:ext cx="125802" cy="12580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DDA681B-A3F9-B18A-A845-2082A7BE7245}"/>
                </a:ext>
              </a:extLst>
            </p:cNvPr>
            <p:cNvSpPr/>
            <p:nvPr/>
          </p:nvSpPr>
          <p:spPr>
            <a:xfrm>
              <a:off x="6578512" y="4081940"/>
              <a:ext cx="125802" cy="12580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 descr="\documentclass{article}&#10;\usepackage{amsmath}&#10;\usepackage{xcolor}&#10;\pagestyle{empty}&#10;\begin{document}&#10;\definecolor{agua}{rgb}{0.36, 0.54, 0.66}&#10;\definecolor{gold}{rgb}{0.74, 0.56, 0}&#10;\color{gold}&#10;Beam A&#10;&#10;\end{document}&#10;" title="IguanaTex Bitmap Display">
              <a:extLst>
                <a:ext uri="{FF2B5EF4-FFF2-40B4-BE49-F238E27FC236}">
                  <a16:creationId xmlns:a16="http://schemas.microsoft.com/office/drawing/2014/main" id="{41E01498-D6BA-F1BF-F627-0A79F2D4B116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560" y="2016038"/>
              <a:ext cx="1475584" cy="306778"/>
            </a:xfrm>
            <a:prstGeom prst="rect">
              <a:avLst/>
            </a:prstGeom>
          </p:spPr>
        </p:pic>
        <p:pic>
          <p:nvPicPr>
            <p:cNvPr id="90" name="Picture 89" descr="\documentclass{article}&#10;\usepackage{amsmath}&#10;\usepackage{xcolor}&#10;\pagestyle{empty}&#10;\begin{document}&#10;\definecolor{agua}{rgb}{0.36, 0.54, 0.66}&#10;\definecolor{gold}{rgb}{0.74, 0.56, 0}&#10;\color{gold}&#10;Beam B&#10;&#10;\end{document}&#10;" title="IguanaTex Bitmap Display">
              <a:extLst>
                <a:ext uri="{FF2B5EF4-FFF2-40B4-BE49-F238E27FC236}">
                  <a16:creationId xmlns:a16="http://schemas.microsoft.com/office/drawing/2014/main" id="{211CB2B6-D06E-EDCB-FCEA-334D9BBD564C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8771" y="2505812"/>
              <a:ext cx="1324148" cy="266685"/>
            </a:xfrm>
            <a:prstGeom prst="rect">
              <a:avLst/>
            </a:prstGeom>
          </p:spPr>
        </p:pic>
        <p:pic>
          <p:nvPicPr>
            <p:cNvPr id="104" name="Picture 103" descr="\documentclass{article}&#10;\usepackage{amsmath}&#10;\usepackage{xcolor}&#10;\pagestyle{empty}&#10;\begin{document}&#10;\definecolor{agua}{rgb}{0.36, 0.54, 0.66}&#10;\definecolor{gold}{rgb}{0.74, 0.56, 0}&#10;\color{white}&#10;$P$&#10;&#10;\end{document}&#10;" title="IguanaTex Bitmap Display">
              <a:extLst>
                <a:ext uri="{FF2B5EF4-FFF2-40B4-BE49-F238E27FC236}">
                  <a16:creationId xmlns:a16="http://schemas.microsoft.com/office/drawing/2014/main" id="{1ED6B64F-2753-A023-AC9D-EA55F192DB82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2082" y="3772576"/>
              <a:ext cx="300116" cy="282609"/>
            </a:xfrm>
            <a:prstGeom prst="rect">
              <a:avLst/>
            </a:prstGeom>
          </p:spPr>
        </p:pic>
        <p:pic>
          <p:nvPicPr>
            <p:cNvPr id="108" name="Picture 107" descr="\documentclass{article}&#10;\usepackage{amsmath}&#10;\usepackage{xcolor}&#10;\pagestyle{empty}&#10;\begin{document}&#10;\definecolor{agua}{rgb}{0.36, 0.54, 0.66}&#10;\definecolor{gold}{rgb}{0.74, 0.56, 0}&#10;\color{white}&#10;$Q$&#10;&#10;\end{document}&#10;" title="IguanaTex Bitmap Display">
              <a:extLst>
                <a:ext uri="{FF2B5EF4-FFF2-40B4-BE49-F238E27FC236}">
                  <a16:creationId xmlns:a16="http://schemas.microsoft.com/office/drawing/2014/main" id="{F3525C39-11D6-6E10-E7F6-71F6101C4CDD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192" y="3772576"/>
              <a:ext cx="247162" cy="320237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654759-706B-CF40-8738-D0CA9A207E3F}"/>
              </a:ext>
            </a:extLst>
          </p:cNvPr>
          <p:cNvGrpSpPr/>
          <p:nvPr/>
        </p:nvGrpSpPr>
        <p:grpSpPr>
          <a:xfrm>
            <a:off x="3952352" y="727868"/>
            <a:ext cx="1914661" cy="588005"/>
            <a:chOff x="5753032" y="4722816"/>
            <a:chExt cx="2782295" cy="61244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FD811C-D53D-1747-3EC1-5B32B1992C55}"/>
                </a:ext>
              </a:extLst>
            </p:cNvPr>
            <p:cNvGrpSpPr/>
            <p:nvPr/>
          </p:nvGrpSpPr>
          <p:grpSpPr>
            <a:xfrm rot="16200000">
              <a:off x="6837955" y="3637893"/>
              <a:ext cx="612449" cy="2782295"/>
              <a:chOff x="8897672" y="1803270"/>
              <a:chExt cx="242204" cy="1395854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7796D6F-9E2A-501C-23BA-32CF77A28E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013306" y="3083490"/>
                <a:ext cx="0" cy="231267"/>
              </a:xfrm>
              <a:prstGeom prst="lin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9ABE49A-B550-F162-0496-5F53069CC5CB}"/>
                  </a:ext>
                </a:extLst>
              </p:cNvPr>
              <p:cNvGrpSpPr/>
              <p:nvPr/>
            </p:nvGrpSpPr>
            <p:grpSpPr>
              <a:xfrm rot="16200000">
                <a:off x="8938245" y="1773634"/>
                <a:ext cx="171995" cy="231267"/>
                <a:chOff x="5863200" y="6295834"/>
                <a:chExt cx="164233" cy="231267"/>
              </a:xfrm>
              <a:solidFill>
                <a:schemeClr val="tx1"/>
              </a:solidFill>
            </p:grpSpPr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029E3961-2153-244C-97A0-3B1C95944590}"/>
                    </a:ext>
                  </a:extLst>
                </p:cNvPr>
                <p:cNvSpPr/>
                <p:nvPr/>
              </p:nvSpPr>
              <p:spPr>
                <a:xfrm rot="5400000">
                  <a:off x="5878106" y="6337505"/>
                  <a:ext cx="120017" cy="149830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EC0B280-B7A6-23FA-1CCA-F7877BC6A0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27433" y="6295834"/>
                  <a:ext cx="0" cy="231267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54A33-7E0C-8B0F-B58E-BB38A033ED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882" y="5015251"/>
              <a:ext cx="756646" cy="0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DF5807-B255-8F43-986C-27982C8B91EE}"/>
              </a:ext>
            </a:extLst>
          </p:cNvPr>
          <p:cNvCxnSpPr>
            <a:stCxn id="73" idx="4"/>
          </p:cNvCxnSpPr>
          <p:nvPr/>
        </p:nvCxnSpPr>
        <p:spPr>
          <a:xfrm>
            <a:off x="5865162" y="2033065"/>
            <a:ext cx="0" cy="2097867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 descr="\documentclass{article}&#10;\usepackage{amsmath}&#10;\usepackage{xcolor}&#10;\pagestyle{empty}&#10;\begin{document}&#10;\definecolor{agua}{rgb}{0.36, 0.54, 0.66}&#10;\definecolor{gold}{rgb}{0.74, 0.56, 0}&#10;\color{white}&#10;$h$&#10;&#10;\end{document}&#10;" title="IguanaTex Bitmap Display">
            <a:extLst>
              <a:ext uri="{FF2B5EF4-FFF2-40B4-BE49-F238E27FC236}">
                <a16:creationId xmlns:a16="http://schemas.microsoft.com/office/drawing/2014/main" id="{CFF803EA-852A-D59A-F734-68B560AE88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871" y="2989287"/>
            <a:ext cx="187429" cy="267429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906643C-A817-F763-18C7-22964491A6B5}"/>
              </a:ext>
            </a:extLst>
          </p:cNvPr>
          <p:cNvGrpSpPr/>
          <p:nvPr/>
        </p:nvGrpSpPr>
        <p:grpSpPr>
          <a:xfrm>
            <a:off x="5657886" y="3916218"/>
            <a:ext cx="203032" cy="226366"/>
            <a:chOff x="5643584" y="3908055"/>
            <a:chExt cx="203032" cy="226366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A6577C5-9234-9A6B-EA93-E01B763C54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3584" y="3913880"/>
              <a:ext cx="203032" cy="0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F4C462D-9A30-7C56-0110-46B3210E48F9}"/>
                </a:ext>
              </a:extLst>
            </p:cNvPr>
            <p:cNvCxnSpPr>
              <a:cxnSpLocks/>
            </p:cNvCxnSpPr>
            <p:nvPr/>
          </p:nvCxnSpPr>
          <p:spPr>
            <a:xfrm>
              <a:off x="5643584" y="3908055"/>
              <a:ext cx="0" cy="226366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391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74E701-6007-3373-95C5-2C41DBB2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36" y="1018033"/>
            <a:ext cx="6007224" cy="5705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613B3C-A736-780D-AFA6-1B122007D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41" y="1965241"/>
            <a:ext cx="1224280" cy="59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2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707EFC-9348-2877-D8B9-6277CC11B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20" y="922020"/>
            <a:ext cx="6407428" cy="5387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3C6DA1-615B-E46C-37E5-C9FDD061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687" y="4127724"/>
            <a:ext cx="1370873" cy="5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2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1ED409E-227C-5417-1FA5-92D5D841FF1E}"/>
              </a:ext>
            </a:extLst>
          </p:cNvPr>
          <p:cNvGrpSpPr/>
          <p:nvPr/>
        </p:nvGrpSpPr>
        <p:grpSpPr>
          <a:xfrm>
            <a:off x="1823720" y="2733040"/>
            <a:ext cx="4876800" cy="2037080"/>
            <a:chOff x="1823720" y="2733040"/>
            <a:chExt cx="4876800" cy="2037080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bg1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368724E6-6A2E-4CFB-909B-4F99E2049C82}"/>
                </a:ext>
              </a:extLst>
            </p:cNvPr>
            <p:cNvSpPr/>
            <p:nvPr/>
          </p:nvSpPr>
          <p:spPr>
            <a:xfrm>
              <a:off x="1823720" y="3271520"/>
              <a:ext cx="2976880" cy="1498600"/>
            </a:xfrm>
            <a:prstGeom prst="rtTriangl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5DF60C1B-06A0-86EF-06EA-225E8D5EB0A3}"/>
                </a:ext>
              </a:extLst>
            </p:cNvPr>
            <p:cNvSpPr/>
            <p:nvPr/>
          </p:nvSpPr>
          <p:spPr>
            <a:xfrm rot="16200000">
              <a:off x="4732020" y="2801620"/>
              <a:ext cx="2037080" cy="1899920"/>
            </a:xfrm>
            <a:prstGeom prst="rtTriangl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\documentclass{article}&#10;\usepackage{amsmath}&#10;\usepackage{xcolor}&#10;\pagestyle{empty}&#10;\begin{document}&#10;\definecolor{agua}{rgb}{0.36, 0.54, 0.66}&#10;\definecolor{gold}{rgb}{0.74, 0.56, 0}&#10;\color{white}&#10;$x$&#10;&#10;\end{document}&#10;" title="IguanaTex Bitmap Display">
            <a:extLst>
              <a:ext uri="{FF2B5EF4-FFF2-40B4-BE49-F238E27FC236}">
                <a16:creationId xmlns:a16="http://schemas.microsoft.com/office/drawing/2014/main" id="{D352675A-C597-CFCE-428A-B07093C97E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20" y="3935105"/>
            <a:ext cx="192000" cy="171429"/>
          </a:xfrm>
          <a:prstGeom prst="rect">
            <a:avLst/>
          </a:prstGeom>
        </p:spPr>
      </p:pic>
      <p:pic>
        <p:nvPicPr>
          <p:cNvPr id="10" name="Picture 9" descr="\documentclass{article}&#10;\usepackage{amsmath}&#10;\usepackage{xcolor}&#10;\pagestyle{empty}&#10;\begin{document}&#10;\definecolor{agua}{rgb}{0.36, 0.54, 0.66}&#10;\definecolor{gold}{rgb}{0.74, 0.56, 0}&#10;\color{white}&#10;4&#10;&#10;\end{document}&#10;" title="IguanaTex Bitmap Display">
            <a:extLst>
              <a:ext uri="{FF2B5EF4-FFF2-40B4-BE49-F238E27FC236}">
                <a16:creationId xmlns:a16="http://schemas.microsoft.com/office/drawing/2014/main" id="{09CF10B8-73E7-813F-95DC-66AD193E0F7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11" y="4961265"/>
            <a:ext cx="171429" cy="256000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xcolor}&#10;\pagestyle{empty}&#10;\begin{document}&#10;\definecolor{agua}{rgb}{0.36, 0.54, 0.66}&#10;\definecolor{gold}{rgb}{0.74, 0.56, 0}&#10;\color{white}&#10;3&#10;&#10;\end{document}&#10;" title="IguanaTex Bitmap Display">
            <a:extLst>
              <a:ext uri="{FF2B5EF4-FFF2-40B4-BE49-F238E27FC236}">
                <a16:creationId xmlns:a16="http://schemas.microsoft.com/office/drawing/2014/main" id="{B68F67DF-DE34-1BB8-B9AB-008108D1172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60" y="3674534"/>
            <a:ext cx="160000" cy="260571"/>
          </a:xfrm>
          <a:prstGeom prst="rect">
            <a:avLst/>
          </a:prstGeom>
        </p:spPr>
      </p:pic>
      <p:pic>
        <p:nvPicPr>
          <p:cNvPr id="14" name="Picture 13" descr="\documentclass{article}&#10;\usepackage{amsmath}&#10;\usepackage{xcolor}&#10;\pagestyle{empty}&#10;\begin{document}&#10;\definecolor{agua}{rgb}{0.36, 0.54, 0.66}&#10;\definecolor{gold}{rgb}{0.74, 0.56, 0}&#10;\color{white}&#10;$x + 1$&#10;&#10;\end{document}&#10;" title="IguanaTex Bitmap Display">
            <a:extLst>
              <a:ext uri="{FF2B5EF4-FFF2-40B4-BE49-F238E27FC236}">
                <a16:creationId xmlns:a16="http://schemas.microsoft.com/office/drawing/2014/main" id="{15657169-F9D5-8D3D-4927-0ADFB3C4962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320" y="4913516"/>
            <a:ext cx="832000" cy="28342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usepackage{xcolor}&#10;\pagestyle{empty}&#10;\begin{document}&#10;\definecolor{agua}{rgb}{0.36, 0.54, 0.66}&#10;\definecolor{gold}{rgb}{0.74, 0.56, 0}&#10;\color{white}&#10;$\theta$&#10;&#10;\end{document}&#10;" title="IguanaTex Bitmap Display">
            <a:extLst>
              <a:ext uri="{FF2B5EF4-FFF2-40B4-BE49-F238E27FC236}">
                <a16:creationId xmlns:a16="http://schemas.microsoft.com/office/drawing/2014/main" id="{715A27D4-E74C-6B66-04C6-95C3CAE58DB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00" y="4192156"/>
            <a:ext cx="160000" cy="27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7AA3EB3-7BB2-9D87-8A45-3A98868F8376}"/>
              </a:ext>
            </a:extLst>
          </p:cNvPr>
          <p:cNvSpPr/>
          <p:nvPr/>
        </p:nvSpPr>
        <p:spPr>
          <a:xfrm>
            <a:off x="1823720" y="4561840"/>
            <a:ext cx="208280" cy="20828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608F01-C9C0-1882-1FC6-DF692A24CAAB}"/>
              </a:ext>
            </a:extLst>
          </p:cNvPr>
          <p:cNvSpPr/>
          <p:nvPr/>
        </p:nvSpPr>
        <p:spPr>
          <a:xfrm>
            <a:off x="6492240" y="4561840"/>
            <a:ext cx="208280" cy="20828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\documentclass{article}&#10;\usepackage{amsmath}&#10;\usepackage{xcolor}&#10;\pagestyle{empty}&#10;\begin{document}&#10;\definecolor{agua}{rgb}{0.36, 0.54, 0.66}&#10;\definecolor{gold}{rgb}{0.74, 0.56, 0}&#10;\color{white}&#10;$(x, x^2)$&#10;&#10;\end{document}&#10;" title="IguanaTex Bitmap Display">
            <a:extLst>
              <a:ext uri="{FF2B5EF4-FFF2-40B4-BE49-F238E27FC236}">
                <a16:creationId xmlns:a16="http://schemas.microsoft.com/office/drawing/2014/main" id="{CE640FF1-66D9-70B2-CC4A-1856AA4B3A6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9" y="2540001"/>
            <a:ext cx="1313199" cy="54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1">
                <a:alpha val="94000"/>
                <a:lumMod val="22000"/>
              </a:schemeClr>
            </a:gs>
            <a:gs pos="0">
              <a:schemeClr val="accent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3C1407A3-9E13-6E0C-3F2F-9FFF5771C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44" y="1655844"/>
            <a:ext cx="3408912" cy="3418708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9CFE318-86C3-3A44-1BEC-F650711C90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6" y="2431775"/>
            <a:ext cx="2650637" cy="2658254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6DFF6019-E351-15F7-CCF8-8CBEFFF968F0}"/>
              </a:ext>
            </a:extLst>
          </p:cNvPr>
          <p:cNvGrpSpPr/>
          <p:nvPr/>
        </p:nvGrpSpPr>
        <p:grpSpPr>
          <a:xfrm>
            <a:off x="-1" y="800826"/>
            <a:ext cx="12192001" cy="6072648"/>
            <a:chOff x="-1012355" y="381140"/>
            <a:chExt cx="14383583" cy="71642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A235DE-5428-D516-AF81-834D553B23D5}"/>
                </a:ext>
              </a:extLst>
            </p:cNvPr>
            <p:cNvSpPr/>
            <p:nvPr/>
          </p:nvSpPr>
          <p:spPr>
            <a:xfrm>
              <a:off x="-1012355" y="5441352"/>
              <a:ext cx="14383583" cy="2104030"/>
            </a:xfrm>
            <a:prstGeom prst="rect">
              <a:avLst/>
            </a:prstGeom>
            <a:gradFill flip="none" rotWithShape="1">
              <a:gsLst>
                <a:gs pos="2000">
                  <a:schemeClr val="accent6"/>
                </a:gs>
                <a:gs pos="52000">
                  <a:schemeClr val="accent6">
                    <a:lumMod val="50000"/>
                  </a:schemeClr>
                </a:gs>
                <a:gs pos="100000">
                  <a:schemeClr val="bg1">
                    <a:lumMod val="75000"/>
                    <a:lumOff val="25000"/>
                  </a:schemeClr>
                </a:gs>
              </a:gsLst>
              <a:lin ang="2700000" scaled="1"/>
              <a:tileRect/>
            </a:gra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A6B058F-9670-1F1F-77EC-282490925A4E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>
              <a:off x="2197720" y="2305262"/>
              <a:ext cx="3230686" cy="315872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2B6E7E-9505-F072-3CA6-60E8D183F073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flipH="1">
              <a:off x="5428406" y="1389852"/>
              <a:ext cx="4079594" cy="404527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4D354FC-21C2-05CB-5FF4-AEC1C75DB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0469" y="706579"/>
              <a:ext cx="2585371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8886E14-A657-E2ED-B67D-0342DAC00CF5}"/>
                </a:ext>
              </a:extLst>
            </p:cNvPr>
            <p:cNvGrpSpPr/>
            <p:nvPr/>
          </p:nvGrpSpPr>
          <p:grpSpPr>
            <a:xfrm>
              <a:off x="9044228" y="399390"/>
              <a:ext cx="463772" cy="657382"/>
              <a:chOff x="5880604" y="6295834"/>
              <a:chExt cx="146829" cy="231267"/>
            </a:xfrm>
            <a:solidFill>
              <a:schemeClr val="tx1"/>
            </a:solidFill>
          </p:grpSpPr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8DF95AD6-83B6-1BF8-CCA7-D62FA371943C}"/>
                  </a:ext>
                </a:extLst>
              </p:cNvPr>
              <p:cNvSpPr/>
              <p:nvPr/>
            </p:nvSpPr>
            <p:spPr>
              <a:xfrm rot="5400000">
                <a:off x="5875784" y="6338825"/>
                <a:ext cx="142083" cy="132444"/>
              </a:xfrm>
              <a:prstGeom prst="triangl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AC3B515-6304-CF72-82ED-3557D00D69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7433" y="6295834"/>
                <a:ext cx="0" cy="231267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47560AD-6FF3-C2B3-DF48-EB71A7F277DA}"/>
                </a:ext>
              </a:extLst>
            </p:cNvPr>
            <p:cNvGrpSpPr/>
            <p:nvPr/>
          </p:nvGrpSpPr>
          <p:grpSpPr>
            <a:xfrm rot="10800000">
              <a:off x="1940758" y="381140"/>
              <a:ext cx="518673" cy="657382"/>
              <a:chOff x="5863223" y="6295834"/>
              <a:chExt cx="164210" cy="231267"/>
            </a:xfrm>
            <a:solidFill>
              <a:schemeClr val="tx1"/>
            </a:solidFill>
          </p:grpSpPr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72A85DD9-251D-4C8A-7888-776E9052A75D}"/>
                  </a:ext>
                </a:extLst>
              </p:cNvPr>
              <p:cNvSpPr/>
              <p:nvPr/>
            </p:nvSpPr>
            <p:spPr>
              <a:xfrm rot="5400000">
                <a:off x="5867094" y="6330132"/>
                <a:ext cx="142083" cy="149826"/>
              </a:xfrm>
              <a:prstGeom prst="triangl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3CA09CE-98A8-673E-66C6-233E0D9D75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7433" y="6295834"/>
                <a:ext cx="0" cy="231267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E708A1-18D7-0920-5F2D-215822E713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8900" y="707429"/>
              <a:ext cx="2605326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Picture 82" descr="\documentclass{article}&#10;\usepackage{amsmath}&#10;\usepackage{xcolor}&#10;\pagestyle{empty}&#10;\begin{document}&#10;\definecolor{agua}{rgb}{0.36, 0.54, 0.66}&#10;\definecolor{gold}{rgb}{0.74, 0.56, 0}&#10;\color{white}&#10;30 m&#10;&#10;\end{document}&#10;" title="IguanaTex Bitmap Display">
              <a:extLst>
                <a:ext uri="{FF2B5EF4-FFF2-40B4-BE49-F238E27FC236}">
                  <a16:creationId xmlns:a16="http://schemas.microsoft.com/office/drawing/2014/main" id="{4207C018-9F77-1DF6-AD57-C8F27F430E9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798" y="477482"/>
              <a:ext cx="1337143" cy="434286"/>
            </a:xfrm>
            <a:prstGeom prst="rect">
              <a:avLst/>
            </a:prstGeom>
          </p:spPr>
        </p:pic>
      </p:grpSp>
      <p:pic>
        <p:nvPicPr>
          <p:cNvPr id="100" name="Picture 99" descr="\documentclass{article}&#10;\usepackage{amsmath}&#10;\usepackage{xcolor}&#10;\pagestyle{empty}&#10;\begin{document}&#10;\definecolor{agua}{rgb}{0.36, 0.54, 0.66}&#10;\definecolor{gold}{rgb}{0.74, 0.56, 0}&#10;\color{white}&#10;10 m&#10;&#10;\end{document}&#10;" title="IguanaTex Bitmap Display">
            <a:extLst>
              <a:ext uri="{FF2B5EF4-FFF2-40B4-BE49-F238E27FC236}">
                <a16:creationId xmlns:a16="http://schemas.microsoft.com/office/drawing/2014/main" id="{D956CFAC-00F7-62A0-89D8-52B4164940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8" y="3411349"/>
            <a:ext cx="1176000" cy="390857"/>
          </a:xfrm>
          <a:prstGeom prst="rect">
            <a:avLst/>
          </a:prstGeom>
        </p:spPr>
      </p:pic>
      <p:pic>
        <p:nvPicPr>
          <p:cNvPr id="102" name="Picture 101" descr="\documentclass{article}&#10;\usepackage{amsmath}&#10;\usepackage{xcolor}&#10;\pagestyle{empty}&#10;\begin{document}&#10;\definecolor{agua}{rgb}{0.36, 0.54, 0.66}&#10;\definecolor{gold}{rgb}{0.74, 0.56, 0}&#10;\color{white}&#10;15 m&#10;&#10;\end{document}&#10;" title="IguanaTex Bitmap Display">
            <a:extLst>
              <a:ext uri="{FF2B5EF4-FFF2-40B4-BE49-F238E27FC236}">
                <a16:creationId xmlns:a16="http://schemas.microsoft.com/office/drawing/2014/main" id="{B33C7379-DC48-1481-F30C-F4BAB76A1DF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800" y="3059237"/>
            <a:ext cx="1176000" cy="394286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21C94CD1-DC23-2636-B75E-8A8BE96ADC34}"/>
              </a:ext>
            </a:extLst>
          </p:cNvPr>
          <p:cNvSpPr/>
          <p:nvPr/>
        </p:nvSpPr>
        <p:spPr>
          <a:xfrm>
            <a:off x="5155782" y="5106751"/>
            <a:ext cx="676879" cy="507665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Lightning Bolt 114">
            <a:extLst>
              <a:ext uri="{FF2B5EF4-FFF2-40B4-BE49-F238E27FC236}">
                <a16:creationId xmlns:a16="http://schemas.microsoft.com/office/drawing/2014/main" id="{47FC1785-8527-B878-BF26-9DC7330C8B6E}"/>
              </a:ext>
            </a:extLst>
          </p:cNvPr>
          <p:cNvSpPr/>
          <p:nvPr/>
        </p:nvSpPr>
        <p:spPr>
          <a:xfrm>
            <a:off x="5288091" y="5155683"/>
            <a:ext cx="412260" cy="412260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8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4C3D4CE-C768-069B-359E-7A06F5AC19B2}"/>
              </a:ext>
            </a:extLst>
          </p:cNvPr>
          <p:cNvSpPr/>
          <p:nvPr/>
        </p:nvSpPr>
        <p:spPr>
          <a:xfrm>
            <a:off x="3310965" y="1183043"/>
            <a:ext cx="4573195" cy="4578275"/>
          </a:xfrm>
          <a:prstGeom prst="ellipse">
            <a:avLst/>
          </a:prstGeom>
          <a:gradFill>
            <a:gsLst>
              <a:gs pos="19000">
                <a:schemeClr val="tx1">
                  <a:lumMod val="75000"/>
                  <a:alpha val="37000"/>
                </a:schemeClr>
              </a:gs>
              <a:gs pos="100000">
                <a:schemeClr val="bg1">
                  <a:lumMod val="75000"/>
                  <a:lumOff val="25000"/>
                </a:schemeClr>
              </a:gs>
            </a:gsLst>
            <a:lin ang="5400000" scaled="1"/>
          </a:gradFill>
          <a:ln w="285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1CF0A6-BED5-FAC1-1862-357BBA26E931}"/>
              </a:ext>
            </a:extLst>
          </p:cNvPr>
          <p:cNvCxnSpPr>
            <a:cxnSpLocks/>
          </p:cNvCxnSpPr>
          <p:nvPr/>
        </p:nvCxnSpPr>
        <p:spPr>
          <a:xfrm flipV="1">
            <a:off x="5603027" y="1259840"/>
            <a:ext cx="0" cy="367982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07A3ED3-0852-F5F4-412E-B7E9039F32EC}"/>
              </a:ext>
            </a:extLst>
          </p:cNvPr>
          <p:cNvSpPr/>
          <p:nvPr/>
        </p:nvSpPr>
        <p:spPr>
          <a:xfrm>
            <a:off x="3912443" y="1225142"/>
            <a:ext cx="3376088" cy="3732937"/>
          </a:xfrm>
          <a:prstGeom prst="triangl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 descr="\documentclass{article}&#10;\usepackage{amsmath}&#10;\usepackage{xcolor}&#10;\pagestyle{empty}&#10;\begin{document}&#10;\color{white}&#10;&#10;\color{orange} $Q$&#10;&#10;\end{document}&#10;" title="IguanaTex Bitmap Display">
            <a:extLst>
              <a:ext uri="{FF2B5EF4-FFF2-40B4-BE49-F238E27FC236}">
                <a16:creationId xmlns:a16="http://schemas.microsoft.com/office/drawing/2014/main" id="{09233B79-9DD4-4B2A-B60D-9E657EDC51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442" y="5063928"/>
            <a:ext cx="300446" cy="376834"/>
          </a:xfrm>
          <a:prstGeom prst="rect">
            <a:avLst/>
          </a:prstGeom>
        </p:spPr>
      </p:pic>
      <p:pic>
        <p:nvPicPr>
          <p:cNvPr id="46" name="Picture 45" descr="\documentclass{article}&#10;\usepackage{amsmath}&#10;\usepackage{xcolor}&#10;\pagestyle{empty}&#10;\begin{document}&#10;\color{white}&#10;&#10;\color{orange} $P$&#10;&#10;\end{document}&#10;" title="IguanaTex Bitmap Display">
            <a:extLst>
              <a:ext uri="{FF2B5EF4-FFF2-40B4-BE49-F238E27FC236}">
                <a16:creationId xmlns:a16="http://schemas.microsoft.com/office/drawing/2014/main" id="{6275A727-0A37-D60B-5E82-19168EA5760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32" y="775412"/>
            <a:ext cx="282612" cy="285787"/>
          </a:xfrm>
          <a:prstGeom prst="rect">
            <a:avLst/>
          </a:prstGeom>
        </p:spPr>
      </p:pic>
      <p:pic>
        <p:nvPicPr>
          <p:cNvPr id="52" name="Picture 51" descr="\documentclass{article}&#10;\usepackage{amsmath}&#10;\usepackage{xcolor}&#10;\pagestyle{empty}&#10;\begin{document}&#10;\color{white}&#10;&#10;\color{orange} $S$&#10;&#10;\end{document}&#10;" title="IguanaTex Bitmap Display">
            <a:extLst>
              <a:ext uri="{FF2B5EF4-FFF2-40B4-BE49-F238E27FC236}">
                <a16:creationId xmlns:a16="http://schemas.microsoft.com/office/drawing/2014/main" id="{0BB202BA-3A33-F883-F00A-B84F08466FE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63" y="5098201"/>
            <a:ext cx="292731" cy="293865"/>
          </a:xfrm>
          <a:prstGeom prst="rect">
            <a:avLst/>
          </a:prstGeom>
        </p:spPr>
      </p:pic>
      <p:pic>
        <p:nvPicPr>
          <p:cNvPr id="50" name="Picture 49" descr="\documentclass{article}&#10;\usepackage{amsmath}&#10;\usepackage{xcolor}&#10;\pagestyle{empty}&#10;\begin{document}&#10;\color{white}&#10;&#10;\color{orange} $R$&#10;&#10;\end{document}&#10;" title="IguanaTex Bitmap Display">
            <a:extLst>
              <a:ext uri="{FF2B5EF4-FFF2-40B4-BE49-F238E27FC236}">
                <a16:creationId xmlns:a16="http://schemas.microsoft.com/office/drawing/2014/main" id="{8A28CF4E-5323-DAD8-2721-04A6ED7E914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0" y="5063928"/>
            <a:ext cx="300446" cy="29386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EAD00DD-C4B7-8B2C-D3C4-7837A0247D0B}"/>
              </a:ext>
            </a:extLst>
          </p:cNvPr>
          <p:cNvGrpSpPr/>
          <p:nvPr/>
        </p:nvGrpSpPr>
        <p:grpSpPr>
          <a:xfrm>
            <a:off x="5559125" y="3262629"/>
            <a:ext cx="1729406" cy="1695450"/>
            <a:chOff x="5559125" y="3262629"/>
            <a:chExt cx="1729406" cy="1695450"/>
          </a:xfrm>
          <a:solidFill>
            <a:srgbClr val="8FAADC"/>
          </a:solidFill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BDA08D-CDBA-17CB-C543-09D96BDFC574}"/>
                </a:ext>
              </a:extLst>
            </p:cNvPr>
            <p:cNvCxnSpPr>
              <a:cxnSpLocks/>
              <a:stCxn id="25" idx="5"/>
              <a:endCxn id="4" idx="4"/>
            </p:cNvCxnSpPr>
            <p:nvPr/>
          </p:nvCxnSpPr>
          <p:spPr>
            <a:xfrm>
              <a:off x="5644220" y="3347724"/>
              <a:ext cx="1644311" cy="1610355"/>
            </a:xfrm>
            <a:prstGeom prst="line">
              <a:avLst/>
            </a:prstGeom>
            <a:grp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DDDFCED-1191-47BA-7509-4CB6179D04A2}"/>
                </a:ext>
              </a:extLst>
            </p:cNvPr>
            <p:cNvSpPr/>
            <p:nvPr/>
          </p:nvSpPr>
          <p:spPr>
            <a:xfrm>
              <a:off x="5559125" y="3262629"/>
              <a:ext cx="99695" cy="996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\documentclass{article}&#10;\usepackage{amsmath}&#10;\usepackage{xcolor}&#10;\pagestyle{empty}&#10;\begin{document}&#10;\color{orange}&#10;&#10;$O$&#10;&#10;\end{document}&#10;" title="IguanaTex Bitmap Display">
            <a:extLst>
              <a:ext uri="{FF2B5EF4-FFF2-40B4-BE49-F238E27FC236}">
                <a16:creationId xmlns:a16="http://schemas.microsoft.com/office/drawing/2014/main" id="{57C9C32C-F15F-6CC0-1073-AB1CEC901C8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75" y="3133486"/>
            <a:ext cx="262857" cy="276572"/>
          </a:xfrm>
          <a:prstGeom prst="rect">
            <a:avLst/>
          </a:prstGeom>
        </p:spPr>
      </p:pic>
      <p:pic>
        <p:nvPicPr>
          <p:cNvPr id="35" name="Picture 34" descr="\documentclass{article}&#10;\usepackage{amsmath}&#10;\usepackage{xcolor}&#10;\pagestyle{empty}&#10;\begin{document}&#10;\definecolor{agua}{rgb}{143, 170, 220}&#10;\color{agua}&#10;&#10;$r$&#10;&#10;\end{document}&#10;" title="IguanaTex Bitmap Display">
            <a:extLst>
              <a:ext uri="{FF2B5EF4-FFF2-40B4-BE49-F238E27FC236}">
                <a16:creationId xmlns:a16="http://schemas.microsoft.com/office/drawing/2014/main" id="{E631B977-409A-369E-7756-C2FCCE70FDB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86" y="3726416"/>
            <a:ext cx="162331" cy="17644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DD6A39A-CD4D-B225-F344-9FC6306BD4E2}"/>
              </a:ext>
            </a:extLst>
          </p:cNvPr>
          <p:cNvSpPr/>
          <p:nvPr/>
        </p:nvSpPr>
        <p:spPr>
          <a:xfrm>
            <a:off x="5603027" y="4718304"/>
            <a:ext cx="221360" cy="22136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4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EA11E1-A020-C8E1-047C-D0B84F5E520E}"/>
              </a:ext>
            </a:extLst>
          </p:cNvPr>
          <p:cNvSpPr/>
          <p:nvPr/>
        </p:nvSpPr>
        <p:spPr>
          <a:xfrm>
            <a:off x="3037840" y="909877"/>
            <a:ext cx="5912991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072BD0-AC73-9DAF-976C-551C593FA46A}"/>
              </a:ext>
            </a:extLst>
          </p:cNvPr>
          <p:cNvSpPr/>
          <p:nvPr/>
        </p:nvSpPr>
        <p:spPr>
          <a:xfrm rot="3607796">
            <a:off x="4945932" y="1932703"/>
            <a:ext cx="3346841" cy="23847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69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C74815-1A8B-7DFC-DB51-3D0422A96FAA}"/>
              </a:ext>
            </a:extLst>
          </p:cNvPr>
          <p:cNvCxnSpPr>
            <a:cxnSpLocks/>
          </p:cNvCxnSpPr>
          <p:nvPr/>
        </p:nvCxnSpPr>
        <p:spPr>
          <a:xfrm>
            <a:off x="5955792" y="1005840"/>
            <a:ext cx="0" cy="331724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0DAD9DD-9C82-8197-EEF0-3D1CD2122205}"/>
              </a:ext>
            </a:extLst>
          </p:cNvPr>
          <p:cNvSpPr/>
          <p:nvPr/>
        </p:nvSpPr>
        <p:spPr>
          <a:xfrm>
            <a:off x="5843079" y="783399"/>
            <a:ext cx="225425" cy="2254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0021FB-1A9B-9C42-4BEE-210B11E98EC9}"/>
              </a:ext>
            </a:extLst>
          </p:cNvPr>
          <p:cNvGrpSpPr/>
          <p:nvPr/>
        </p:nvGrpSpPr>
        <p:grpSpPr>
          <a:xfrm rot="20700000">
            <a:off x="5657923" y="2733635"/>
            <a:ext cx="1475232" cy="1552748"/>
            <a:chOff x="5810964" y="3123898"/>
            <a:chExt cx="1475232" cy="1552748"/>
          </a:xfrm>
        </p:grpSpPr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49CAAED4-2B4D-048D-1501-BA344AB248DE}"/>
                </a:ext>
              </a:extLst>
            </p:cNvPr>
            <p:cNvSpPr/>
            <p:nvPr/>
          </p:nvSpPr>
          <p:spPr>
            <a:xfrm rot="6067304">
              <a:off x="5810964" y="3123898"/>
              <a:ext cx="1475232" cy="1475232"/>
            </a:xfrm>
            <a:prstGeom prst="arc">
              <a:avLst>
                <a:gd name="adj1" fmla="val 17144350"/>
                <a:gd name="adj2" fmla="val 0"/>
              </a:avLst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4A09E92-B865-C176-2DAA-2F0775F85F69}"/>
                </a:ext>
              </a:extLst>
            </p:cNvPr>
            <p:cNvSpPr/>
            <p:nvPr/>
          </p:nvSpPr>
          <p:spPr>
            <a:xfrm rot="16200000">
              <a:off x="6251575" y="4492351"/>
              <a:ext cx="197946" cy="17064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53" descr="\documentclass{article}&#10;\usepackage{amsmath}&#10;\usepackage{xcolor}&#10;\pagestyle{empty}&#10;\begin{document}&#10;\color{white}&#10;&#10;$30$ cm&#10;&#10;\end{document}&#10;" title="IguanaTex Bitmap Display">
            <a:extLst>
              <a:ext uri="{FF2B5EF4-FFF2-40B4-BE49-F238E27FC236}">
                <a16:creationId xmlns:a16="http://schemas.microsoft.com/office/drawing/2014/main" id="{16B59436-17EA-6CA7-CEB3-48245C65EA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48515">
            <a:off x="7275472" y="1467991"/>
            <a:ext cx="707553" cy="198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D1974B1E-6AE2-D25B-41FF-65DEF298FBA3}"/>
              </a:ext>
            </a:extLst>
          </p:cNvPr>
          <p:cNvGrpSpPr/>
          <p:nvPr/>
        </p:nvGrpSpPr>
        <p:grpSpPr>
          <a:xfrm rot="19733810">
            <a:off x="7377867" y="110024"/>
            <a:ext cx="319651" cy="3128711"/>
            <a:chOff x="8902187" y="1803304"/>
            <a:chExt cx="237687" cy="219259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EF330BC-54DC-61CF-15B7-FFCD36006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5384" y="1899359"/>
              <a:ext cx="1" cy="810030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935F6E1-FF11-4AD0-D0D8-EF75723F9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24241" y="3052897"/>
              <a:ext cx="1" cy="849219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A06D168-1613-5D12-1810-E9CFFEF0575F}"/>
                </a:ext>
              </a:extLst>
            </p:cNvPr>
            <p:cNvGrpSpPr/>
            <p:nvPr/>
          </p:nvGrpSpPr>
          <p:grpSpPr>
            <a:xfrm rot="5400000">
              <a:off x="8940937" y="3803380"/>
              <a:ext cx="153767" cy="231267"/>
              <a:chOff x="5880604" y="6295834"/>
              <a:chExt cx="146829" cy="231267"/>
            </a:xfrm>
            <a:solidFill>
              <a:schemeClr val="tx1"/>
            </a:solidFill>
          </p:grpSpPr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CDD4DCE4-2E13-5726-D5A7-739260F03B1A}"/>
                  </a:ext>
                </a:extLst>
              </p:cNvPr>
              <p:cNvSpPr/>
              <p:nvPr/>
            </p:nvSpPr>
            <p:spPr>
              <a:xfrm rot="5400000">
                <a:off x="5875784" y="6338825"/>
                <a:ext cx="142083" cy="13244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2193B4B-F3A7-89D0-4C5B-38CDB33809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7433" y="6295834"/>
                <a:ext cx="0" cy="2312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E02AB23-A3C8-61C5-2D50-9490B67DEA58}"/>
                </a:ext>
              </a:extLst>
            </p:cNvPr>
            <p:cNvGrpSpPr/>
            <p:nvPr/>
          </p:nvGrpSpPr>
          <p:grpSpPr>
            <a:xfrm rot="16200000">
              <a:off x="8938256" y="1773655"/>
              <a:ext cx="171970" cy="231267"/>
              <a:chOff x="5863223" y="6295834"/>
              <a:chExt cx="164210" cy="231267"/>
            </a:xfrm>
            <a:solidFill>
              <a:schemeClr val="tx1"/>
            </a:solidFill>
          </p:grpSpPr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0C86204F-AA28-D6DD-F6E1-549CBE229D62}"/>
                  </a:ext>
                </a:extLst>
              </p:cNvPr>
              <p:cNvSpPr/>
              <p:nvPr/>
            </p:nvSpPr>
            <p:spPr>
              <a:xfrm rot="5400000">
                <a:off x="5867094" y="6330132"/>
                <a:ext cx="142083" cy="149826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BB2FCE7-C97E-F56D-7352-A336980015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7433" y="6295834"/>
                <a:ext cx="0" cy="2312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E9456F2-5DCC-1D50-AF64-F6D8FA791929}"/>
              </a:ext>
            </a:extLst>
          </p:cNvPr>
          <p:cNvGrpSpPr/>
          <p:nvPr/>
        </p:nvGrpSpPr>
        <p:grpSpPr>
          <a:xfrm rot="19733810">
            <a:off x="6535800" y="672339"/>
            <a:ext cx="228292" cy="1336224"/>
            <a:chOff x="8851631" y="1803304"/>
            <a:chExt cx="345222" cy="2192593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6A75F60-1979-0014-D863-40E59D20E221}"/>
                </a:ext>
              </a:extLst>
            </p:cNvPr>
            <p:cNvCxnSpPr>
              <a:cxnSpLocks/>
            </p:cNvCxnSpPr>
            <p:nvPr/>
          </p:nvCxnSpPr>
          <p:spPr>
            <a:xfrm rot="1866190" flipH="1" flipV="1">
              <a:off x="8860333" y="1949202"/>
              <a:ext cx="330106" cy="593721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5B8B880-A9B4-E791-FB0C-A1531FA87DDA}"/>
                </a:ext>
              </a:extLst>
            </p:cNvPr>
            <p:cNvCxnSpPr>
              <a:cxnSpLocks/>
            </p:cNvCxnSpPr>
            <p:nvPr/>
          </p:nvCxnSpPr>
          <p:spPr>
            <a:xfrm rot="1866190" flipH="1" flipV="1">
              <a:off x="8851631" y="3229084"/>
              <a:ext cx="345222" cy="620907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B8C0B32-9208-A05F-6007-6D7DCDC66349}"/>
                </a:ext>
              </a:extLst>
            </p:cNvPr>
            <p:cNvGrpSpPr/>
            <p:nvPr/>
          </p:nvGrpSpPr>
          <p:grpSpPr>
            <a:xfrm rot="5400000">
              <a:off x="8940937" y="3803380"/>
              <a:ext cx="153767" cy="231267"/>
              <a:chOff x="5880604" y="6295834"/>
              <a:chExt cx="146829" cy="231267"/>
            </a:xfrm>
            <a:solidFill>
              <a:schemeClr val="tx1"/>
            </a:solidFill>
          </p:grpSpPr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AD3E1D0C-DF6B-7A09-64BA-730E82832F3B}"/>
                  </a:ext>
                </a:extLst>
              </p:cNvPr>
              <p:cNvSpPr/>
              <p:nvPr/>
            </p:nvSpPr>
            <p:spPr>
              <a:xfrm rot="5400000">
                <a:off x="5875784" y="6338825"/>
                <a:ext cx="142083" cy="13244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205D8E7-04B5-959D-20D1-A0E6740C6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7433" y="6295834"/>
                <a:ext cx="0" cy="2312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3089CED-EFA6-8404-391D-06D6847A8F46}"/>
                </a:ext>
              </a:extLst>
            </p:cNvPr>
            <p:cNvGrpSpPr/>
            <p:nvPr/>
          </p:nvGrpSpPr>
          <p:grpSpPr>
            <a:xfrm rot="16200000">
              <a:off x="8938256" y="1773655"/>
              <a:ext cx="171970" cy="231267"/>
              <a:chOff x="5863223" y="6295834"/>
              <a:chExt cx="164210" cy="231267"/>
            </a:xfrm>
            <a:solidFill>
              <a:schemeClr val="tx1"/>
            </a:solidFill>
          </p:grpSpPr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936C9C4F-681B-65F2-8BF7-A11E1536A360}"/>
                  </a:ext>
                </a:extLst>
              </p:cNvPr>
              <p:cNvSpPr/>
              <p:nvPr/>
            </p:nvSpPr>
            <p:spPr>
              <a:xfrm rot="5400000">
                <a:off x="5867094" y="6330132"/>
                <a:ext cx="142083" cy="149826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E74878D-CF1A-7140-08EF-111F74FB56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7433" y="6295834"/>
                <a:ext cx="0" cy="2312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3" name="Picture 92" descr="\documentclass{article}&#10;\usepackage{amsmath}&#10;\usepackage{xcolor}&#10;\pagestyle{empty}&#10;\begin{document}&#10;\color{white}&#10;&#10;$x$&#10;&#10;\end{document}&#10;" title="IguanaTex Bitmap Display">
            <a:extLst>
              <a:ext uri="{FF2B5EF4-FFF2-40B4-BE49-F238E27FC236}">
                <a16:creationId xmlns:a16="http://schemas.microsoft.com/office/drawing/2014/main" id="{530FE97A-E590-4AC2-873F-4E5DB4864CD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6578">
            <a:off x="6577219" y="1268441"/>
            <a:ext cx="139846" cy="130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8588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62.4672"/>
  <p:tag name="LATEXADDIN" val="\documentclass{article}&#10;\usepackage{amsmath}&#10;\usepackage{xcolor}&#10;\pagestyle{empty}&#10;\begin{document}&#10;\definecolor{agua}{rgb}{0.36, 0.54, 0.66}&#10;\definecolor{gold}{rgb}{0.74, 0.56, 0}&#10;\color{white}&#10;Barn&#10;&#10;\end{document}&#10;"/>
  <p:tag name="IGUANATEXSIZE" val="30"/>
  <p:tag name="IGUANATEXCURSOR" val="19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definecolor{agua}{rgb}{0.36, 0.54, 0.66}&#10;\definecolor{gold}{rgb}{0.74, 0.56, 0}&#10;\color{white}&#10;$x$&#10;&#10;\end{document}&#10;"/>
  <p:tag name="IGUANATEXSIZE" val="30"/>
  <p:tag name="IGUANATEXCURSOR" val="19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36.183"/>
  <p:tag name="LATEXADDIN" val="\documentclass{article}&#10;\usepackage{amsmath}&#10;\usepackage{xcolor}&#10;\pagestyle{empty}&#10;\begin{document}&#10;\definecolor{airforceblue}{rgb}{0.36, 0.54, 0.66}&#10;\color{white}&#10;&#10;Airport A&#10;&#10;\end{document}&#10;"/>
  <p:tag name="IGUANATEXSIZE" val="30"/>
  <p:tag name="IGUANATEXCURSOR" val="174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27.934"/>
  <p:tag name="LATEXADDIN" val="\documentclass{article}&#10;\usepackage{amsmath}&#10;\usepackage{xcolor}&#10;\pagestyle{empty}&#10;\begin{document}&#10;\definecolor{airforceblue}{rgb}{0.36, 0.54, 0.66}&#10;\color{white}&#10;&#10;Airport B&#10;&#10;\end{document}&#10;"/>
  <p:tag name="IGUANATEXSIZE" val="30"/>
  <p:tag name="IGUANATEXCURSOR" val="174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56.9554"/>
  <p:tag name="LATEXADDIN" val="\documentclass{article}&#10;\usepackage{amsmath}&#10;\usepackage{xcolor}&#10;\pagestyle{empty}&#10;\begin{document}&#10;\definecolor{airforceblue}{rgb}{0.36, 0.54, 0.66}&#10;\color{white}&#10;200 mi&#10;&#10;\end{document}&#10;"/>
  <p:tag name="IGUANATEXSIZE" val="30"/>
  <p:tag name="IGUANATEXCURSOR" val="170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94.7131"/>
  <p:tag name="LATEXADDIN" val="\documentclass{article}&#10;\usepackage{amsmath}&#10;\usepackage{xcolor}&#10;\pagestyle{empty}&#10;\begin{document}&#10;\definecolor{airforceblue}{rgb}{0.36, 0.54, 0.66}&#10;\color{white}&#10;&#10;50 mi&#10;\end{document}&#10;"/>
  <p:tag name="IGUANATEXSIZE" val="30"/>
  <p:tag name="IGUANATEXCURSOR" val="170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definecolor{airforceblue}{rgb}{0.36, 0.54, 0.66}&#10;\color{white}&#10;&#10;$x$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398.9502"/>
  <p:tag name="LATEXADDIN" val="\documentclass{article}&#10;\usepackage{amsmath}&#10;\usepackage{xcolor}&#10;\pagestyle{empty}&#10;\begin{document}&#10;\definecolor{airforceblue}{rgb}{0.36, 0.54, 0.66}&#10;\color{white}&#10;&#10;$200 - x$&#10;\end{document}&#10;"/>
  <p:tag name="IGUANATEXSIZE" val="30"/>
  <p:tag name="IGUANATEXCURSOR" val="17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definecolor{airforceblue}{rgb}{0.36, 0.54, 0.66}&#10;\color{white}&#10;&#10;$x$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75.9655"/>
  <p:tag name="LATEXADDIN" val="\documentclass{article}&#10;\usepackage{amsmath}&#10;\usepackage{xcolor}&#10;\pagestyle{empty}&#10;\begin{document}&#10;\definecolor{airforceblue}{rgb}{0.36, 0.54, 0.66}&#10;\color{white}&#10;&#10;$8 - x$&#10;\end{document}&#10;"/>
  <p:tag name="IGUANATEXSIZE" val="30"/>
  <p:tag name="IGUANATEXCURSOR" val="16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49.6813"/>
  <p:tag name="LATEXADDIN" val="\documentclass{article}&#10;\usepackage{amsmath}&#10;\usepackage{xcolor}&#10;\pagestyle{empty}&#10;\begin{document}&#10;\definecolor{airforceblue}{rgb}{0.36, 0.54, 0.66}&#10;\color{white}&#10;Speaker A&#10;&#10;\end{document}&#10;"/>
  <p:tag name="IGUANATEXSIZE" val="30"/>
  <p:tag name="IGUANATEXCURSOR" val="17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41.4323"/>
  <p:tag name="LATEXADDIN" val="\documentclass{article}&#10;\usepackage{amsmath}&#10;\usepackage{xcolor}&#10;\pagestyle{empty}&#10;\begin{document}&#10;\definecolor{airforceblue}{rgb}{0.36, 0.54, 0.66}&#10;\color{white}&#10;Speaker B&#10;&#10;\end{document}&#10;"/>
  <p:tag name="IGUANATEXSIZE" val="30"/>
  <p:tag name="IGUANATEXCURSOR" val="17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56.24299"/>
  <p:tag name="LATEXADDIN" val="\documentclass{article}&#10;\usepackage{amsmath}&#10;\usepackage{xcolor}&#10;\pagestyle{empty}&#10;\begin{document}&#10;\definecolor{agua}{rgb}{0.36, 0.54, 0.66}&#10;\definecolor{gold}{rgb}{0.74, 0.56, 0}&#10;\color{white}&#10;4&#10;&#10;\end{document}&#10;"/>
  <p:tag name="IGUANATEXSIZE" val="30"/>
  <p:tag name="IGUANATEXCURSOR" val="21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79.4526"/>
  <p:tag name="LATEXADDIN" val="\documentclass{article}&#10;\usepackage{amsmath}&#10;\usepackage{xcolor}&#10;\pagestyle{empty}&#10;\begin{document}&#10;\definecolor{airforceblue}{rgb}{0.36, 0.54, 0.66}&#10;\color{white}&#10;&#10;Dancer&#10;\end{document}&#10;"/>
  <p:tag name="IGUANATEXSIZE" val="30"/>
  <p:tag name="IGUANATEXCURSOR" val="171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definecolor{airforceblue}{rgb}{0.36, 0.54, 0.66}&#10;\color{white}&#10;&#10;$x$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339.7076"/>
  <p:tag name="LATEXADDIN" val="\documentclass{article}&#10;\usepackage{amsmath}&#10;\usepackage{xcolor}&#10;\pagestyle{empty}&#10;\begin{document}&#10;\definecolor{airforceblue}{rgb}{0.36, 0.54, 0.66}&#10;\color{white}&#10;&#10;$45 - x$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55.943"/>
  <p:tag name="LATEXADDIN" val="\documentclass{article}&#10;\usepackage{amsmath}&#10;\usepackage{xcolor}&#10;\pagestyle{empty}&#10;\begin{document}&#10;\definecolor{airforceblue}{rgb}{0.36, 0.54, 0.66}&#10;\color{white}&#10;Tower A&#10;&#10;\end{document}&#10;"/>
  <p:tag name="IGUANATEXSIZE" val="30"/>
  <p:tag name="IGUANATEXCURSOR" val="16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47.694"/>
  <p:tag name="LATEXADDIN" val="\documentclass{article}&#10;\usepackage{amsmath}&#10;\usepackage{xcolor}&#10;\pagestyle{empty}&#10;\begin{document}&#10;\definecolor{airforceblue}{rgb}{0.36, 0.54, 0.66}&#10;\color{white}&#10;Tower B&#10;&#10;\end{document}&#10;"/>
  <p:tag name="IGUANATEXSIZE" val="30"/>
  <p:tag name="IGUANATEXCURSOR" val="16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740.1575"/>
  <p:tag name="LATEXADDIN" val="\documentclass{article}&#10;\usepackage{amsmath}&#10;\usepackage{xcolor}&#10;\pagestyle{empty}&#10;\begin{document}&#10;\definecolor{airforceblue}{rgb}{0.36, 0.54, 0.66}&#10;\color{white}&#10;&#10;Power station&#10;\end{document}&#10;"/>
  <p:tag name="IGUANATEXSIZE" val="30"/>
  <p:tag name="IGUANATEXCURSOR" val="17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40.7199"/>
  <p:tag name="LATEXADDIN" val="\documentclass{article}&#10;\usepackage{amsmath}&#10;\usepackage{xcolor}&#10;\pagestyle{empty}&#10;\begin{document}&#10;\definecolor{agua}{rgb}{0.36, 0.54, 0.66}&#10;\definecolor{gold}{rgb}{0.74, 0.56, 0}&#10;\color{white}&#10;22 ft&#10;&#10;\end{document}&#10;"/>
  <p:tag name="IGUANATEXSIZE" val="30"/>
  <p:tag name="IGUANATEXCURSOR" val="200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42.2197"/>
  <p:tag name="LATEXADDIN" val="\documentclass{article}&#10;\usepackage{amsmath}&#10;\usepackage{xcolor}&#10;\pagestyle{empty}&#10;\begin{document}&#10;\definecolor{agua}{rgb}{0.36, 0.54, 0.66}&#10;\definecolor{gold}{rgb}{0.74, 0.56, 0}&#10;\color{white}&#10;30 ft&#10;&#10;\end{document}&#10;"/>
  <p:tag name="IGUANATEXSIZE" val="30"/>
  <p:tag name="IGUANATEXCURSOR" val="200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1.2373"/>
  <p:tag name="LATEXADDIN" val="\documentclass{article}&#10;\usepackage{amsmath}&#10;\usepackage{xcolor}&#10;\pagestyle{empty}&#10;\begin{document}&#10;\definecolor{agua}{rgb}{0.36, 0.54, 0.66}&#10;\definecolor{gold}{rgb}{0.74, 0.56, 0}&#10;\color{white}&#10;$d_1$&#10;&#10;\end{document}&#10;"/>
  <p:tag name="IGUANATEXSIZE" val="30"/>
  <p:tag name="IGUANATEXCURSOR" val="200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4.237"/>
  <p:tag name="LATEXADDIN" val="\documentclass{article}&#10;\usepackage{amsmath}&#10;\usepackage{xcolor}&#10;\pagestyle{empty}&#10;\begin{document}&#10;\definecolor{agua}{rgb}{0.36, 0.54, 0.66}&#10;\definecolor{gold}{rgb}{0.74, 0.56, 0}&#10;\color{white}&#10;$d_2$&#10;&#10;\end{document}&#10;"/>
  <p:tag name="IGUANATEXSIZE" val="30"/>
  <p:tag name="IGUANATEXCURSOR" val="19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xcolor}&#10;\pagestyle{empty}&#10;\begin{document}&#10;\definecolor{agua}{rgb}{0.36, 0.54, 0.66}&#10;\definecolor{gold}{rgb}{0.74, 0.56, 0}&#10;\color{white}&#10;3&#10;&#10;\end{document}&#10;"/>
  <p:tag name="IGUANATEXSIZE" val="30"/>
  <p:tag name="IGUANATEXCURSOR" val="21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194.9756"/>
  <p:tag name="LATEXADDIN" val="\documentclass{article}&#10;\usepackage{amsmath}&#10;\usepackage{xcolor}&#10;\pagestyle{empty}&#10;\begin{document}&#10;\definecolor{airforceblue}{rgb}{0.36, 0.54, 0.66}&#10;\color{orange}&#10;1 in&#10;&#10;\end{document}&#10;"/>
  <p:tag name="IGUANATEXSIZE" val="30"/>
  <p:tag name="IGUANATEXCURSOR" val="16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199.475"/>
  <p:tag name="LATEXADDIN" val="\documentclass{article}&#10;\usepackage{amsmath}&#10;\usepackage{xcolor}&#10;\pagestyle{empty}&#10;\begin{document}&#10;\definecolor{airforceblue}{rgb}{0.36, 0.54, 0.66}&#10;\color{orange}&#10;2 in&#10;&#10;\end{document}&#10;"/>
  <p:tag name="IGUANATEXSIZE" val="30"/>
  <p:tag name="IGUANATEXCURSOR" val="166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199.475"/>
  <p:tag name="LATEXADDIN" val="\documentclass{article}&#10;\usepackage{amsmath}&#10;\usepackage{xcolor}&#10;\pagestyle{empty}&#10;\begin{document}&#10;\definecolor{airforceblue}{rgb}{0.36, 0.54, 0.66}&#10;\color{orange}&#10;2 in&#10;&#10;\end{document}&#10;"/>
  <p:tag name="IGUANATEXSIZE" val="30"/>
  <p:tag name="IGUANATEXCURSOR" val="166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194.9756"/>
  <p:tag name="LATEXADDIN" val="\documentclass{article}&#10;\usepackage{amsmath}&#10;\usepackage{xcolor}&#10;\pagestyle{empty}&#10;\begin{document}&#10;\definecolor{airforceblue}{rgb}{0.36, 0.54, 0.66}&#10;\color{orange}&#10;1 in&#10;&#10;\end{document}&#10;"/>
  <p:tag name="IGUANATEXSIZE" val="30"/>
  <p:tag name="IGUANATEXCURSOR" val="16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xcolor}&#10;\pagestyle{empty}&#10;\begin{document}&#10;\definecolor{airforceblue}{rgb}{0.36, 0.54, 0.66}&#10;\color{white}&#10;&#10;$w$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49.49378"/>
  <p:tag name="LATEXADDIN" val="\documentclass{article}&#10;\usepackage{amsmath}&#10;\usepackage{xcolor}&#10;\pagestyle{empty}&#10;\begin{document}&#10;\definecolor{airforceblue}{rgb}{0.36, 0.54, 0.66}&#10;\color{white}&#10;&#10;$\ell$&#10;\end{document}&#10;"/>
  <p:tag name="IGUANATEXSIZE" val="30"/>
  <p:tag name="IGUANATEXCURSOR" val="171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78.4777"/>
  <p:tag name="LATEXADDIN" val="\documentclass{article}&#10;\usepackage{amsmath}&#10;\usepackage{xcolor}&#10;\pagestyle{empty}&#10;\begin{document}&#10;\definecolor{airforceblue}{rgb}{0.36, 0.54, 0.66}&#10;\color{orange}&#10;5 ft&#10;&#10;\end{document}&#10;"/>
  <p:tag name="IGUANATEXSIZE" val="30"/>
  <p:tag name="IGUANATEXCURSOR" val="16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78.4777"/>
  <p:tag name="LATEXADDIN" val="\documentclass{article}&#10;\usepackage{amsmath}&#10;\usepackage{xcolor}&#10;\pagestyle{empty}&#10;\begin{document}&#10;\definecolor{airforceblue}{rgb}{0.36, 0.54, 0.66}&#10;\color{orange}&#10;5 ft&#10;&#10;\end{document}&#10;"/>
  <p:tag name="IGUANATEXSIZE" val="30"/>
  <p:tag name="IGUANATEXCURSOR" val="16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81.4773"/>
  <p:tag name="LATEXADDIN" val="\documentclass{article}&#10;\usepackage{amsmath}&#10;\usepackage{xcolor}&#10;\pagestyle{empty}&#10;\begin{document}&#10;\definecolor{airforceblue}{rgb}{0.36, 0.54, 0.66}&#10;\color{orange}&#10;4 ft&#10;&#10;\end{document}&#10;"/>
  <p:tag name="IGUANATEXSIZE" val="30"/>
  <p:tag name="IGUANATEXCURSOR" val="166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473.9408"/>
  <p:tag name="LATEXADDIN" val="\documentclass{article}&#10;\usepackage{amsmath}&#10;\usepackage{xcolor}&#10;\pagestyle{empty}&#10;\begin{document}&#10;\definecolor{airforceblue}{rgb}{0.36, 0.54, 0.66}&#10;\color{white}&#10;10000 ft$^2$&#10;&#10;\end{document}&#10;"/>
  <p:tag name="IGUANATEXSIZE" val="30"/>
  <p:tag name="IGUANATEXCURSOR" val="176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272.9659"/>
  <p:tag name="LATEXADDIN" val="\documentclass{article}&#10;\usepackage{amsmath}&#10;\usepackage{xcolor}&#10;\pagestyle{empty}&#10;\begin{document}&#10;\definecolor{agua}{rgb}{0.36, 0.54, 0.66}&#10;\definecolor{gold}{rgb}{0.74, 0.56, 0}&#10;\color{white}&#10;$x + 1$&#10;&#10;\end{document}&#10;"/>
  <p:tag name="IGUANATEXSIZE" val="30"/>
  <p:tag name="IGUANATEXCURSOR" val="202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xcolor}&#10;\pagestyle{empty}&#10;\begin{document}&#10;\definecolor{airforceblue}{rgb}{0.36, 0.54, 0.66}&#10;\color{white}&#10;&#10;$w$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49.49378"/>
  <p:tag name="LATEXADDIN" val="\documentclass{article}&#10;\usepackage{amsmath}&#10;\usepackage{xcolor}&#10;\pagestyle{empty}&#10;\begin{document}&#10;\definecolor{airforceblue}{rgb}{0.36, 0.54, 0.66}&#10;\color{white}&#10;&#10;$\ell$&#10;\end{document}&#10;"/>
  <p:tag name="IGUANATEXSIZE" val="30"/>
  <p:tag name="IGUANATEXCURSOR" val="171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40.1949"/>
  <p:tag name="LATEXADDIN" val="\documentclass{article}&#10;\usepackage{amsmath}&#10;\usepackage{xcolor}&#10;\pagestyle{empty}&#10;\begin{document}&#10;\definecolor{airforceblue}{rgb}{0.36, 0.54, 0.66}&#10;\color{white}&#10;Frosting&#10;&#10;\end{document}&#10;"/>
  <p:tag name="IGUANATEXSIZE" val="30"/>
  <p:tag name="IGUANATEXCURSOR" val="172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56.468"/>
  <p:tag name="LATEXADDIN" val="\documentclass{article}&#10;\usepackage{amsmath}&#10;\usepackage{xcolor}&#10;\pagestyle{empty}&#10;\begin{document}&#10;\definecolor{airforceblue}{rgb}{0.36, 0.54, 0.66}&#10;\color{white}&#10;3 cm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50.4687"/>
  <p:tag name="LATEXADDIN" val="\documentclass{article}&#10;\usepackage{amsmath}&#10;\usepackage{xcolor}&#10;\pagestyle{empty}&#10;\begin{document}&#10;\definecolor{airforceblue}{rgb}{0.36, 0.54, 0.66}&#10;\color{white}&#10;1 cm&#10;&#10;\end{document}&#10;"/>
  <p:tag name="IGUANATEXSIZE" val="30"/>
  <p:tag name="IGUANATEXCURSOR" val="165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54.9681"/>
  <p:tag name="LATEXADDIN" val="\documentclass{article}&#10;\usepackage{amsmath}&#10;\usepackage{xcolor}&#10;\pagestyle{empty}&#10;\begin{document}&#10;\definecolor{airforceblue}{rgb}{0.36, 0.54, 0.66}&#10;\color{white}&#10;2 cm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54.9681"/>
  <p:tag name="LATEXADDIN" val="\documentclass{article}&#10;\usepackage{amsmath}&#10;\usepackage{xcolor}&#10;\pagestyle{empty}&#10;\begin{document}&#10;\definecolor{airforceblue}{rgb}{0.36, 0.54, 0.66}&#10;\color{white}&#10;2 cm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xcolor}&#10;\pagestyle{empty}&#10;\begin{document}&#10;\definecolor{airforceblue}{rgb}{0.36, 0.54, 0.66}&#10;\color{white}&#10;&#10;$w$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49.49378"/>
  <p:tag name="LATEXADDIN" val="\documentclass{article}&#10;\usepackage{amsmath}&#10;\usepackage{xcolor}&#10;\pagestyle{empty}&#10;\begin{document}&#10;\definecolor{airforceblue}{rgb}{0.36, 0.54, 0.66}&#10;\color{white}&#10;&#10;$\ell$&#10;&#10;\end{document}&#10;"/>
  <p:tag name="IGUANATEXSIZE" val="30"/>
  <p:tag name="IGUANATEXCURSOR" val="170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76.1905"/>
  <p:tag name="LATEXADDIN" val="\documentclass{article}&#10;\usepackage{amsmath}&#10;\usepackage{xcolor}&#10;\pagestyle{empty}&#10;\begin{document}&#10;\definecolor{agua}{rgb}{0.36, 0.54, 0.66}&#10;\definecolor{gold}{rgb}{0.74, 0.56, 0}&#10;\color{orange}&#10;$y = P(a)$&#10;&#10;\end{document}&#10;"/>
  <p:tag name="IGUANATEXSIZE" val="30"/>
  <p:tag name="IGUANATEXCURSOR" val="194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usepackage{xcolor}&#10;\pagestyle{empty}&#10;\begin{document}&#10;\definecolor{agua}{rgb}{0.36, 0.54, 0.66}&#10;\definecolor{gold}{rgb}{0.74, 0.56, 0}&#10;\color{white}&#10;$\theta$&#10;&#10;\end{document}&#10;"/>
  <p:tag name="IGUANATEXSIZE" val="30"/>
  <p:tag name="IGUANATEXCURSOR" val="20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78.4777"/>
  <p:tag name="LATEXADDIN" val="\documentclass{article}&#10;\usepackage{amsmath}&#10;\usepackage{xcolor}&#10;\pagestyle{empty}&#10;\begin{document}&#10;\definecolor{airforceblue}{rgb}{0.36, 0.54, 0.66}&#10;\color{white}&#10;&#10;2 ft&#10;\end{document}&#10;"/>
  <p:tag name="IGUANATEXSIZE" val="30"/>
  <p:tag name="IGUANATEXCURSOR" val="16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06.2243"/>
  <p:tag name="LATEXADDIN" val="\documentclass{article}&#10;\usepackage{amsmath}&#10;\usepackage{xcolor}&#10;\pagestyle{empty}&#10;\begin{document}&#10;\definecolor{airforceblue}{rgb}{0.36, 0.54, 0.66}&#10;\color{white}&#10;&#10;Girl&#10;\end{document}&#10;"/>
  <p:tag name="IGUANATEXSIZE" val="30"/>
  <p:tag name="IGUANATEXCURSOR" val="16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definecolor{airforceblue}{rgb}{0.36, 0.54, 0.66}&#10;\color{white}&#10;$x$&#10;&#10;\end{document}&#10;"/>
  <p:tag name="IGUANATEXSIZE" val="30"/>
  <p:tag name="IGUANATEXCURSOR" val="16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332.2085"/>
  <p:tag name="LATEXADDIN" val="\documentclass{article}&#10;\usepackage{amsmath}&#10;\usepackage{xcolor}&#10;\pagestyle{empty}&#10;\begin{document}&#10;\definecolor{airforceblue}{rgb}{0.36, 0.54, 0.66}&#10;\color{white}&#10;$12 - x$&#10;&#10;\end{document}&#10;"/>
  <p:tag name="IGUANATEXSIZE" val="30"/>
  <p:tag name="IGUANATEXCURSOR" val="172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20.9598"/>
  <p:tag name="LATEXADDIN" val="\documentclass{article}&#10;\usepackage{amsmath}&#10;\usepackage{xcolor}&#10;\pagestyle{empty}&#10;\begin{document}&#10;\definecolor{airforceblue}{rgb}{0.36, 0.54, 0.66}&#10;\color{white}&#10;House&#10;&#10;\end{document}&#10;"/>
  <p:tag name="IGUANATEXSIZE" val="30"/>
  <p:tag name="IGUANATEXCURSOR" val="16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49.1938"/>
  <p:tag name="LATEXADDIN" val="\documentclass{article}&#10;\usepackage{amsmath}&#10;\usepackage{xcolor}&#10;\pagestyle{empty}&#10;\begin{document}&#10;\definecolor{airforceblue}{rgb}{0.36, 0.54, 0.66}&#10;\color{white}&#10;Refinery&#10;&#10;\end{document}&#10;"/>
  <p:tag name="IGUANATEXSIZE" val="30"/>
  <p:tag name="IGUANATEXCURSOR" val="172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98.2002"/>
  <p:tag name="LATEXADDIN" val="\documentclass{article}&#10;\usepackage{amsmath}&#10;\usepackage{xcolor}&#10;\pagestyle{empty}&#10;\begin{document}&#10;\definecolor{airforceblue}{rgb}{0.36, 0.54, 0.66}&#10;\color{white}&#10;Storage&#10;&#10;\end{document}&#10;"/>
  <p:tag name="IGUANATEXSIZE" val="30"/>
  <p:tag name="IGUANATEXCURSOR" val="171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definecolor{airforceblue}{rgb}{0.36, 0.54, 0.66}&#10;\color{white}&#10;&#10;$x$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90.2137"/>
  <p:tag name="LATEXADDIN" val="\documentclass{article}&#10;\usepackage{amsmath}&#10;\usepackage{xcolor}&#10;\pagestyle{empty}&#10;\begin{document}&#10;\definecolor{airforceblue}{rgb}{0.36, 0.54, 0.66}&#10;\color{white}&#10;&#10;10 mi&#10;\end{document}&#10;"/>
  <p:tag name="IGUANATEXSIZE" val="30"/>
  <p:tag name="IGUANATEXCURSOR" val="170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33.9708"/>
  <p:tag name="LATEXADDIN" val="\documentclass{article}&#10;\usepackage{amsmath}&#10;\usepackage{xcolor}&#10;\pagestyle{empty}&#10;\begin{document}&#10;\definecolor{airforceblue}{rgb}{0.36, 0.54, 0.66}&#10;\color{white}&#10;3 mi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26.2092"/>
  <p:tag name="LATEXADDIN" val="\documentclass{article}&#10;\usepackage{amsmath}&#10;\usepackage{xcolor}&#10;\pagestyle{empty}&#10;\begin{document}&#10;\definecolor{agua}{rgb}{0.36, 0.54, 0.66}&#10;\definecolor{gold}{rgb}{0.74, 0.56, 0}&#10;\color{white}&#10;$(x, x^2)$&#10;&#10;\end{document}&#10;"/>
  <p:tag name="IGUANATEXSIZE" val="30"/>
  <p:tag name="IGUANATEXCURSOR" val="205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.49228"/>
  <p:tag name="LATEXADDIN" val="\documentclass{article}&#10;\usepackage{amsmath}&#10;\usepackage{xcolor}&#10;\pagestyle{empty}&#10;\begin{document}&#10;\definecolor{agua}{rgb}{0.36, 0.54, 0.66}&#10;\definecolor{gold}{rgb}{0.74, 0.56, 0}&#10;\color{white}&#10;$h$&#10;&#10;\end{document}&#10;"/>
  <p:tag name="IGUANATEXSIZE" val="30"/>
  <p:tag name="IGUANATEXCURSOR" val="19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99.475"/>
  <p:tag name="LATEXADDIN" val="\documentclass{article}&#10;\usepackage{amsmath}&#10;\usepackage{xcolor}&#10;\pagestyle{empty}&#10;\begin{document}&#10;\definecolor{airforceblue}{rgb}{0.36, 0.54, 0.66}&#10;\color{white}&#10;5 in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00.9749"/>
  <p:tag name="LATEXADDIN" val="\documentclass{article}&#10;\usepackage{amsmath}&#10;\usepackage{xcolor}&#10;\pagestyle{empty}&#10;\begin{document}&#10;\definecolor{airforceblue}{rgb}{0.36, 0.54, 0.66}&#10;\color{white}&#10;3 in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definecolor{airforceblue}{rgb}{0.36, 0.54, 0.66}&#10;\color{white}&#10;$x$&#10;&#10;\end{document}&#10;"/>
  <p:tag name="IGUANATEXSIZE" val="30"/>
  <p:tag name="IGUANATEXCURSOR" val="16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92.2385"/>
  <p:tag name="LATEXADDIN" val="\documentclass{article}&#10;\usepackage{amsmath}&#10;\usepackage{xcolor}&#10;\pagestyle{empty}&#10;\begin{document}&#10;\definecolor{airforceblue}{rgb}{0.36, 0.54, 0.66}&#10;\color{white}&#10;$\ell_1$&#10;&#10;\end{document}&#10;"/>
  <p:tag name="IGUANATEXSIZE" val="30"/>
  <p:tag name="IGUANATEXCURSOR" val="172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95.23811"/>
  <p:tag name="LATEXADDIN" val="\documentclass{article}&#10;\usepackage{amsmath}&#10;\usepackage{xcolor}&#10;\pagestyle{empty}&#10;\begin{document}&#10;\definecolor{airforceblue}{rgb}{0.36, 0.54, 0.66}&#10;\color{white}&#10;&#10;$\ell_2$&#10;\end{document}&#10;"/>
  <p:tag name="IGUANATEXSIZE" val="30"/>
  <p:tag name="IGUANATEXCURSOR" val="18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02.4747"/>
  <p:tag name="LATEXADDIN" val="\documentclass{article}&#10;\usepackage{amsmath}&#10;\usepackage{xcolor}&#10;\pagestyle{empty}&#10;\begin{document}&#10;\definecolor{airforceblue}{rgb}{0.36, 0.54, 0.66}&#10;\color{white}&#10;&#10;4 in&#10;\end{document}&#10;"/>
  <p:tag name="IGUANATEXSIZE" val="30"/>
  <p:tag name="IGUANATEXCURSOR" val="16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71.9535"/>
  <p:tag name="LATEXADDIN" val="\documentclass{article}&#10;\usepackage{amsmath}&#10;\usepackage{xcolor}&#10;\pagestyle{empty}&#10;\begin{document}&#10;\definecolor{airforceblue}{rgb}{0.36, 0.54, 0.66}&#10;\color{orange}&#10;Ceiling&#10;&#10;\end{document}&#10;"/>
  <p:tag name="IGUANATEXSIZE" val="30"/>
  <p:tag name="IGUANATEXCURSOR" val="16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89.23882"/>
  <p:tag name="LATEXADDIN" val="\documentclass{article}&#10;\usepackage{amsmath}&#10;\usepackage{xcolor}&#10;\pagestyle{empty}&#10;\begin{document}&#10;\definecolor{agua}{rgb}{0.36, 0.54, 0.66}&#10;\color{white}&#10;$C$&#10;&#10;\end{document}&#10;"/>
  <p:tag name="IGUANATEXSIZE" val="30"/>
  <p:tag name="IGUANATEXCURSOR" val="154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36.4454"/>
  <p:tag name="LATEXADDIN" val="\documentclass{article}&#10;\usepackage{amsmath}&#10;\usepackage{xcolor}&#10;\pagestyle{empty}&#10;\begin{document}&#10;\definecolor{agua}{rgb}{0.36, 0.54, 0.66}&#10;\definecolor{gold}{rgb}{0.74, 0.56, 0}&#10;\color{gold}&#10;Beam A&#10;&#10;\end{document}&#10;"/>
  <p:tag name="IGUANATEXSIZE" val="30"/>
  <p:tag name="IGUANATEXCURSOR" val="200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57.2179"/>
  <p:tag name="LATEXADDIN" val="\documentclass{article}&#10;\usepackage{amsmath}&#10;\usepackage{xcolor}&#10;\pagestyle{empty}&#10;\begin{document}&#10;\definecolor{agua}{rgb}{0.36, 0.54, 0.66}&#10;\definecolor{gold}{rgb}{0.74, 0.56, 0}&#10;\color{white}&#10;10 m&#10;&#10;\end{document}&#10;"/>
  <p:tag name="IGUANATEXSIZE" val="45"/>
  <p:tag name="IGUANATEXCURSOR" val="19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28.1964"/>
  <p:tag name="LATEXADDIN" val="\documentclass{article}&#10;\usepackage{amsmath}&#10;\usepackage{xcolor}&#10;\pagestyle{empty}&#10;\begin{document}&#10;\definecolor{agua}{rgb}{0.36, 0.54, 0.66}&#10;\definecolor{gold}{rgb}{0.74, 0.56, 0}&#10;\color{gold}&#10;Beam B&#10;&#10;\end{document}&#10;"/>
  <p:tag name="IGUANATEXSIZE" val="30"/>
  <p:tag name="IGUANATEXCURSOR" val="200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usepackage{xcolor}&#10;\pagestyle{empty}&#10;\begin{document}&#10;\definecolor{agua}{rgb}{0.36, 0.54, 0.66}&#10;\definecolor{gold}{rgb}{0.74, 0.56, 0}&#10;\color{white}&#10;$P$&#10;&#10;\end{document}&#10;"/>
  <p:tag name="IGUANATEXSIZE" val="30"/>
  <p:tag name="IGUANATEXCURSOR" val="19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6.23921"/>
  <p:tag name="LATEXADDIN" val="\documentclass{article}&#10;\usepackage{amsmath}&#10;\usepackage{xcolor}&#10;\pagestyle{empty}&#10;\begin{document}&#10;\definecolor{agua}{rgb}{0.36, 0.54, 0.66}&#10;\definecolor{gold}{rgb}{0.74, 0.56, 0}&#10;\color{white}&#10;$Q$&#10;&#10;\end{document}&#10;"/>
  <p:tag name="IGUANATEXSIZE" val="30"/>
  <p:tag name="IGUANATEXCURSOR" val="19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57.2179"/>
  <p:tag name="LATEXADDIN" val="\documentclass{article}&#10;\usepackage{amsmath}&#10;\usepackage{xcolor}&#10;\pagestyle{empty}&#10;\begin{document}&#10;\definecolor{agua}{rgb}{0.36, 0.54, 0.66}&#10;\definecolor{gold}{rgb}{0.74, 0.56, 0}&#10;\color{white}&#10;15 m&#10;&#10;\end{document}&#10;"/>
  <p:tag name="IGUANATEXSIZE" val="45"/>
  <p:tag name="IGUANATEXCURSOR" val="19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63.2171"/>
  <p:tag name="LATEXADDIN" val="\documentclass{article}&#10;\usepackage{amsmath}&#10;\usepackage{xcolor}&#10;\pagestyle{empty}&#10;\begin{document}&#10;\definecolor{agua}{rgb}{0.36, 0.54, 0.66}&#10;\definecolor{gold}{rgb}{0.74, 0.56, 0}&#10;\color{white}&#10;30 m&#10;&#10;\end{document}&#10;"/>
  <p:tag name="IGUANATEXSIZE" val="50"/>
  <p:tag name="IGUANATEXCURSOR" val="19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6.23921"/>
  <p:tag name="LATEXADDIN" val="\documentclass{article}&#10;\usepackage{amsmath}&#10;\usepackage{xcolor}&#10;\pagestyle{empty}&#10;\begin{document}&#10;\color{white}&#10;&#10;\color{orange} $Q$&#10;&#10;\end{document}&#10;"/>
  <p:tag name="IGUANATEXSIZE" val="30"/>
  <p:tag name="IGUANATEXCURSOR" val="132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xcolor}&#10;\pagestyle{empty}&#10;\begin{document}&#10;\definecolor{agua}{rgb}{0.36, 0.54, 0.66}&#10;\definecolor{gold}{rgb}{0.74, 0.56, 0}&#10;\color{white}&#10;$A$&#10;&#10;\end{document}&#10;"/>
  <p:tag name="IGUANATEXSIZE" val="30"/>
  <p:tag name="IGUANATEXCURSOR" val="19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usepackage{xcolor}&#10;\pagestyle{empty}&#10;\begin{document}&#10;\color{white}&#10;&#10;\color{orange} $P$&#10;&#10;\end{document}&#10;"/>
  <p:tag name="IGUANATEXSIZE" val="30"/>
  <p:tag name="IGUANATEXCURSOR" val="132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74.24071"/>
  <p:tag name="LATEXADDIN" val="\documentclass{article}&#10;\usepackage{amsmath}&#10;\usepackage{xcolor}&#10;\pagestyle{empty}&#10;\begin{document}&#10;\color{white}&#10;&#10;\color{orange} $S$&#10;&#10;\end{document}&#10;"/>
  <p:tag name="IGUANATEXSIZE" val="30"/>
  <p:tag name="IGUANATEXCURSOR" val="132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9.98874"/>
  <p:tag name="LATEXADDIN" val="\documentclass{article}&#10;\usepackage{amsmath}&#10;\usepackage{xcolor}&#10;\pagestyle{empty}&#10;\begin{document}&#10;\color{white}&#10;&#10;\color{orange} $R$&#10;&#10;\end{document}&#10;"/>
  <p:tag name="IGUANATEXSIZE" val="30"/>
  <p:tag name="IGUANATEXCURSOR" val="132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86.23921"/>
  <p:tag name="LATEXADDIN" val="\documentclass{article}&#10;\usepackage{amsmath}&#10;\usepackage{xcolor}&#10;\pagestyle{empty}&#10;\begin{document}&#10;\color{orange}&#10;&#10;$O$&#10;&#10;\end{document}&#10;"/>
  <p:tag name="IGUANATEXSIZE" val="30"/>
  <p:tag name="IGUANATEXCURSOR" val="11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usepackage{xcolor}&#10;\pagestyle{empty}&#10;\begin{document}&#10;\definecolor{agua}{rgb}{143, 170, 220}&#10;\color{agua}&#10;&#10;$r$&#10;&#10;\end{document}&#10;"/>
  <p:tag name="IGUANATEXSIZE" val="50"/>
  <p:tag name="IGUANATEXCURSOR" val="156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318.7101"/>
  <p:tag name="LATEXADDIN" val="\documentclass{article}&#10;\usepackage{amsmath}&#10;\usepackage{xcolor}&#10;\pagestyle{empty}&#10;\begin{document}&#10;\color{white}&#10;&#10;$30$ cm&#10;&#10;\end{document}&#10;"/>
  <p:tag name="IGUANATEXSIZE" val="30"/>
  <p:tag name="IGUANATEXCURSOR" val="122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color{white}&#10;&#10;$x$&#10;&#10;\end{document}&#10;"/>
  <p:tag name="IGUANATEXSIZE" val="30"/>
  <p:tag name="IGUANATEXCURSOR" val="11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usepackage{xcolor}&#10;\pagestyle{empty}&#10;\begin{document}&#10;\definecolor{agua}{rgb}{0.36, 0.54, 0.66}&#10;\definecolor{gold}{rgb}{0.74, 0.56, 0}&#10;\color{white}&#10;&#10;$\theta$&#10;\end{document}&#10;"/>
  <p:tag name="IGUANATEXSIZE" val="30"/>
  <p:tag name="IGUANATEXCURSOR" val="204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usepackage{xcolor}&#10;\pagestyle{empty}&#10;\begin{document}&#10;\definecolor{agua}{rgb}{0.36, 0.54, 0.66}&#10;\definecolor{gold}{rgb}{0.74, 0.56, 0}&#10;\color{white}&#10;&#10;$a$&#10;\end{document}&#10;"/>
  <p:tag name="IGUANATEXSIZE" val="30"/>
  <p:tag name="IGUANATEXCURSOR" val="19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usepackage{xcolor}&#10;\pagestyle{empty}&#10;\begin{document}&#10;\definecolor{agua}{rgb}{0.36, 0.54, 0.66}&#10;\definecolor{gold}{rgb}{0.74, 0.56, 0}&#10;\color{white}&#10;&#10;$b$&#10;\end{document}&#10;"/>
  <p:tag name="IGUANATEXSIZE" val="30"/>
  <p:tag name="IGUANATEXCURSOR" val="19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xcolor}&#10;\pagestyle{empty}&#10;\begin{document}&#10;\definecolor{agua}{rgb}{0.36, 0.54, 0.66}&#10;\definecolor{gold}{rgb}{0.74, 0.56, 0}&#10;\color{white}&#10;&#10;$w$&#10;\end{document}&#10;"/>
  <p:tag name="IGUANATEXSIZE" val="30"/>
  <p:tag name="IGUANATEXCURSOR" val="19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20.9598"/>
  <p:tag name="LATEXADDIN" val="\documentclass{article}&#10;\usepackage{amsmath}&#10;\usepackage{xcolor}&#10;\pagestyle{empty}&#10;\begin{document}&#10;\definecolor{airforceblue}{rgb}{0.36, 0.54, 0.66}&#10;\color{white}&#10;&#10;House&#10;&#10;\end{document}&#10;"/>
  <p:tag name="IGUANATEXSIZE" val="30"/>
  <p:tag name="IGUANATEXCURSOR" val="170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00.225"/>
  <p:tag name="LATEXADDIN" val="\documentclass{article}&#10;\usepackage{amsmath}&#10;\usepackage{xcolor}&#10;\pagestyle{empty}&#10;\begin{document}&#10;\definecolor{airforceblue}{rgb}{0.36, 0.54, 0.66}&#10;\color{white}&#10;&#10;Pen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xcolor}&#10;\pagestyle{empty}&#10;\begin{document}&#10;\definecolor{airforceblue}{rgb}{0.36, 0.54, 0.66}&#10;\color{white}&#10;&#10;$w$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xcolor}&#10;\pagestyle{empty}&#10;\begin{document}&#10;\definecolor{airforceblue}{rgb}{0.36, 0.54, 0.66}&#10;\color{white}&#10;&#10;$w$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49.49378"/>
  <p:tag name="LATEXADDIN" val="\documentclass{article}&#10;\usepackage{amsmath}&#10;\usepackage{xcolor}&#10;\pagestyle{empty}&#10;\begin{document}&#10;\definecolor{airforceblue}{rgb}{0.36, 0.54, 0.66}&#10;\color{white}&#10;&#10;$\ell$&#10;&#10;\end{document}&#10;"/>
  <p:tag name="IGUANATEXSIZE" val="30"/>
  <p:tag name="IGUANATEXCURSOR" val="171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definecolor{airforceblue}{rgb}{0.36, 0.54, 0.66}&#10;\color{white}&#10;&#10;$x$&#10;\end{document}&#10;"/>
  <p:tag name="IGUANATEXSIZE" val="4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definecolor{airforceblue}{rgb}{0.36, 0.54, 0.66}&#10;\color{white}&#10;&#10;$x$&#10;\end{document}&#10;"/>
  <p:tag name="IGUANATEXSIZE" val="4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{xcolor}&#10;\pagestyle{empty}&#10;\begin{document}&#10;\definecolor{airforceblue}{rgb}{0.36, 0.54, 0.66}&#10;\color{white}&#10;&#10;$y$&#10;&#10;\end{document}&#10;"/>
  <p:tag name="IGUANATEXSIZE" val="4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361.08"/>
  <p:tag name="LATEXADDIN" val="\documentclass{article}&#10;\usepackage{amsmath}&#10;\usepackage{xcolor}&#10;\pagestyle{empty}&#10;\begin{document}&#10;\definecolor{airforceblue}{rgb}{0.36, 0.54, 0.66}&#10;\color{white}&#10;&#10;no materials used for top&#10;&#10;\end{document}&#10;"/>
  <p:tag name="IGUANATEXSIZE" val="30"/>
  <p:tag name="IGUANATEXCURSOR" val="17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usepackage{xcolor}&#10;\pagestyle{empty}&#10;\begin{document}&#10;\definecolor{airforceblue}{rgb}{0.36, 0.54, 0.66}&#10;\color{white}&#10;&#10;$r$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xcolor}&#10;\pagestyle{empty}&#10;\begin{document}&#10;\definecolor{agua}{rgb}{0.36, 0.54, 0.66}&#10;\definecolor{gold}{rgb}{0.74, 0.56, 0}&#10;\color{white}&#10;&#10;$w$&#10;\end{document}&#10;"/>
  <p:tag name="IGUANATEXSIZE" val="30"/>
  <p:tag name="IGUANATEXCURSOR" val="19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.49228"/>
  <p:tag name="LATEXADDIN" val="\documentclass{article}&#10;\usepackage{amsmath}&#10;\usepackage{xcolor}&#10;\pagestyle{empty}&#10;\begin{document}&#10;\definecolor{airforceblue}{rgb}{0.36, 0.54, 0.66}&#10;\color{white}&#10;&#10;$h$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71.2036"/>
  <p:tag name="LATEXADDIN" val="\documentclass{article}&#10;\usepackage{amsmath}&#10;\usepackage{xcolor}&#10;\pagestyle{empty}&#10;\begin{document}&#10;\definecolor{airforceblue}{rgb}{0.36, 0.54, 0.66}&#10;\color{white}&#10;&#10;$500$ in$^3$&#10;&#10;\end{document}&#10;"/>
  <p:tag name="IGUANATEXSIZE" val="30"/>
  <p:tag name="IGUANATEXCURSOR" val="17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usepackage{xcolor}&#10;\pagestyle{empty}&#10;\begin{document}&#10;\definecolor{airforceblue}{rgb}{0.36, 0.54, 0.66}&#10;\color{white}&#10;&#10;$r$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110.9861"/>
  <p:tag name="LATEXADDIN" val="\documentclass{article}&#10;\usepackage{amsmath}&#10;\usepackage{xcolor}&#10;\pagestyle{empty}&#10;\begin{document}&#10;\definecolor{airforceblue}{rgb}{0.36, 0.54, 0.66}&#10;\color{white}&#10;&#10;$2r$&#10;&#10;\end{document}&#10;"/>
  <p:tag name="IGUANATEXSIZE" val="30"/>
  <p:tag name="IGUANATEXCURSOR" val="16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.49228"/>
  <p:tag name="LATEXADDIN" val="\documentclass{article}&#10;\usepackage{amsmath}&#10;\usepackage{xcolor}&#10;\pagestyle{empty}&#10;\begin{document}&#10;\definecolor{airforceblue}{rgb}{0.36, 0.54, 0.66}&#10;\color{white}&#10;&#10;$h$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usepackage{xcolor}&#10;\pagestyle{empty}&#10;\begin{document}&#10;\definecolor{airforceblue}{rgb}{0.36, 0.54, 0.66}&#10;\color{black}&#10;1&#10;&#10;\end{document}&#10;"/>
  <p:tag name="IGUANATEXSIZE" val="45"/>
  <p:tag name="IGUANATEXCURSOR" val="162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usepackage{xcolor}&#10;\pagestyle{empty}&#10;\begin{document}&#10;\definecolor{airforceblue}{rgb}{0.36, 0.54, 0.66}&#10;\color{black}&#10;1&#10;&#10;\end{document}&#10;"/>
  <p:tag name="IGUANATEXSIZE" val="45"/>
  <p:tag name="IGUANATEXCURSOR" val="162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usepackage{xcolor}&#10;\pagestyle{empty}&#10;\begin{document}&#10;\definecolor{airforceblue}{rgb}{0.36, 0.54, 0.66}&#10;\color{black}&#10;1&#10;&#10;\end{document}&#10;"/>
  <p:tag name="IGUANATEXSIZE" val="45"/>
  <p:tag name="IGUANATEXCURSOR" val="162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75.74055"/>
  <p:tag name="LATEXADDIN" val="\documentclass{article}&#10;\usepackage{amsmath}&#10;\usepackage{xcolor}&#10;\pagestyle{empty}&#10;\begin{document}&#10;\definecolor{airforceblue}{rgb}{0.36, 0.54, 0.66}&#10;\color{black}&#10;$L$&#10;&#10;\end{document}&#10;"/>
  <p:tag name="IGUANATEXSIZE" val="45"/>
  <p:tag name="IGUANATEXCURSOR" val="16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usepackage{xcolor}&#10;\pagestyle{empty}&#10;\begin{document}&#10;\definecolor{airforceblue}{rgb}{0.36, 0.54, 0.66}&#10;\color{black}&#10;1&#10;&#10;\end{document}&#10;"/>
  <p:tag name="IGUANATEXSIZE" val="45"/>
  <p:tag name="IGUANATEXCURSOR" val="162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49.49378"/>
  <p:tag name="LATEXADDIN" val="\documentclass{article}&#10;\usepackage{amsmath}&#10;\usepackage{xcolor}&#10;\pagestyle{empty}&#10;\begin{document}&#10;\definecolor{agua}{rgb}{0.36, 0.54, 0.66}&#10;\definecolor{gold}{rgb}{0.74, 0.56, 0}&#10;\color{white}&#10;$\ell$&#10;&#10;\end{document}&#10;"/>
  <p:tag name="IGUANATEXSIZE" val="30"/>
  <p:tag name="IGUANATEXCURSOR" val="201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usepackage{xcolor}&#10;\pagestyle{empty}&#10;\begin{document}&#10;\definecolor{airforceblue}{rgb}{0.36, 0.54, 0.66}&#10;\color{black}&#10;1&#10;&#10;\end{document}&#10;"/>
  <p:tag name="IGUANATEXSIZE" val="45"/>
  <p:tag name="IGUANATEXCURSOR" val="162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50.2437"/>
  <p:tag name="LATEXADDIN" val="\documentclass{article}&#10;\usepackage{amsmath}&#10;\usepackage{xcolor}&#10;\pagestyle{empty}&#10;\begin{document}&#10;\definecolor{airforceblue}{rgb}{0.36, 0.54, 0.66}&#10;\color{white}&#10;&#10;$5$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23.7346"/>
  <p:tag name="LATEXADDIN" val="\documentclass{article}&#10;\usepackage{amsmath}&#10;\usepackage{xcolor}&#10;\pagestyle{empty}&#10;\begin{document}&#10;\definecolor{airforceblue}{rgb}{0.36, 0.54, 0.66}&#10;\color{white}&#10;$3x$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335.958"/>
  <p:tag name="LATEXADDIN" val="\documentclass{article}&#10;\usepackage{amsmath}&#10;\usepackage{xcolor}&#10;\pagestyle{empty}&#10;\begin{document}&#10;\definecolor{airforceblue}{rgb}{0.36, 0.54, 0.66}&#10;\color{white}&#10;$2x+2$&#10;&#10;\end{document}&#10;"/>
  <p:tag name="IGUANATEXSIZE" val="30"/>
  <p:tag name="IGUANATEXCURSOR" val="170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xcolor}&#10;\pagestyle{empty}&#10;\begin{document}&#10;\definecolor{airforceblue}{rgb}{0.36, 0.54, 0.66}&#10;\color{white}&#10;8&#10;&#10;\end{document}&#10;"/>
  <p:tag name="IGUANATEXSIZE" val="30"/>
  <p:tag name="IGUANATEXCURSOR" val="165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usepackage{xcolor}&#10;\pagestyle{empty}&#10;\begin{document}&#10;\definecolor{airforceblue}{rgb}{0.36, 0.54, 0.66}&#10;\color{white}&#10;&#10;$\theta$&#10;\end{document}&#10;"/>
  <p:tag name="IGUANATEXSIZE" val="30"/>
  <p:tag name="IGUANATEXCURSOR" val="17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usepackage{xcolor}&#10;\pagestyle{empty}&#10;\begin{document}&#10;\definecolor{airforceblue}{rgb}{0.36, 0.54, 0.66}&#10;\color{white}&#10;&#10;$1$&#10;\end{document}&#10;"/>
  <p:tag name="IGUANATEXSIZE" val="30"/>
  <p:tag name="IGUANATEXCURSOR" val="16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definecolor{airforceblue}{rgb}{0.36, 0.54, 0.66}&#10;\color{white}&#10;$x$&#10;&#10;\end{document}&#10;"/>
  <p:tag name="IGUANATEXSIZE" val="30"/>
  <p:tag name="IGUANATEXCURSOR" val="165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8.459"/>
  <p:tag name="LATEXADDIN" val="\documentclass{article}&#10;\usepackage{amsmath}&#10;\usepackage{xcolor}&#10;\pagestyle{empty}&#10;\begin{document}&#10;\definecolor{airforceblue}{rgb}{0.36, 0.54, 0.66}&#10;\color{white}&#10;$x^2 + 1$&#10;&#10;\end{document}&#10;"/>
  <p:tag name="IGUANATEXSIZE" val="30"/>
  <p:tag name="IGUANATEXCURSOR" val="172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usepackage{xcolor}&#10;\pagestyle{empty}&#10;\begin{document}&#10;\definecolor{airforceblue}{rgb}{0.36, 0.54, 0.66}&#10;\color{white}&#10;&#10;$\theta$&#10;\end{document}&#10;"/>
  <p:tag name="IGUANATEXSIZE" val="30"/>
  <p:tag name="IGUANATEXCURSOR" val="17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usepackage{xcolor}&#10;\pagestyle{empty}&#10;\begin{document}&#10;\definecolor{agua}{rgb}{0.36, 0.54, 0.66}&#10;\definecolor{gold}{rgb}{0.74, 0.56, 0}&#10;\color{white}&#10;$r$&#10;&#10;\end{document}&#10;"/>
  <p:tag name="IGUANATEXSIZE" val="30"/>
  <p:tag name="IGUANATEXCURSOR" val="19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xcolor}&#10;\pagestyle{empty}&#10;\begin{document}&#10;\definecolor{airforceblue}{rgb}{0.36, 0.54, 0.66}&#10;\color{white}&#10;&#10;$A$&#10;&#10;\end{document}&#10;"/>
  <p:tag name="IGUANATEXSIZE" val="30"/>
  <p:tag name="IGUANATEXCURSOR" val="16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usepackage{xcolor}&#10;\pagestyle{empty}&#10;\begin{document}&#10;\definecolor{airforceblue}{rgb}{0.36, 0.54, 0.66}&#10;\color{white}&#10;$B$&#10;&#10;\end{document}&#10;"/>
  <p:tag name="IGUANATEXSIZE" val="30"/>
  <p:tag name="IGUANATEXCURSOR" val="16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89.23882"/>
  <p:tag name="LATEXADDIN" val="\documentclass{article}&#10;\usepackage{amsmath}&#10;\usepackage{xcolor}&#10;\pagestyle{empty}&#10;\begin{document}&#10;\definecolor{airforceblue}{rgb}{0.36, 0.54, 0.66}&#10;\color{white}&#10;$C$&#10;&#10;\end{document}&#10;"/>
  <p:tag name="IGUANATEXSIZE" val="30"/>
  <p:tag name="IGUANATEXCURSOR" val="16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definecolor{airforceblue}{rgb}{0.36, 0.54, 0.66}&#10;\color{white}&#10;&#10;$x$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definecolor{airforceblue}{rgb}{0.36, 0.54, 0.66}&#10;\color{white}&#10;&#10;$x$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definecolor{airforceblue}{rgb}{0.36, 0.54, 0.66}&#10;\color{white}&#10;&#10;$x$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definecolor{airforceblue}{rgb}{0.36, 0.54, 0.66}&#10;\color{white}&#10;&#10;$x$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definecolor{airforceblue}{rgb}{0.36, 0.54, 0.66}&#10;\color{white}&#10;&#10;$x$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definecolor{airforceblue}{rgb}{0.36, 0.54, 0.66}&#10;\color{white}&#10;&#10;$x$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definecolor{airforceblue}{rgb}{0.36, 0.54, 0.66}&#10;\color{white}&#10;&#10;$x$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.49228"/>
  <p:tag name="LATEXADDIN" val="\documentclass{article}&#10;\usepackage{amsmath}&#10;\usepackage{xcolor}&#10;\pagestyle{empty}&#10;\begin{document}&#10;\definecolor{agua}{rgb}{0.36, 0.54, 0.66}&#10;\definecolor{gold}{rgb}{0.74, 0.56, 0}&#10;\color{white}&#10;$h$&#10;&#10;\end{document}&#10;"/>
  <p:tag name="IGUANATEXSIZE" val="30"/>
  <p:tag name="IGUANATEXCURSOR" val="19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definecolor{airforceblue}{rgb}{0.36, 0.54, 0.66}&#10;\color{white}&#10;&#10;$x$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3.9857"/>
  <p:tag name="LATEXADDIN" val="\documentclass{article}&#10;\usepackage{amsmath}&#10;\usepackage{xcolor}&#10;\pagestyle{empty}&#10;\begin{document}&#10;\definecolor{airforceblue}{rgb}{0.36, 0.54, 0.66}&#10;\color{white}&#10;&#10;$20$ &#10;&#10;\end{document}&#10;"/>
  <p:tag name="IGUANATEXSIZE" val="30"/>
  <p:tag name="IGUANATEXCURSOR" val="170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07.9865"/>
  <p:tag name="LATEXADDIN" val="\documentclass{article}&#10;\usepackage{amsmath}&#10;\usepackage{xcolor}&#10;\pagestyle{empty}&#10;\begin{document}&#10;\definecolor{airforceblue}{rgb}{0.36, 0.54, 0.66}&#10;\color{white}&#10;&#10;15 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definecolor{airforceblue}{rgb}{0.36, 0.54, 0.66}&#10;\color{white}&#10;&#10;$x$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398.9502"/>
  <p:tag name="LATEXADDIN" val="\documentclass{article}&#10;\usepackage{amsmath}&#10;\usepackage{xcolor}&#10;\pagestyle{empty}&#10;\begin{document}&#10;\definecolor{airforceblue}{rgb}{0.36, 0.54, 0.66}&#10;\color{white}&#10;&#10;$20 - 2x$&#10;&#10;\end{document}&#10;"/>
  <p:tag name="IGUANATEXSIZE" val="30"/>
  <p:tag name="IGUANATEXCURSOR" val="174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94.4507"/>
  <p:tag name="LATEXADDIN" val="\documentclass{article}&#10;\usepackage{amsmath}&#10;\usepackage{xcolor}&#10;\pagestyle{empty}&#10;\begin{document}&#10;\definecolor{airforceblue}{rgb}{0.36, 0.54, 0.66}&#10;\color{white}&#10;&#10;$15 - 2x$&#10;&#10;\end{document}&#10;"/>
  <p:tag name="IGUANATEXSIZE" val="30"/>
  <p:tag name="IGUANATEXCURSOR" val="174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356.9554"/>
  <p:tag name="LATEXADDIN" val="\documentclass{article}&#10;\usepackage{amsmath}&#10;\usepackage{xcolor}&#10;\pagestyle{empty}&#10;\begin{document}&#10;\definecolor{airforceblue}{rgb}{0.36, 0.54, 0.66}&#10;\color{orange}&#10;&#10;$y = 2x$&#10;\end{document}&#10;"/>
  <p:tag name="IGUANATEXSIZE" val="30"/>
  <p:tag name="IGUANATEXCURSOR" val="16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2.7184"/>
  <p:tag name="LATEXADDIN" val="\documentclass{article}&#10;\usepackage{amsmath}&#10;\usepackage{xcolor}&#10;\pagestyle{empty}&#10;\begin{document}&#10;\definecolor{airforceblue}{rgb}{0.36, 0.54, 0.66}&#10;\color{airforceblue}&#10;$(4, 3)$&#10;&#10;\end{document}&#10;"/>
  <p:tag name="IGUANATEXSIZE" val="30"/>
  <p:tag name="IGUANATEXCURSOR" val="17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4.7169"/>
  <p:tag name="LATEXADDIN" val="\documentclass{article}&#10;\usepackage{amsmath}&#10;\usepackage{xcolor}&#10;\pagestyle{empty}&#10;\begin{document}&#10;\definecolor{airforceblue}{rgb}{0.36, 0.54, 0.66}&#10;\color{white}&#10;$(x, y)$&#10;&#10;\end{document}&#10;"/>
  <p:tag name="IGUANATEXSIZE" val="30"/>
  <p:tag name="IGUANATEXCURSOR" val="172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}&#10;\usepackage{xcolor}&#10;\pagestyle{empty}&#10;\begin{document}&#10;\definecolor{airforceblue}{rgb}{0.36, 0.54, 0.66}&#10;\color{white}&#10;&#10;$d$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11.961"/>
  <p:tag name="LATEXADDIN" val="\documentclass{article}&#10;\usepackage{amsmath}&#10;\usepackage{xcolor}&#10;\pagestyle{empty}&#10;\begin{document}&#10;\definecolor{agua}{rgb}{0.36, 0.54, 0.66}&#10;\definecolor{gold}{rgb}{0.74, 0.56, 0}&#10;\color{white}&#10;40 in$^3$&#10;&#10;\end{document}&#10;"/>
  <p:tag name="IGUANATEXSIZE" val="30"/>
  <p:tag name="IGUANATEXCURSOR" val="204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15.7105"/>
  <p:tag name="LATEXADDIN" val="\documentclass{article}&#10;\usepackage{amsmath}&#10;\usepackage{xcolor}&#10;\pagestyle{empty}&#10;\begin{document}&#10;\definecolor{airforceblue}{rgb}{0.36, 0.54, 0.66}&#10;\color{white}&#10;&#10;North&#10;\end{document}&#10;"/>
  <p:tag name="IGUANATEXSIZE" val="30"/>
  <p:tag name="IGUANATEXCURSOR" val="166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2.4672"/>
  <p:tag name="LATEXADDIN" val="\documentclass{article}&#10;\usepackage{amsmath}&#10;\usepackage{xcolor}&#10;\pagestyle{empty}&#10;\begin{document}&#10;\definecolor{airforceblue}{rgb}{0.36, 0.54, 0.66}&#10;\color{white}&#10;&#10;West&#10;\end{document}&#10;"/>
  <p:tag name="IGUANATEXSIZE" val="30"/>
  <p:tag name="IGUANATEXCURSOR" val="16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33.9708"/>
  <p:tag name="LATEXADDIN" val="\documentclass{article}&#10;\usepackage{amsmath}&#10;\usepackage{xcolor}&#10;\pagestyle{empty}&#10;\begin{document}&#10;\definecolor{airforceblue}{rgb}{0.36, 0.54, 0.66}&#10;\color{white}&#10;East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08.9613"/>
  <p:tag name="LATEXADDIN" val="\documentclass{article}&#10;\usepackage{amsmath}&#10;\usepackage{xcolor}&#10;\pagestyle{empty}&#10;\begin{document}&#10;\definecolor{airforceblue}{rgb}{0.36, 0.54, 0.66}&#10;\color{white}&#10;South&#10;&#10;\end{document}&#10;"/>
  <p:tag name="IGUANATEXSIZE" val="30"/>
  <p:tag name="IGUANATEXCURSOR" val="16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}&#10;\usepackage{xcolor}&#10;\pagestyle{empty}&#10;\begin{document}&#10;\definecolor{airforceblue}{rgb}{0.36, 0.54, 0.66}&#10;\color{white}&#10;$d$&#10;&#10;\end{document}&#10;"/>
  <p:tag name="IGUANATEXSIZE" val="30"/>
  <p:tag name="IGUANATEXCURSOR" val="16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{xcolor}&#10;\pagestyle{empty}&#10;\begin{document}&#10;\definecolor{airforceblue}{rgb}{0.36, 0.54, 0.66}&#10;\color{white}&#10;&#10;$y$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definecolor{airforceblue}{rgb}{0.36, 0.54, 0.66}&#10;\color{white}&#10;$x$&#10;&#10;\end{document}&#10;"/>
  <p:tag name="IGUANATEXSIZE" val="30"/>
  <p:tag name="IGUANATEXCURSOR" val="16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53.4684"/>
  <p:tag name="LATEXADDIN" val="\documentclass{article}&#10;\usepackage{amsmath}&#10;\usepackage{xcolor}&#10;\pagestyle{empty}&#10;\begin{document}&#10;\definecolor{airforceblue}{rgb}{0.36, 0.54, 0.66}&#10;\color{white}&#10;&#10;Dani&#10;\end{document}&#10;"/>
  <p:tag name="IGUANATEXSIZE" val="30"/>
  <p:tag name="IGUANATEXCURSOR" val="16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75.2156"/>
  <p:tag name="LATEXADDIN" val="\documentclass{article}&#10;\usepackage{amsmath}&#10;\usepackage{xcolor}&#10;\pagestyle{empty}&#10;\begin{document}&#10;\definecolor{airforceblue}{rgb}{0.36, 0.54, 0.66}&#10;\color{white}&#10;Hena&#10;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15.7105"/>
  <p:tag name="LATEXADDIN" val="\documentclass{article}&#10;\usepackage{amsmath}&#10;\usepackage{xcolor}&#10;\pagestyle{empty}&#10;\begin{document}&#10;\definecolor{airforceblue}{rgb}{0.36, 0.54, 0.66}&#10;\color{white}&#10;North&#10;&#10;\end{document}&#10;"/>
  <p:tag name="IGUANATEXSIZE" val="30"/>
  <p:tag name="IGUANATEXCURSOR" val="165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5.943"/>
  <p:tag name="LATEXADDIN" val="\documentclass{article}&#10;\usepackage{amsmath}&#10;\usepackage{xcolor}&#10;\pagestyle{empty}&#10;\begin{document}&#10;\definecolor{agua}{rgb}{0.36, 0.54, 0.66}&#10;\definecolor{gold}{rgb}{0.74, 0.56, 0}&#10;\color{orange}&#10;$y = S(r)$&#10;&#10;\end{document}&#10;"/>
  <p:tag name="IGUANATEXSIZE" val="30"/>
  <p:tag name="IGUANATEXCURSOR" val="206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33.9708"/>
  <p:tag name="LATEXADDIN" val="\documentclass{article}&#10;\usepackage{amsmath}&#10;\usepackage{xcolor}&#10;\pagestyle{empty}&#10;\begin{document}&#10;\definecolor{airforceblue}{rgb}{0.36, 0.54, 0.66}&#10;\color{white}&#10;&#10;East&#10;\end{document}&#10;"/>
  <p:tag name="IGUANATEXSIZE" val="30"/>
  <p:tag name="IGUANATEXCURSOR" val="16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}&#10;\usepackage{xcolor}&#10;\pagestyle{empty}&#10;\begin{document}&#10;\definecolor{airforceblue}{rgb}{0.36, 0.54, 0.66}&#10;\color{white}&#10;$d$&#10;&#10;\end{document}&#10;"/>
  <p:tag name="IGUANATEXSIZE" val="30"/>
  <p:tag name="IGUANATEXCURSOR" val="16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definecolor{airforceblue}{rgb}{0.36, 0.54, 0.66}&#10;\color{white}&#10;$x$&#10;&#10;\end{document}&#10;"/>
  <p:tag name="IGUANATEXSIZE" val="30"/>
  <p:tag name="IGUANATEXCURSOR" val="16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{xcolor}&#10;\pagestyle{empty}&#10;\begin{document}&#10;\definecolor{airforceblue}{rgb}{0.36, 0.54, 0.66}&#10;\color{white}&#10;&#10;$y$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16.4605"/>
  <p:tag name="LATEXADDIN" val="\documentclass{article}&#10;\usepackage{amsmath}&#10;\usepackage{xcolor}&#10;\pagestyle{empty}&#10;\begin{document}&#10;\definecolor{airforceblue}{rgb}{0.36, 0.54, 0.66}&#10;\color{white}&#10;Car B&#10;&#10;\end{document}&#10;"/>
  <p:tag name="IGUANATEXSIZE" val="30"/>
  <p:tag name="IGUANATEXCURSOR" val="16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324.7094"/>
  <p:tag name="LATEXADDIN" val="\documentclass{article}&#10;\usepackage{amsmath}&#10;\usepackage{xcolor}&#10;\pagestyle{empty}&#10;\begin{document}&#10;\definecolor{airforceblue}{rgb}{0.36, 0.54, 0.66}&#10;\color{white}&#10;Car A&#10;&#10;\end{document}&#10;"/>
  <p:tag name="IGUANATEXSIZE" val="30"/>
  <p:tag name="IGUANATEXCURSOR" val="16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288.339"/>
  <p:tag name="LATEXADDIN" val="\documentclass{article}&#10;\usepackage{amsmath}&#10;\usepackage{xcolor}&#10;\pagestyle{empty}&#10;\begin{document}&#10;\definecolor{airforceblue}{rgb}{0.36, 0.54, 0.66}&#10;\color{orange}&#10;&#10;between 3 \textsc{pm} and 4 \textsc{pm}&#10;\end{document}&#10;"/>
  <p:tag name="IGUANATEXSIZE" val="30"/>
  <p:tag name="IGUANATEXCURSOR" val="16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1.2373"/>
  <p:tag name="LATEXADDIN" val="\documentclass{article}&#10;\usepackage{amsmath}&#10;\usepackage{xcolor}&#10;\pagestyle{empty}&#10;\begin{document}&#10;\definecolor{airforceblue}{rgb}{0.36, 0.54, 0.66}&#10;\color{white}&#10;$d_1$&#10;&#10;\end{document}&#10;"/>
  <p:tag name="IGUANATEXSIZE" val="30"/>
  <p:tag name="IGUANATEXCURSOR" val="16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4.237"/>
  <p:tag name="LATEXADDIN" val="\documentclass{article}&#10;\usepackage{amsmath}&#10;\usepackage{xcolor}&#10;\pagestyle{empty}&#10;\begin{document}&#10;\definecolor{airforceblue}{rgb}{0.36, 0.54, 0.66}&#10;\color{white}&#10;$d_2$&#10;&#10;\end{document}&#10;"/>
  <p:tag name="IGUANATEXSIZE" val="30"/>
  <p:tag name="IGUANATEXCURSOR" val="16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23.472"/>
  <p:tag name="LATEXADDIN" val="\documentclass{article}&#10;\usepackage{amsmath}&#10;\usepackage{xcolor}&#10;\pagestyle{empty}&#10;\begin{document}&#10;\definecolor{airforceblue}{rgb}{0.36, 0.54, 0.66}&#10;\color{white}&#10;&#10;Hub&#10;\end{document}&#10;"/>
  <p:tag name="IGUANATEXSIZE" val="30"/>
  <p:tag name="IGUANATEXCURSOR" val="16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26796</TotalTime>
  <Words>4</Words>
  <Application>Microsoft Office PowerPoint</Application>
  <PresentationFormat>Widescreen</PresentationFormat>
  <Paragraphs>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Myfont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Sun</dc:creator>
  <cp:lastModifiedBy>Valerie Sun</cp:lastModifiedBy>
  <cp:revision>370</cp:revision>
  <dcterms:created xsi:type="dcterms:W3CDTF">2022-06-17T04:29:13Z</dcterms:created>
  <dcterms:modified xsi:type="dcterms:W3CDTF">2022-11-28T04:34:04Z</dcterms:modified>
</cp:coreProperties>
</file>