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EC5BA1B-85A2-48C1-BCB6-2F0FD4325DFD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A101FF4-41AC-4115-8415-1D84526F0A18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C9E5D77-7A90-4D70-8B1E-E7E47388B233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44197C0-595A-431F-852D-A3931B1D3EFE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DCA850-8C37-4D94-8B35-8780817DA233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82EDBB-FD0D-4B71-8B0D-7F0D9BCFAD73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168E6B-BE15-4863-AB04-5923D832E2FD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FE6F63-B9AD-48EA-B9C7-943C699497D4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FA5FB1-60E6-4E7A-9EE3-AD4AF852A574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B24DE2-D35F-45F7-ACA4-F42722BED2F0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84A0E4-9A05-4DC6-B038-D12CF047B7C2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792A512-7161-452B-BB71-D10D974BEC60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434A47-6361-4535-A376-583BD9D35AC2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B31F50-E55D-4C12-9EA0-6CB43712421A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FECEC5-6897-4EB6-949B-D6CC9C3FDA66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AD8BB9-51FA-446C-B0AB-89E1A1EDA138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BF0A16-6790-429C-A529-B7311BE09888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89DF40-B657-4E44-9711-0640A9036C95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27E177-C9A8-4C63-A5C6-A9561C2D5140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77CFB2-F2F7-4460-B692-6D35C131BE47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3C7DCE-F460-449B-BF74-8A98034C9148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66F417-96B0-4E64-8366-BE73D0C2C89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FEE8D81-573C-42BD-B649-C3955C5614A5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401799-7C08-4671-AAA1-28997089572E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AA4CBD-9759-416C-B2BF-A4AAD90382B5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ECF64A-DF0E-413A-951B-2A58A945FA9C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9A11C3-F339-4545-AC91-0945FE7DF380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A05D55-5A38-421E-9D78-A58E9B08649B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F4EC27-86AA-4F48-AE82-4C71A5646E2B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EB803D-EA6A-4EC7-9B72-58CBA3046FAE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566C598-0210-48FF-AEDF-3DEFD37258BC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230EAE7-4DF4-4229-AAEF-DC52EF80B01D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901ADA3-1C0A-4E5F-92A4-F3E90F32444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58EB9B1-97FB-445E-A9D9-498C9A11393D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EC3FED6-1844-4009-8915-356CB0FE3F1A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282C1F2-225A-4F60-AB04-8DE596F9C89F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D5CA577-C6E9-460D-9661-5508C8686F92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468DCE9-897D-4163-AEA0-6A961168701A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8F5259D-F6D7-4DFA-8C7F-74749D211FBC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4F28610-B167-4476-9807-C493FF621381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EFFCE18-6546-4CB9-B4D6-F3A047411F3D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9DCDC1D-8D3C-4F3A-B460-9FAD03311BC3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BE9047B-5648-4AEA-B390-5135131FFCF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A2FDA61-57C6-421B-9267-44BB51ADD34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5316F8F-C542-4643-9896-496DDF24875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874315D-13F3-44D2-923F-115B2DEAE0C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F418371-7E4D-46E5-BC41-1594B029113E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B958A9C-D322-44CE-86E5-1B39A8624D9F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oogle Shape;11;p2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buNone/>
            </a:pPr>
            <a:r>
              <a:rPr b="0" lang="ru-RU" sz="42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1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4A516E-E2A1-45B9-92A4-F6B5A5808BAE}" type="slidenum">
              <a:rPr b="0" lang="ru" sz="1000" spc="-1" strike="noStrike">
                <a:solidFill>
                  <a:schemeClr val="accent1"/>
                </a:solidFill>
                <a:latin typeface="Lato"/>
                <a:ea typeface="Lato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4;p4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" name="Google Shape;25;p4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45" name="Google Shape;26;p4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Google Shape;27;p4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 indent="0">
              <a:buNone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2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4714AE-4AD7-4D55-877C-7684AAEA773A}" type="slidenum">
              <a:rPr b="0" lang="ru" sz="1000" spc="-1" strike="noStrike">
                <a:solidFill>
                  <a:schemeClr val="accent1"/>
                </a:solidFill>
                <a:latin typeface="Lato"/>
                <a:ea typeface="Lato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41;p6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7" name="Google Shape;42;p6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88" name="Google Shape;43;p6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Google Shape;44;p6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 indent="0">
              <a:buNone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ldNum" idx="3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12B670-EE79-43E6-BCE5-F0A5DF187A96}" type="slidenum">
              <a:rPr b="0" lang="ru" sz="1000" spc="-1" strike="noStrike">
                <a:solidFill>
                  <a:schemeClr val="accent1"/>
                </a:solidFill>
                <a:latin typeface="Lato"/>
                <a:ea typeface="Lato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48;p7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0" name="Google Shape;49;p7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131" name="Google Shape;50;p7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" name="Google Shape;51;p7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30080" y="1318680"/>
            <a:ext cx="3300480" cy="138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buNone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21080" y="2781720"/>
            <a:ext cx="3300480" cy="159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66000"/>
          </a:bodyPr>
          <a:p>
            <a:pPr marL="285120" indent="-2138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570240" indent="-2138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2" marL="855360" indent="-1900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3" marL="1140480" indent="-1425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4" marL="1425600" indent="-1425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5" marL="1710720" indent="-1425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6" marL="1995840" indent="-1425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4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337AB6-2F50-461A-B73C-BCC9CFEA6F2A}" type="slidenum">
              <a:rPr b="0" lang="ru" sz="1000" spc="-1" strike="noStrike">
                <a:solidFill>
                  <a:schemeClr val="accent1"/>
                </a:solidFill>
                <a:latin typeface="Lato"/>
                <a:ea typeface="Lato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8058960" cy="2859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7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accent5"/>
                </a:solidFill>
                <a:latin typeface="Raleway"/>
                <a:ea typeface="Raleway"/>
              </a:rPr>
              <a:t>Анализ данных о сердечно - сосудистых заболеваниях (поиск инсайтов, 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accent5"/>
                </a:solidFill>
                <a:latin typeface="Raleway"/>
                <a:ea typeface="Raleway"/>
              </a:rPr>
              <a:t>составление рекомендаций стейкхолдерам,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accent5"/>
                </a:solidFill>
                <a:latin typeface="Raleway"/>
                <a:ea typeface="Raleway"/>
              </a:rPr>
              <a:t>построение предиктивной модели классификации наличия заболевания)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729720" y="3817080"/>
            <a:ext cx="7687800" cy="1008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9000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300" spc="-1" strike="noStrike">
                <a:solidFill>
                  <a:schemeClr val="accent5"/>
                </a:solidFill>
                <a:latin typeface="Lato"/>
                <a:ea typeface="Lato"/>
              </a:rPr>
              <a:t>Королев Валерий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300" spc="-1" strike="noStrike">
                <a:solidFill>
                  <a:schemeClr val="accent5"/>
                </a:solidFill>
                <a:latin typeface="Lato"/>
                <a:ea typeface="Lato"/>
              </a:rPr>
              <a:t>Аналитика DAU-21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300" spc="-1" strike="noStrike">
                <a:solidFill>
                  <a:schemeClr val="accent5"/>
                </a:solidFill>
                <a:latin typeface="Lato"/>
                <a:ea typeface="Lato"/>
              </a:rPr>
              <a:t>2022 г.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Google Shape;88;p13" descr=""/>
          <p:cNvPicPr/>
          <p:nvPr/>
        </p:nvPicPr>
        <p:blipFill>
          <a:blip r:embed="rId2"/>
          <a:stretch/>
        </p:blipFill>
        <p:spPr>
          <a:xfrm>
            <a:off x="63360" y="144720"/>
            <a:ext cx="1455840" cy="17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7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600" spc="-1" strike="noStrike">
                <a:solidFill>
                  <a:schemeClr val="accent5"/>
                </a:solidFill>
                <a:latin typeface="Raleway"/>
                <a:ea typeface="Raleway"/>
              </a:rPr>
              <a:t>Показатели моделей прогнозирования ССЗ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6" name="Google Shape;186;p22" descr=""/>
          <p:cNvPicPr/>
          <p:nvPr/>
        </p:nvPicPr>
        <p:blipFill>
          <a:blip r:embed="rId1"/>
          <a:stretch/>
        </p:blipFill>
        <p:spPr>
          <a:xfrm>
            <a:off x="4070520" y="2455560"/>
            <a:ext cx="1050120" cy="1050120"/>
          </a:xfrm>
          <a:prstGeom prst="rect">
            <a:avLst/>
          </a:prstGeom>
          <a:ln w="0">
            <a:noFill/>
          </a:ln>
        </p:spPr>
      </p:pic>
      <p:sp>
        <p:nvSpPr>
          <p:cNvPr id="237" name="Google Shape;187;p22"/>
          <p:cNvSpPr/>
          <p:nvPr/>
        </p:nvSpPr>
        <p:spPr>
          <a:xfrm>
            <a:off x="4045320" y="2166480"/>
            <a:ext cx="105012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chemeClr val="accent5"/>
                </a:solidFill>
                <a:latin typeface="Lato"/>
                <a:ea typeface="Lato"/>
              </a:rPr>
              <a:t>cardio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Google Shape;188;p22"/>
          <p:cNvSpPr/>
          <p:nvPr/>
        </p:nvSpPr>
        <p:spPr>
          <a:xfrm>
            <a:off x="547920" y="1875600"/>
            <a:ext cx="3116880" cy="290520"/>
          </a:xfrm>
          <a:prstGeom prst="rect">
            <a:avLst/>
          </a:prstGeom>
          <a:solidFill>
            <a:srgbClr val="00bfa5"/>
          </a:solidFill>
          <a:ln w="19050">
            <a:solidFill>
              <a:srgbClr val="00bfa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chemeClr val="lt1"/>
                </a:solidFill>
                <a:latin typeface="Lato"/>
                <a:ea typeface="Lato"/>
              </a:rPr>
              <a:t>Логистическая регрессия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Google Shape;189;p22"/>
          <p:cNvSpPr/>
          <p:nvPr/>
        </p:nvSpPr>
        <p:spPr>
          <a:xfrm>
            <a:off x="547920" y="2166480"/>
            <a:ext cx="3116880" cy="642240"/>
          </a:xfrm>
          <a:prstGeom prst="rect">
            <a:avLst/>
          </a:prstGeom>
          <a:noFill/>
          <a:ln w="9525">
            <a:solidFill>
              <a:srgbClr val="00bfa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200" spc="-1" strike="noStrike">
                <a:solidFill>
                  <a:schemeClr val="accent5"/>
                </a:solidFill>
                <a:latin typeface="Lato"/>
                <a:ea typeface="Lato"/>
              </a:rPr>
              <a:t>train roc_auc_score - 0.726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200" spc="-1" strike="noStrike">
                <a:solidFill>
                  <a:schemeClr val="accent5"/>
                </a:solidFill>
                <a:latin typeface="Lato"/>
                <a:ea typeface="Lato"/>
              </a:rPr>
              <a:t>test  roc_auc_score - 0.726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200" spc="-1" strike="noStrike">
                <a:solidFill>
                  <a:schemeClr val="accent5"/>
                </a:solidFill>
                <a:latin typeface="Lato"/>
                <a:ea typeface="Lato"/>
              </a:rPr>
              <a:t>recall - 0.698 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Google Shape;190;p22"/>
          <p:cNvSpPr/>
          <p:nvPr/>
        </p:nvSpPr>
        <p:spPr>
          <a:xfrm>
            <a:off x="547920" y="2942280"/>
            <a:ext cx="3116880" cy="290520"/>
          </a:xfrm>
          <a:prstGeom prst="rect">
            <a:avLst/>
          </a:prstGeom>
          <a:solidFill>
            <a:srgbClr val="00bfa5"/>
          </a:solidFill>
          <a:ln w="19050">
            <a:solidFill>
              <a:srgbClr val="00bfa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chemeClr val="lt1"/>
                </a:solidFill>
                <a:latin typeface="Lato"/>
                <a:ea typeface="Lato"/>
              </a:rPr>
              <a:t>Варьирование гиперпараметров ЛР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Google Shape;191;p22"/>
          <p:cNvSpPr/>
          <p:nvPr/>
        </p:nvSpPr>
        <p:spPr>
          <a:xfrm>
            <a:off x="547920" y="3233160"/>
            <a:ext cx="3116880" cy="642240"/>
          </a:xfrm>
          <a:prstGeom prst="rect">
            <a:avLst/>
          </a:prstGeom>
          <a:noFill/>
          <a:ln w="9525">
            <a:solidFill>
              <a:srgbClr val="00bfa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200" spc="-1" strike="noStrike">
                <a:solidFill>
                  <a:schemeClr val="accent5"/>
                </a:solidFill>
                <a:latin typeface="Lato"/>
                <a:ea typeface="Lato"/>
              </a:rPr>
              <a:t>train roc_auc_score - 0.726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200" spc="-1" strike="noStrike">
                <a:solidFill>
                  <a:schemeClr val="accent5"/>
                </a:solidFill>
                <a:latin typeface="Lato"/>
                <a:ea typeface="Lato"/>
              </a:rPr>
              <a:t>test  roc_auc_score - 0.727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200" spc="-1" strike="noStrike">
                <a:solidFill>
                  <a:schemeClr val="accent5"/>
                </a:solidFill>
                <a:latin typeface="Lato"/>
                <a:ea typeface="Lato"/>
              </a:rPr>
              <a:t>recall - 0.664 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Google Shape;192;p22"/>
          <p:cNvSpPr/>
          <p:nvPr/>
        </p:nvSpPr>
        <p:spPr>
          <a:xfrm>
            <a:off x="5501160" y="1875600"/>
            <a:ext cx="3116880" cy="290520"/>
          </a:xfrm>
          <a:prstGeom prst="rect">
            <a:avLst/>
          </a:prstGeom>
          <a:solidFill>
            <a:srgbClr val="00bfa5"/>
          </a:solidFill>
          <a:ln w="19050">
            <a:solidFill>
              <a:srgbClr val="00bfa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chemeClr val="lt1"/>
                </a:solidFill>
                <a:latin typeface="Lato"/>
                <a:ea typeface="Lato"/>
              </a:rPr>
              <a:t>Бэггинг для ЛР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Google Shape;193;p22"/>
          <p:cNvSpPr/>
          <p:nvPr/>
        </p:nvSpPr>
        <p:spPr>
          <a:xfrm>
            <a:off x="5501160" y="2166480"/>
            <a:ext cx="3116880" cy="642240"/>
          </a:xfrm>
          <a:prstGeom prst="rect">
            <a:avLst/>
          </a:prstGeom>
          <a:noFill/>
          <a:ln w="9525">
            <a:solidFill>
              <a:srgbClr val="00bfa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200" spc="-1" strike="noStrike">
                <a:solidFill>
                  <a:schemeClr val="accent5"/>
                </a:solidFill>
                <a:latin typeface="Lato"/>
                <a:ea typeface="Lato"/>
              </a:rPr>
              <a:t>train roc_auc_score - 0.726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200" spc="-1" strike="noStrike">
                <a:solidFill>
                  <a:schemeClr val="accent5"/>
                </a:solidFill>
                <a:latin typeface="Lato"/>
                <a:ea typeface="Lato"/>
              </a:rPr>
              <a:t>test  roc_auc_score - 0.727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200" spc="-1" strike="noStrike">
                <a:solidFill>
                  <a:schemeClr val="accent5"/>
                </a:solidFill>
                <a:latin typeface="Lato"/>
                <a:ea typeface="Lato"/>
              </a:rPr>
              <a:t>recall - 0.664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Google Shape;194;p22"/>
          <p:cNvSpPr/>
          <p:nvPr/>
        </p:nvSpPr>
        <p:spPr>
          <a:xfrm>
            <a:off x="3062520" y="4009320"/>
            <a:ext cx="3116880" cy="290520"/>
          </a:xfrm>
          <a:prstGeom prst="rect">
            <a:avLst/>
          </a:prstGeom>
          <a:solidFill>
            <a:srgbClr val="00bfa5"/>
          </a:solidFill>
          <a:ln w="19050">
            <a:solidFill>
              <a:srgbClr val="00bfa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chemeClr val="lt1"/>
                </a:solidFill>
                <a:latin typeface="Lato"/>
                <a:ea typeface="Lato"/>
              </a:rPr>
              <a:t>Градиентный бустинг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Google Shape;195;p22"/>
          <p:cNvSpPr/>
          <p:nvPr/>
        </p:nvSpPr>
        <p:spPr>
          <a:xfrm>
            <a:off x="3062520" y="4299840"/>
            <a:ext cx="3116880" cy="642240"/>
          </a:xfrm>
          <a:prstGeom prst="rect">
            <a:avLst/>
          </a:prstGeom>
          <a:noFill/>
          <a:ln w="9525">
            <a:solidFill>
              <a:srgbClr val="00bfa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200" spc="-1" strike="noStrike">
                <a:solidFill>
                  <a:schemeClr val="accent5"/>
                </a:solidFill>
                <a:latin typeface="Lato"/>
                <a:ea typeface="Lato"/>
              </a:rPr>
              <a:t>train roc_auc_score - 0.742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200" spc="-1" strike="noStrike">
                <a:solidFill>
                  <a:schemeClr val="accent5"/>
                </a:solidFill>
                <a:latin typeface="Lato"/>
                <a:ea typeface="Lato"/>
              </a:rPr>
              <a:t>test  roc_auc_score - 0.729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200" spc="-1" strike="noStrike">
                <a:solidFill>
                  <a:schemeClr val="accent5"/>
                </a:solidFill>
                <a:latin typeface="Lato"/>
                <a:ea typeface="Lato"/>
              </a:rPr>
              <a:t>recall - 0.705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Google Shape;196;p22"/>
          <p:cNvSpPr/>
          <p:nvPr/>
        </p:nvSpPr>
        <p:spPr>
          <a:xfrm>
            <a:off x="5501160" y="2942280"/>
            <a:ext cx="3116880" cy="290520"/>
          </a:xfrm>
          <a:prstGeom prst="rect">
            <a:avLst/>
          </a:prstGeom>
          <a:solidFill>
            <a:srgbClr val="00bfa5"/>
          </a:solidFill>
          <a:ln w="19050">
            <a:solidFill>
              <a:srgbClr val="00bfa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chemeClr val="lt1"/>
                </a:solidFill>
                <a:latin typeface="Lato"/>
                <a:ea typeface="Lato"/>
              </a:rPr>
              <a:t>Случайный лес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Google Shape;197;p22"/>
          <p:cNvSpPr/>
          <p:nvPr/>
        </p:nvSpPr>
        <p:spPr>
          <a:xfrm>
            <a:off x="5501160" y="3233160"/>
            <a:ext cx="3116880" cy="642240"/>
          </a:xfrm>
          <a:prstGeom prst="rect">
            <a:avLst/>
          </a:prstGeom>
          <a:noFill/>
          <a:ln w="9525">
            <a:solidFill>
              <a:srgbClr val="00bfa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200" spc="-1" strike="noStrike">
                <a:solidFill>
                  <a:schemeClr val="accent5"/>
                </a:solidFill>
                <a:latin typeface="Lato"/>
                <a:ea typeface="Lato"/>
              </a:rPr>
              <a:t>train roc_auc_score - 0.739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200" spc="-1" strike="noStrike">
                <a:solidFill>
                  <a:schemeClr val="accent5"/>
                </a:solidFill>
                <a:latin typeface="Lato"/>
                <a:ea typeface="Lato"/>
              </a:rPr>
              <a:t>test  roc_auc_score - 0.729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200" spc="-1" strike="noStrike">
                <a:solidFill>
                  <a:schemeClr val="accent5"/>
                </a:solidFill>
                <a:latin typeface="Lato"/>
                <a:ea typeface="Lato"/>
              </a:rPr>
              <a:t>recall - 0.689 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8" name="Google Shape;198;p22" descr=""/>
          <p:cNvPicPr/>
          <p:nvPr/>
        </p:nvPicPr>
        <p:blipFill>
          <a:blip r:embed="rId2"/>
          <a:stretch/>
        </p:blipFill>
        <p:spPr>
          <a:xfrm>
            <a:off x="63360" y="144720"/>
            <a:ext cx="1455840" cy="17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600" spc="-1" strike="noStrike">
                <a:solidFill>
                  <a:schemeClr val="accent5"/>
                </a:solidFill>
                <a:latin typeface="Raleway"/>
                <a:ea typeface="Raleway"/>
              </a:rPr>
              <a:t>Результаты исследования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Google Shape;204;p23"/>
          <p:cNvSpPr/>
          <p:nvPr/>
        </p:nvSpPr>
        <p:spPr>
          <a:xfrm>
            <a:off x="5477400" y="2045880"/>
            <a:ext cx="3330720" cy="105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accent5"/>
                </a:solidFill>
                <a:highlight>
                  <a:srgbClr val="ffffff"/>
                </a:highlight>
                <a:latin typeface="Lato"/>
                <a:ea typeface="Lato"/>
              </a:rPr>
              <a:t>В исследуемых данных не выявлено негативного влияния поведенческих признаков </a:t>
            </a:r>
            <a:r>
              <a:rPr b="1" lang="ru" sz="1200" spc="-1" strike="noStrike">
                <a:solidFill>
                  <a:schemeClr val="accent5"/>
                </a:solidFill>
                <a:highlight>
                  <a:srgbClr val="ffffff"/>
                </a:highlight>
                <a:latin typeface="Lato"/>
                <a:ea typeface="Lato"/>
              </a:rPr>
              <a:t>smoke </a:t>
            </a:r>
            <a:r>
              <a:rPr b="0" lang="ru" sz="1200" spc="-1" strike="noStrike">
                <a:solidFill>
                  <a:schemeClr val="accent5"/>
                </a:solidFill>
                <a:highlight>
                  <a:srgbClr val="ffffff"/>
                </a:highlight>
                <a:latin typeface="Lato"/>
                <a:ea typeface="Lato"/>
              </a:rPr>
              <a:t>и </a:t>
            </a:r>
            <a:r>
              <a:rPr b="1" lang="ru" sz="1200" spc="-1" strike="noStrike">
                <a:solidFill>
                  <a:schemeClr val="accent5"/>
                </a:solidFill>
                <a:highlight>
                  <a:srgbClr val="ffffff"/>
                </a:highlight>
                <a:latin typeface="Lato"/>
                <a:ea typeface="Lato"/>
              </a:rPr>
              <a:t>alco </a:t>
            </a:r>
            <a:r>
              <a:rPr b="0" lang="ru" sz="1200" spc="-1" strike="noStrike">
                <a:solidFill>
                  <a:schemeClr val="accent5"/>
                </a:solidFill>
                <a:highlight>
                  <a:srgbClr val="ffffff"/>
                </a:highlight>
                <a:latin typeface="Lato"/>
                <a:ea typeface="Lato"/>
              </a:rPr>
              <a:t>на риск возникновения ССЗ.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Google Shape;205;p23"/>
          <p:cNvSpPr/>
          <p:nvPr/>
        </p:nvSpPr>
        <p:spPr>
          <a:xfrm>
            <a:off x="1306080" y="2045880"/>
            <a:ext cx="3330720" cy="11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accent5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Зафиксирована наибольшая взаимосвязь целевой переменной </a:t>
            </a:r>
            <a:r>
              <a:rPr b="1" lang="ru" sz="1200" spc="-1" strike="noStrike">
                <a:solidFill>
                  <a:schemeClr val="accent5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cardio </a:t>
            </a:r>
            <a:r>
              <a:rPr b="0" lang="ru" sz="1200" spc="-1" strike="noStrike">
                <a:solidFill>
                  <a:schemeClr val="accent5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с диагностическим признаками (артериальное давление, уровень холестерина, уровень сахара), объективными признаками (ИМТ, возраст).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Google Shape;206;p23"/>
          <p:cNvSpPr/>
          <p:nvPr/>
        </p:nvSpPr>
        <p:spPr>
          <a:xfrm>
            <a:off x="1306080" y="3289680"/>
            <a:ext cx="3330720" cy="11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accent5"/>
                </a:solidFill>
                <a:highlight>
                  <a:srgbClr val="ffffff"/>
                </a:highlight>
                <a:latin typeface="Lato"/>
                <a:ea typeface="Lato"/>
              </a:rPr>
              <a:t>ИМТ имеет положительную корреляцию с диагностическими признаками, что подтверждает негативное влияние излишнего веса на кровяное давление, уровень холестерина и сахара.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Google Shape;207;p23"/>
          <p:cNvSpPr/>
          <p:nvPr/>
        </p:nvSpPr>
        <p:spPr>
          <a:xfrm>
            <a:off x="5477400" y="3289680"/>
            <a:ext cx="3330720" cy="105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accent5"/>
                </a:solidFill>
                <a:highlight>
                  <a:srgbClr val="ffffff"/>
                </a:highlight>
                <a:latin typeface="Lato"/>
                <a:ea typeface="Lato"/>
              </a:rPr>
              <a:t>Наилучшие показатели прогнозирования возникновения ССЗ получены на модели градиентного бустинга: точность </a:t>
            </a:r>
            <a:r>
              <a:rPr b="1" lang="ru" sz="1200" spc="-1" strike="noStrike">
                <a:solidFill>
                  <a:schemeClr val="accent5"/>
                </a:solidFill>
                <a:highlight>
                  <a:srgbClr val="ffffff"/>
                </a:highlight>
                <a:latin typeface="Lato"/>
                <a:ea typeface="Lato"/>
              </a:rPr>
              <a:t>roc_auc_score </a:t>
            </a:r>
            <a:r>
              <a:rPr b="0" lang="ru" sz="1200" spc="-1" strike="noStrike">
                <a:solidFill>
                  <a:schemeClr val="accent5"/>
                </a:solidFill>
                <a:highlight>
                  <a:srgbClr val="ffffff"/>
                </a:highlight>
                <a:latin typeface="Lato"/>
                <a:ea typeface="Lato"/>
              </a:rPr>
              <a:t>0.742 и 0.729, чувствительность </a:t>
            </a:r>
            <a:r>
              <a:rPr b="1" lang="ru" sz="1200" spc="-1" strike="noStrike">
                <a:solidFill>
                  <a:schemeClr val="accent5"/>
                </a:solidFill>
                <a:highlight>
                  <a:srgbClr val="ffffff"/>
                </a:highlight>
                <a:latin typeface="Lato"/>
                <a:ea typeface="Lato"/>
              </a:rPr>
              <a:t>recall </a:t>
            </a:r>
            <a:r>
              <a:rPr b="0" lang="ru" sz="1200" spc="-1" strike="noStrike">
                <a:solidFill>
                  <a:schemeClr val="accent5"/>
                </a:solidFill>
                <a:highlight>
                  <a:srgbClr val="ffffff"/>
                </a:highlight>
                <a:latin typeface="Lato"/>
                <a:ea typeface="Lato"/>
              </a:rPr>
              <a:t>0.705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Google Shape;208;p23"/>
          <p:cNvSpPr/>
          <p:nvPr/>
        </p:nvSpPr>
        <p:spPr>
          <a:xfrm>
            <a:off x="896400" y="2118240"/>
            <a:ext cx="328320" cy="328320"/>
          </a:xfrm>
          <a:prstGeom prst="ellipse">
            <a:avLst/>
          </a:prstGeom>
          <a:solidFill>
            <a:srgbClr val="00bfa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80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Google Shape;209;p23"/>
          <p:cNvSpPr/>
          <p:nvPr/>
        </p:nvSpPr>
        <p:spPr>
          <a:xfrm>
            <a:off x="896400" y="3416760"/>
            <a:ext cx="328320" cy="328320"/>
          </a:xfrm>
          <a:prstGeom prst="ellipse">
            <a:avLst/>
          </a:prstGeom>
          <a:solidFill>
            <a:srgbClr val="00bfa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80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Google Shape;210;p23"/>
          <p:cNvSpPr/>
          <p:nvPr/>
        </p:nvSpPr>
        <p:spPr>
          <a:xfrm>
            <a:off x="5052600" y="2118240"/>
            <a:ext cx="328320" cy="328320"/>
          </a:xfrm>
          <a:prstGeom prst="ellipse">
            <a:avLst/>
          </a:prstGeom>
          <a:solidFill>
            <a:srgbClr val="00bfa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800" spc="-1" strike="noStrike">
                <a:solidFill>
                  <a:srgbClr val="ffffff"/>
                </a:solidFill>
                <a:latin typeface="Arial"/>
                <a:ea typeface="Arial"/>
              </a:rPr>
              <a:t>3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Google Shape;211;p23"/>
          <p:cNvSpPr/>
          <p:nvPr/>
        </p:nvSpPr>
        <p:spPr>
          <a:xfrm>
            <a:off x="5052600" y="3416760"/>
            <a:ext cx="328320" cy="328320"/>
          </a:xfrm>
          <a:prstGeom prst="ellipse">
            <a:avLst/>
          </a:prstGeom>
          <a:solidFill>
            <a:srgbClr val="00bfa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800" spc="-1" strike="noStrike">
                <a:solidFill>
                  <a:srgbClr val="ffffff"/>
                </a:solidFill>
                <a:latin typeface="Arial"/>
                <a:ea typeface="Arial"/>
              </a:rPr>
              <a:t>4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8" name="Google Shape;212;p23" descr=""/>
          <p:cNvPicPr/>
          <p:nvPr/>
        </p:nvPicPr>
        <p:blipFill>
          <a:blip r:embed="rId1"/>
          <a:stretch/>
        </p:blipFill>
        <p:spPr>
          <a:xfrm>
            <a:off x="63360" y="144720"/>
            <a:ext cx="1455840" cy="17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600" spc="-1" strike="noStrike">
                <a:solidFill>
                  <a:schemeClr val="accent5"/>
                </a:solidFill>
                <a:latin typeface="Raleway"/>
                <a:ea typeface="Raleway"/>
              </a:rPr>
              <a:t>Выводы и рекомендации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Google Shape;218;p24"/>
          <p:cNvSpPr/>
          <p:nvPr/>
        </p:nvSpPr>
        <p:spPr>
          <a:xfrm>
            <a:off x="5477400" y="2045880"/>
            <a:ext cx="3330720" cy="11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ru" sz="1100" spc="-1" strike="noStrike">
                <a:solidFill>
                  <a:schemeClr val="accent5"/>
                </a:solidFill>
                <a:highlight>
                  <a:srgbClr val="ffffff"/>
                </a:highlight>
                <a:latin typeface="Lato"/>
                <a:ea typeface="Lato"/>
              </a:rPr>
              <a:t>Возрастная динамика заболеваемости ССЗ свидетельствует о необходимости более частых регулярных обследований людей старшего возраста с целью своевременного выявления признаков возникновения ССЗ.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Google Shape;219;p24"/>
          <p:cNvSpPr/>
          <p:nvPr/>
        </p:nvSpPr>
        <p:spPr>
          <a:xfrm>
            <a:off x="1306080" y="2045880"/>
            <a:ext cx="3330720" cy="11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ru" sz="1100" spc="-1" strike="noStrike">
                <a:solidFill>
                  <a:schemeClr val="accent5"/>
                </a:solidFill>
                <a:highlight>
                  <a:srgbClr val="ffffff"/>
                </a:highlight>
                <a:latin typeface="Lato"/>
                <a:ea typeface="Lato"/>
              </a:rPr>
              <a:t>Диагностические признаки (артериальное давление, уровень холестерина и сахара в крови) являются одними из ключевых показателей для контроля риска возникновения ССЗ.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Google Shape;220;p24"/>
          <p:cNvSpPr/>
          <p:nvPr/>
        </p:nvSpPr>
        <p:spPr>
          <a:xfrm>
            <a:off x="1306080" y="3289680"/>
            <a:ext cx="3330720" cy="11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ru" sz="1100" spc="-1" strike="noStrike">
                <a:solidFill>
                  <a:schemeClr val="accent5"/>
                </a:solidFill>
                <a:highlight>
                  <a:srgbClr val="ffffff"/>
                </a:highlight>
                <a:latin typeface="Lato"/>
                <a:ea typeface="Lato"/>
              </a:rPr>
              <a:t>Необходимо поддерживать нормальное значение ИМТ, т.к. его превышение увеличивает риск возникновения ССЗ.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Google Shape;221;p24"/>
          <p:cNvSpPr/>
          <p:nvPr/>
        </p:nvSpPr>
        <p:spPr>
          <a:xfrm>
            <a:off x="5477400" y="3289680"/>
            <a:ext cx="3330720" cy="105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ru" sz="1100" spc="-1" strike="noStrike">
                <a:solidFill>
                  <a:schemeClr val="accent5"/>
                </a:solidFill>
                <a:latin typeface="Lato"/>
                <a:ea typeface="Lato"/>
              </a:rPr>
              <a:t>Для более точного прогнозирования возникновения ССЗ необходимы дополнительные признаки, влияющие на риск возникновения ССЗ.</a:t>
            </a:r>
            <a:r>
              <a:rPr b="0" lang="ru" sz="1300" spc="-1" strike="noStrike">
                <a:solidFill>
                  <a:schemeClr val="accent5"/>
                </a:solidFill>
                <a:latin typeface="Lato"/>
                <a:ea typeface="Lato"/>
              </a:rPr>
              <a:t> 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Google Shape;222;p24"/>
          <p:cNvSpPr/>
          <p:nvPr/>
        </p:nvSpPr>
        <p:spPr>
          <a:xfrm>
            <a:off x="896400" y="2118240"/>
            <a:ext cx="328320" cy="328320"/>
          </a:xfrm>
          <a:prstGeom prst="ellipse">
            <a:avLst/>
          </a:prstGeom>
          <a:solidFill>
            <a:srgbClr val="00bfa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80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Google Shape;223;p24"/>
          <p:cNvSpPr/>
          <p:nvPr/>
        </p:nvSpPr>
        <p:spPr>
          <a:xfrm>
            <a:off x="896400" y="3416760"/>
            <a:ext cx="328320" cy="328320"/>
          </a:xfrm>
          <a:prstGeom prst="ellipse">
            <a:avLst/>
          </a:prstGeom>
          <a:solidFill>
            <a:srgbClr val="00bfa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80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Google Shape;224;p24"/>
          <p:cNvSpPr/>
          <p:nvPr/>
        </p:nvSpPr>
        <p:spPr>
          <a:xfrm>
            <a:off x="5052600" y="2118240"/>
            <a:ext cx="328320" cy="328320"/>
          </a:xfrm>
          <a:prstGeom prst="ellipse">
            <a:avLst/>
          </a:prstGeom>
          <a:solidFill>
            <a:srgbClr val="00bfa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800" spc="-1" strike="noStrike">
                <a:solidFill>
                  <a:srgbClr val="ffffff"/>
                </a:solidFill>
                <a:latin typeface="Arial"/>
                <a:ea typeface="Arial"/>
              </a:rPr>
              <a:t>3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Google Shape;225;p24"/>
          <p:cNvSpPr/>
          <p:nvPr/>
        </p:nvSpPr>
        <p:spPr>
          <a:xfrm>
            <a:off x="5052600" y="3416760"/>
            <a:ext cx="328320" cy="328320"/>
          </a:xfrm>
          <a:prstGeom prst="ellipse">
            <a:avLst/>
          </a:prstGeom>
          <a:solidFill>
            <a:srgbClr val="00bfa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800" spc="-1" strike="noStrike">
                <a:solidFill>
                  <a:srgbClr val="ffffff"/>
                </a:solidFill>
                <a:latin typeface="Arial"/>
                <a:ea typeface="Arial"/>
              </a:rPr>
              <a:t>4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8" name="Google Shape;226;p24" descr=""/>
          <p:cNvPicPr/>
          <p:nvPr/>
        </p:nvPicPr>
        <p:blipFill>
          <a:blip r:embed="rId1"/>
          <a:stretch/>
        </p:blipFill>
        <p:spPr>
          <a:xfrm>
            <a:off x="63360" y="144720"/>
            <a:ext cx="1455840" cy="17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847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chemeClr val="accent5"/>
                </a:solidFill>
                <a:latin typeface="Raleway"/>
                <a:ea typeface="Raleway"/>
              </a:rPr>
              <a:t>Спасибо!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0" name="Google Shape;232;p25" descr=""/>
          <p:cNvPicPr/>
          <p:nvPr/>
        </p:nvPicPr>
        <p:blipFill>
          <a:blip r:embed="rId2"/>
          <a:stretch/>
        </p:blipFill>
        <p:spPr>
          <a:xfrm>
            <a:off x="63360" y="144720"/>
            <a:ext cx="1455840" cy="17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600" spc="-1" strike="noStrike">
                <a:solidFill>
                  <a:schemeClr val="accent5"/>
                </a:solidFill>
                <a:latin typeface="Raleway"/>
                <a:ea typeface="Raleway"/>
              </a:rPr>
              <a:t>Проблематика исследования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729360" y="192636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accent5"/>
                </a:solidFill>
                <a:latin typeface="Lato"/>
                <a:ea typeface="Lato"/>
              </a:rPr>
              <a:t>По данным Всемирной организации здравоохранения (ВОЗ)  сердечно-сосудистые заболевания (ССЗ) являются основной причиной смерти во всем мире, от которой по оценкам каждый год умирает около 18 млн человек.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accent5"/>
                </a:solidFill>
                <a:highlight>
                  <a:srgbClr val="ffffff"/>
                </a:highlight>
                <a:latin typeface="Lato"/>
                <a:ea typeface="Lato"/>
              </a:rPr>
              <a:t>Уровень смертности от ССЗ в России в 2 раза выше, чем в европейских странах и в полтора раза больше, чем в среднем по планете.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accent5"/>
                </a:solidFill>
                <a:highlight>
                  <a:srgbClr val="ffffff"/>
                </a:highlight>
                <a:latin typeface="Lato"/>
                <a:ea typeface="Lato"/>
              </a:rPr>
              <a:t>Тенденция снижения смертности от ССЗ наблюдается благодаря своевременному диагностированию и улучшению методик выявления заболеваний на ранних стадиях.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Google Shape;95;p14" descr=""/>
          <p:cNvPicPr/>
          <p:nvPr/>
        </p:nvPicPr>
        <p:blipFill>
          <a:blip r:embed="rId1"/>
          <a:stretch/>
        </p:blipFill>
        <p:spPr>
          <a:xfrm>
            <a:off x="63360" y="144720"/>
            <a:ext cx="1455840" cy="17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600" spc="-1" strike="noStrike">
                <a:solidFill>
                  <a:schemeClr val="accent5"/>
                </a:solidFill>
                <a:latin typeface="Raleway"/>
                <a:ea typeface="Raleway"/>
              </a:rPr>
              <a:t>Задачи исследования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Google Shape;101;p15"/>
          <p:cNvSpPr/>
          <p:nvPr/>
        </p:nvSpPr>
        <p:spPr>
          <a:xfrm>
            <a:off x="5477400" y="2045880"/>
            <a:ext cx="2832480" cy="105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accent5"/>
                </a:solidFill>
                <a:highlight>
                  <a:srgbClr val="ffffff"/>
                </a:highlight>
                <a:latin typeface="Lato"/>
                <a:ea typeface="Lato"/>
              </a:rPr>
              <a:t>Определение признаков, имеющих статистически значимую взаимосвязь с наличием ССЗ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Google Shape;102;p15"/>
          <p:cNvSpPr/>
          <p:nvPr/>
        </p:nvSpPr>
        <p:spPr>
          <a:xfrm>
            <a:off x="1606680" y="2045880"/>
            <a:ext cx="2832480" cy="105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accent5"/>
                </a:solidFill>
                <a:highlight>
                  <a:srgbClr val="ffffff"/>
                </a:highlight>
                <a:latin typeface="Lato"/>
                <a:ea typeface="Lato"/>
              </a:rPr>
              <a:t>Выявление влияния поведенческих факторов на параметры диагнос- тических признаков и риск возникновения ССЗ.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103;p15"/>
          <p:cNvSpPr/>
          <p:nvPr/>
        </p:nvSpPr>
        <p:spPr>
          <a:xfrm>
            <a:off x="1606680" y="3289680"/>
            <a:ext cx="2832480" cy="105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accent5"/>
                </a:solidFill>
                <a:highlight>
                  <a:srgbClr val="ffffff"/>
                </a:highlight>
                <a:latin typeface="Lato"/>
                <a:ea typeface="Lato"/>
              </a:rPr>
              <a:t>Выявление взаимосвязи объективных физических признаков с диагностическими признаками и риском возникновения ССЗ.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Google Shape;104;p15"/>
          <p:cNvSpPr/>
          <p:nvPr/>
        </p:nvSpPr>
        <p:spPr>
          <a:xfrm>
            <a:off x="5477400" y="3289680"/>
            <a:ext cx="2832480" cy="105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accent5"/>
                </a:solidFill>
                <a:highlight>
                  <a:srgbClr val="ffffff"/>
                </a:highlight>
                <a:latin typeface="Lato"/>
                <a:ea typeface="Lato"/>
              </a:rPr>
              <a:t>Построение модели прогнозирования возникновения ССЗ на основе имеющихся данных, оценка ее точности.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Google Shape;105;p15"/>
          <p:cNvSpPr/>
          <p:nvPr/>
        </p:nvSpPr>
        <p:spPr>
          <a:xfrm>
            <a:off x="1201320" y="2194560"/>
            <a:ext cx="328320" cy="328320"/>
          </a:xfrm>
          <a:prstGeom prst="ellipse">
            <a:avLst/>
          </a:prstGeom>
          <a:solidFill>
            <a:srgbClr val="00bfa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80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Google Shape;106;p15"/>
          <p:cNvSpPr/>
          <p:nvPr/>
        </p:nvSpPr>
        <p:spPr>
          <a:xfrm>
            <a:off x="1201320" y="3416760"/>
            <a:ext cx="328320" cy="328320"/>
          </a:xfrm>
          <a:prstGeom prst="ellipse">
            <a:avLst/>
          </a:prstGeom>
          <a:solidFill>
            <a:srgbClr val="00bfa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80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Google Shape;107;p15"/>
          <p:cNvSpPr/>
          <p:nvPr/>
        </p:nvSpPr>
        <p:spPr>
          <a:xfrm>
            <a:off x="5052600" y="2194560"/>
            <a:ext cx="328320" cy="328320"/>
          </a:xfrm>
          <a:prstGeom prst="ellipse">
            <a:avLst/>
          </a:prstGeom>
          <a:solidFill>
            <a:srgbClr val="00bfa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800" spc="-1" strike="noStrike">
                <a:solidFill>
                  <a:srgbClr val="ffffff"/>
                </a:solidFill>
                <a:latin typeface="Arial"/>
                <a:ea typeface="Arial"/>
              </a:rPr>
              <a:t>3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Google Shape;108;p15"/>
          <p:cNvSpPr/>
          <p:nvPr/>
        </p:nvSpPr>
        <p:spPr>
          <a:xfrm>
            <a:off x="5052600" y="3416760"/>
            <a:ext cx="328320" cy="328320"/>
          </a:xfrm>
          <a:prstGeom prst="ellipse">
            <a:avLst/>
          </a:prstGeom>
          <a:solidFill>
            <a:srgbClr val="00bfa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800" spc="-1" strike="noStrike">
                <a:solidFill>
                  <a:srgbClr val="ffffff"/>
                </a:solidFill>
                <a:latin typeface="Arial"/>
                <a:ea typeface="Arial"/>
              </a:rPr>
              <a:t>4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Google Shape;109;p15" descr=""/>
          <p:cNvPicPr/>
          <p:nvPr/>
        </p:nvPicPr>
        <p:blipFill>
          <a:blip r:embed="rId1"/>
          <a:stretch/>
        </p:blipFill>
        <p:spPr>
          <a:xfrm>
            <a:off x="63360" y="144720"/>
            <a:ext cx="1455840" cy="17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600" spc="-1" strike="noStrike">
                <a:solidFill>
                  <a:schemeClr val="accent5"/>
                </a:solidFill>
                <a:latin typeface="Raleway"/>
                <a:ea typeface="Raleway"/>
              </a:rPr>
              <a:t>Описание данных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Google Shape;115;p16" descr=""/>
          <p:cNvPicPr/>
          <p:nvPr/>
        </p:nvPicPr>
        <p:blipFill>
          <a:blip r:embed="rId1"/>
          <a:stretch/>
        </p:blipFill>
        <p:spPr>
          <a:xfrm>
            <a:off x="4038480" y="2053800"/>
            <a:ext cx="1050120" cy="1050120"/>
          </a:xfrm>
          <a:prstGeom prst="rect">
            <a:avLst/>
          </a:prstGeom>
          <a:ln w="0">
            <a:noFill/>
          </a:ln>
        </p:spPr>
      </p:pic>
      <p:pic>
        <p:nvPicPr>
          <p:cNvPr id="190" name="Google Shape;116;p16" descr=""/>
          <p:cNvPicPr/>
          <p:nvPr/>
        </p:nvPicPr>
        <p:blipFill>
          <a:blip r:embed="rId2"/>
          <a:stretch/>
        </p:blipFill>
        <p:spPr>
          <a:xfrm>
            <a:off x="63360" y="144720"/>
            <a:ext cx="1455840" cy="177840"/>
          </a:xfrm>
          <a:prstGeom prst="rect">
            <a:avLst/>
          </a:prstGeom>
          <a:ln w="0">
            <a:noFill/>
          </a:ln>
        </p:spPr>
      </p:pic>
      <p:sp>
        <p:nvSpPr>
          <p:cNvPr id="191" name="Google Shape;117;p16"/>
          <p:cNvSpPr/>
          <p:nvPr/>
        </p:nvSpPr>
        <p:spPr>
          <a:xfrm>
            <a:off x="547920" y="2027880"/>
            <a:ext cx="2374920" cy="351000"/>
          </a:xfrm>
          <a:prstGeom prst="rect">
            <a:avLst/>
          </a:prstGeom>
          <a:solidFill>
            <a:srgbClr val="00bfa5"/>
          </a:solidFill>
          <a:ln w="19050">
            <a:solidFill>
              <a:srgbClr val="00bfa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chemeClr val="lt1"/>
                </a:solidFill>
                <a:latin typeface="Lato"/>
                <a:ea typeface="Lato"/>
              </a:rPr>
              <a:t>Фактические данные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Google Shape;118;p16"/>
          <p:cNvSpPr/>
          <p:nvPr/>
        </p:nvSpPr>
        <p:spPr>
          <a:xfrm>
            <a:off x="547920" y="2403000"/>
            <a:ext cx="2374920" cy="2445120"/>
          </a:xfrm>
          <a:prstGeom prst="rect">
            <a:avLst/>
          </a:prstGeom>
          <a:noFill/>
          <a:ln w="9525">
            <a:solidFill>
              <a:srgbClr val="00bfa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chemeClr val="accent5"/>
                </a:solidFill>
                <a:latin typeface="Lato"/>
                <a:ea typeface="Lato"/>
              </a:rPr>
              <a:t>gender - </a:t>
            </a:r>
            <a:r>
              <a:rPr b="0" lang="ru" sz="1600" spc="-1" strike="noStrike">
                <a:solidFill>
                  <a:schemeClr val="accent5"/>
                </a:solidFill>
                <a:latin typeface="Lato"/>
                <a:ea typeface="Lato"/>
              </a:rPr>
              <a:t>пол</a:t>
            </a:r>
            <a:r>
              <a:rPr b="1" lang="ru" sz="1600" spc="-1" strike="noStrike">
                <a:solidFill>
                  <a:schemeClr val="accent5"/>
                </a:solidFill>
                <a:latin typeface="Lato"/>
                <a:ea typeface="Lato"/>
              </a:rPr>
              <a:t>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chemeClr val="accent5"/>
                </a:solidFill>
                <a:latin typeface="Lato"/>
                <a:ea typeface="Lato"/>
              </a:rPr>
              <a:t>age - </a:t>
            </a:r>
            <a:r>
              <a:rPr b="0" lang="ru" sz="1600" spc="-1" strike="noStrike">
                <a:solidFill>
                  <a:schemeClr val="accent5"/>
                </a:solidFill>
                <a:latin typeface="Lato"/>
                <a:ea typeface="Lato"/>
              </a:rPr>
              <a:t>возраст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chemeClr val="accent5"/>
                </a:solidFill>
                <a:latin typeface="Lato"/>
                <a:ea typeface="Lato"/>
              </a:rPr>
              <a:t>height - </a:t>
            </a:r>
            <a:r>
              <a:rPr b="0" lang="ru" sz="1600" spc="-1" strike="noStrike">
                <a:solidFill>
                  <a:schemeClr val="accent5"/>
                </a:solidFill>
                <a:latin typeface="Lato"/>
                <a:ea typeface="Lato"/>
              </a:rPr>
              <a:t>рост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chemeClr val="accent5"/>
                </a:solidFill>
                <a:latin typeface="Lato"/>
                <a:ea typeface="Lato"/>
              </a:rPr>
              <a:t>weight - </a:t>
            </a:r>
            <a:r>
              <a:rPr b="0" lang="ru" sz="1600" spc="-1" strike="noStrike">
                <a:solidFill>
                  <a:schemeClr val="accent5"/>
                </a:solidFill>
                <a:latin typeface="Lato"/>
                <a:ea typeface="Lato"/>
              </a:rPr>
              <a:t>вес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Google Shape;119;p16"/>
          <p:cNvSpPr/>
          <p:nvPr/>
        </p:nvSpPr>
        <p:spPr>
          <a:xfrm>
            <a:off x="6110640" y="2027880"/>
            <a:ext cx="2374920" cy="351000"/>
          </a:xfrm>
          <a:prstGeom prst="rect">
            <a:avLst/>
          </a:prstGeom>
          <a:solidFill>
            <a:srgbClr val="00bfa5"/>
          </a:solidFill>
          <a:ln w="19050">
            <a:solidFill>
              <a:srgbClr val="00bfa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chemeClr val="lt1"/>
                </a:solidFill>
                <a:latin typeface="Lato"/>
                <a:ea typeface="Lato"/>
              </a:rPr>
              <a:t>Диагностические данные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Google Shape;120;p16"/>
          <p:cNvSpPr/>
          <p:nvPr/>
        </p:nvSpPr>
        <p:spPr>
          <a:xfrm>
            <a:off x="6110640" y="2403000"/>
            <a:ext cx="2374920" cy="2445120"/>
          </a:xfrm>
          <a:prstGeom prst="rect">
            <a:avLst/>
          </a:prstGeom>
          <a:noFill/>
          <a:ln w="9525">
            <a:solidFill>
              <a:srgbClr val="00bfa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chemeClr val="accent5"/>
                </a:solidFill>
                <a:latin typeface="Lato"/>
                <a:ea typeface="Lato"/>
              </a:rPr>
              <a:t>ap_hi- </a:t>
            </a:r>
            <a:r>
              <a:rPr b="0" lang="ru" sz="1600" spc="-1" strike="noStrike">
                <a:solidFill>
                  <a:schemeClr val="accent5"/>
                </a:solidFill>
                <a:latin typeface="Lato"/>
                <a:ea typeface="Lato"/>
              </a:rPr>
              <a:t>давление сист.</a:t>
            </a:r>
            <a:r>
              <a:rPr b="1" lang="ru" sz="1600" spc="-1" strike="noStrike">
                <a:solidFill>
                  <a:schemeClr val="accent5"/>
                </a:solidFill>
                <a:latin typeface="Lato"/>
                <a:ea typeface="Lato"/>
              </a:rPr>
              <a:t>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chemeClr val="accent5"/>
                </a:solidFill>
                <a:latin typeface="Lato"/>
                <a:ea typeface="Lato"/>
              </a:rPr>
              <a:t>ap_lo- </a:t>
            </a:r>
            <a:r>
              <a:rPr b="0" lang="ru" sz="1600" spc="-1" strike="noStrike">
                <a:solidFill>
                  <a:schemeClr val="accent5"/>
                </a:solidFill>
                <a:latin typeface="Lato"/>
                <a:ea typeface="Lato"/>
              </a:rPr>
              <a:t>давление диаст.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chemeClr val="accent5"/>
                </a:solidFill>
                <a:latin typeface="Lato"/>
                <a:ea typeface="Lato"/>
              </a:rPr>
              <a:t>cholesterol - </a:t>
            </a:r>
            <a:r>
              <a:rPr b="0" lang="ru" sz="1600" spc="-1" strike="noStrike">
                <a:solidFill>
                  <a:schemeClr val="accent5"/>
                </a:solidFill>
                <a:latin typeface="Lato"/>
                <a:ea typeface="Lato"/>
              </a:rPr>
              <a:t>холестерин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chemeClr val="accent5"/>
                </a:solidFill>
                <a:latin typeface="Lato"/>
                <a:ea typeface="Lato"/>
              </a:rPr>
              <a:t>gluc - </a:t>
            </a:r>
            <a:r>
              <a:rPr b="0" lang="ru" sz="1600" spc="-1" strike="noStrike">
                <a:solidFill>
                  <a:schemeClr val="accent5"/>
                </a:solidFill>
                <a:latin typeface="Lato"/>
                <a:ea typeface="Lato"/>
              </a:rPr>
              <a:t>глюкоза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Google Shape;121;p16"/>
          <p:cNvSpPr/>
          <p:nvPr/>
        </p:nvSpPr>
        <p:spPr>
          <a:xfrm>
            <a:off x="3329280" y="3123000"/>
            <a:ext cx="2374920" cy="351000"/>
          </a:xfrm>
          <a:prstGeom prst="rect">
            <a:avLst/>
          </a:prstGeom>
          <a:solidFill>
            <a:srgbClr val="00bfa5"/>
          </a:solidFill>
          <a:ln w="19050">
            <a:solidFill>
              <a:srgbClr val="00bfa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chemeClr val="lt1"/>
                </a:solidFill>
                <a:latin typeface="Lato"/>
                <a:ea typeface="Lato"/>
              </a:rPr>
              <a:t>Поведенческие факторы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122;p16"/>
          <p:cNvSpPr/>
          <p:nvPr/>
        </p:nvSpPr>
        <p:spPr>
          <a:xfrm>
            <a:off x="3329280" y="3454920"/>
            <a:ext cx="2374920" cy="1393200"/>
          </a:xfrm>
          <a:prstGeom prst="rect">
            <a:avLst/>
          </a:prstGeom>
          <a:noFill/>
          <a:ln w="9525">
            <a:solidFill>
              <a:srgbClr val="00bfa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chemeClr val="accent5"/>
                </a:solidFill>
                <a:latin typeface="Lato"/>
                <a:ea typeface="Lato"/>
              </a:rPr>
              <a:t>smoke - </a:t>
            </a:r>
            <a:r>
              <a:rPr b="0" lang="ru" sz="1600" spc="-1" strike="noStrike">
                <a:solidFill>
                  <a:schemeClr val="accent5"/>
                </a:solidFill>
                <a:latin typeface="Lato"/>
                <a:ea typeface="Lato"/>
              </a:rPr>
              <a:t>курение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chemeClr val="accent5"/>
                </a:solidFill>
                <a:latin typeface="Lato"/>
                <a:ea typeface="Lato"/>
              </a:rPr>
              <a:t>alco - </a:t>
            </a:r>
            <a:r>
              <a:rPr b="0" lang="ru" sz="1600" spc="-1" strike="noStrike">
                <a:solidFill>
                  <a:schemeClr val="accent5"/>
                </a:solidFill>
                <a:latin typeface="Lato"/>
                <a:ea typeface="Lato"/>
              </a:rPr>
              <a:t>алкоголь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chemeClr val="accent5"/>
                </a:solidFill>
                <a:latin typeface="Lato"/>
                <a:ea typeface="Lato"/>
              </a:rPr>
              <a:t>active  - </a:t>
            </a:r>
            <a:r>
              <a:rPr b="0" lang="ru" sz="1600" spc="-1" strike="noStrike">
                <a:solidFill>
                  <a:schemeClr val="accent5"/>
                </a:solidFill>
                <a:latin typeface="Lato"/>
                <a:ea typeface="Lato"/>
              </a:rPr>
              <a:t>активность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Google Shape;123;p16"/>
          <p:cNvSpPr/>
          <p:nvPr/>
        </p:nvSpPr>
        <p:spPr>
          <a:xfrm>
            <a:off x="4013280" y="1764720"/>
            <a:ext cx="105012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chemeClr val="accent5"/>
                </a:solidFill>
                <a:latin typeface="Lato"/>
                <a:ea typeface="Lato"/>
              </a:rPr>
              <a:t>cardio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600" spc="-1" strike="noStrike">
                <a:solidFill>
                  <a:schemeClr val="accent5"/>
                </a:solidFill>
                <a:latin typeface="Raleway"/>
                <a:ea typeface="Raleway"/>
              </a:rPr>
              <a:t>Подготовка данных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Google Shape;129;p17" descr=""/>
          <p:cNvPicPr/>
          <p:nvPr/>
        </p:nvPicPr>
        <p:blipFill>
          <a:blip r:embed="rId1"/>
          <a:stretch/>
        </p:blipFill>
        <p:spPr>
          <a:xfrm>
            <a:off x="63360" y="144720"/>
            <a:ext cx="1455840" cy="17784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130;p17" descr=""/>
          <p:cNvPicPr/>
          <p:nvPr/>
        </p:nvPicPr>
        <p:blipFill>
          <a:blip r:embed="rId2"/>
          <a:stretch/>
        </p:blipFill>
        <p:spPr>
          <a:xfrm>
            <a:off x="838080" y="1903680"/>
            <a:ext cx="2585520" cy="1468800"/>
          </a:xfrm>
          <a:prstGeom prst="rect">
            <a:avLst/>
          </a:prstGeom>
          <a:ln w="9525">
            <a:solidFill>
              <a:srgbClr val="1a9988"/>
            </a:solidFill>
            <a:round/>
          </a:ln>
        </p:spPr>
      </p:pic>
      <p:sp>
        <p:nvSpPr>
          <p:cNvPr id="201" name="Google Shape;131;p17"/>
          <p:cNvSpPr/>
          <p:nvPr/>
        </p:nvSpPr>
        <p:spPr>
          <a:xfrm>
            <a:off x="843120" y="3386880"/>
            <a:ext cx="2585520" cy="1468800"/>
          </a:xfrm>
          <a:prstGeom prst="rect">
            <a:avLst/>
          </a:prstGeom>
          <a:solidFill>
            <a:schemeClr val="lt2"/>
          </a:solidFill>
          <a:ln w="9525">
            <a:solidFill>
              <a:srgbClr val="1a998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chemeClr val="accent5"/>
                </a:solidFill>
                <a:highlight>
                  <a:srgbClr val="e9edee"/>
                </a:highlight>
                <a:latin typeface="Lato"/>
                <a:ea typeface="Lato"/>
              </a:rPr>
              <a:t>Рассчитаем границы выбросов, исходя из методики меж- квартильного диапазона с коэффициентом 1.5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Google Shape;132;p17"/>
          <p:cNvSpPr/>
          <p:nvPr/>
        </p:nvSpPr>
        <p:spPr>
          <a:xfrm>
            <a:off x="3429000" y="1903680"/>
            <a:ext cx="2585520" cy="1468800"/>
          </a:xfrm>
          <a:prstGeom prst="rect">
            <a:avLst/>
          </a:prstGeom>
          <a:solidFill>
            <a:schemeClr val="lt2"/>
          </a:solidFill>
          <a:ln w="9525">
            <a:solidFill>
              <a:srgbClr val="1a998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chemeClr val="accent5"/>
                </a:solidFill>
                <a:highlight>
                  <a:srgbClr val="e9edee"/>
                </a:highlight>
                <a:latin typeface="Lato"/>
                <a:ea typeface="Lato"/>
              </a:rPr>
              <a:t>Определяем границы выбросов и проводим очистку данных. Удалено 1 463 записи.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Google Shape;133;p17"/>
          <p:cNvSpPr/>
          <p:nvPr/>
        </p:nvSpPr>
        <p:spPr>
          <a:xfrm>
            <a:off x="6014520" y="3386880"/>
            <a:ext cx="2585520" cy="1468800"/>
          </a:xfrm>
          <a:prstGeom prst="rect">
            <a:avLst/>
          </a:prstGeom>
          <a:solidFill>
            <a:schemeClr val="lt2"/>
          </a:solidFill>
          <a:ln w="9525">
            <a:solidFill>
              <a:srgbClr val="1a998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chemeClr val="accent5"/>
                </a:solidFill>
                <a:highlight>
                  <a:srgbClr val="e9edee"/>
                </a:highlight>
                <a:latin typeface="Lato"/>
                <a:ea typeface="Lato"/>
              </a:rPr>
              <a:t>Вводим новый признак: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chemeClr val="accent5"/>
                </a:solidFill>
                <a:highlight>
                  <a:srgbClr val="e9edee"/>
                </a:highlight>
                <a:latin typeface="Lato"/>
                <a:ea typeface="Lato"/>
              </a:rPr>
              <a:t>BMI</a:t>
            </a:r>
            <a:r>
              <a:rPr b="0" lang="ru" sz="1400" spc="-1" strike="noStrike">
                <a:solidFill>
                  <a:schemeClr val="accent5"/>
                </a:solidFill>
                <a:highlight>
                  <a:srgbClr val="e9edee"/>
                </a:highlight>
                <a:latin typeface="Lato"/>
                <a:ea typeface="Lato"/>
              </a:rPr>
              <a:t> - индекс массы тела,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chemeClr val="accent5"/>
                </a:solidFill>
                <a:highlight>
                  <a:srgbClr val="e9edee"/>
                </a:highlight>
                <a:latin typeface="Lato"/>
                <a:ea typeface="Lato"/>
              </a:rPr>
              <a:t>age_years - </a:t>
            </a:r>
            <a:r>
              <a:rPr b="0" lang="ru" sz="1400" spc="-1" strike="noStrike">
                <a:solidFill>
                  <a:schemeClr val="accent5"/>
                </a:solidFill>
                <a:highlight>
                  <a:srgbClr val="e9edee"/>
                </a:highlight>
                <a:latin typeface="Lato"/>
                <a:ea typeface="Lato"/>
              </a:rPr>
              <a:t>возраст в годах.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Google Shape;134;p17" descr=""/>
          <p:cNvPicPr/>
          <p:nvPr/>
        </p:nvPicPr>
        <p:blipFill>
          <a:blip r:embed="rId3"/>
          <a:stretch/>
        </p:blipFill>
        <p:spPr>
          <a:xfrm>
            <a:off x="3429000" y="3386880"/>
            <a:ext cx="2571480" cy="1468800"/>
          </a:xfrm>
          <a:prstGeom prst="rect">
            <a:avLst/>
          </a:prstGeom>
          <a:ln w="0">
            <a:noFill/>
          </a:ln>
        </p:spPr>
      </p:pic>
      <p:pic>
        <p:nvPicPr>
          <p:cNvPr id="205" name="Google Shape;135;p17" descr=""/>
          <p:cNvPicPr/>
          <p:nvPr/>
        </p:nvPicPr>
        <p:blipFill>
          <a:blip r:embed="rId4"/>
          <a:stretch/>
        </p:blipFill>
        <p:spPr>
          <a:xfrm>
            <a:off x="6019560" y="1909080"/>
            <a:ext cx="2571480" cy="1468800"/>
          </a:xfrm>
          <a:prstGeom prst="rect">
            <a:avLst/>
          </a:prstGeom>
          <a:ln w="9525">
            <a:solidFill>
              <a:srgbClr val="1a9988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730080" y="1318680"/>
            <a:ext cx="3300480" cy="676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600" spc="-1" strike="noStrike">
                <a:solidFill>
                  <a:schemeClr val="accent5"/>
                </a:solidFill>
                <a:latin typeface="Raleway"/>
                <a:ea typeface="Raleway"/>
              </a:rPr>
              <a:t>Анализ данных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721080" y="1995480"/>
            <a:ext cx="3300480" cy="2383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400" spc="-1" strike="noStrike">
                <a:solidFill>
                  <a:schemeClr val="accent5"/>
                </a:solidFill>
                <a:latin typeface="Lato"/>
                <a:ea typeface="Lato"/>
              </a:rPr>
              <a:t>Количество пациентов - 68 537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ru" sz="1400" spc="-1" strike="noStrike">
                <a:solidFill>
                  <a:schemeClr val="accent5"/>
                </a:solidFill>
                <a:latin typeface="Lato"/>
                <a:ea typeface="Lato"/>
              </a:rPr>
              <a:t>Возраст: 39 - 64 года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ru" sz="1400" spc="-1" strike="noStrike">
                <a:solidFill>
                  <a:schemeClr val="accent5"/>
                </a:solidFill>
                <a:latin typeface="Lato"/>
                <a:ea typeface="Lato"/>
              </a:rPr>
              <a:t>Женщины - 65%, мужчины - 35%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ru" sz="1400" spc="-1" strike="noStrike">
                <a:solidFill>
                  <a:schemeClr val="accent5"/>
                </a:solidFill>
                <a:latin typeface="Lato"/>
                <a:ea typeface="Lato"/>
              </a:rPr>
              <a:t>Доля пациентов с ССЗ - 49%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Google Shape;142;p18" descr=""/>
          <p:cNvPicPr/>
          <p:nvPr/>
        </p:nvPicPr>
        <p:blipFill>
          <a:blip r:embed="rId1"/>
          <a:stretch/>
        </p:blipFill>
        <p:spPr>
          <a:xfrm>
            <a:off x="4159800" y="1143000"/>
            <a:ext cx="4519080" cy="3236040"/>
          </a:xfrm>
          <a:prstGeom prst="rect">
            <a:avLst/>
          </a:prstGeom>
          <a:ln w="9525">
            <a:solidFill>
              <a:srgbClr val="1a1a1a"/>
            </a:solidFill>
            <a:round/>
          </a:ln>
        </p:spPr>
      </p:pic>
      <p:pic>
        <p:nvPicPr>
          <p:cNvPr id="209" name="Google Shape;143;p18" descr=""/>
          <p:cNvPicPr/>
          <p:nvPr/>
        </p:nvPicPr>
        <p:blipFill>
          <a:blip r:embed="rId2"/>
          <a:stretch/>
        </p:blipFill>
        <p:spPr>
          <a:xfrm>
            <a:off x="63360" y="144720"/>
            <a:ext cx="1455840" cy="17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730080" y="1318680"/>
            <a:ext cx="3300480" cy="138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2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600" spc="-1" strike="noStrike">
                <a:solidFill>
                  <a:schemeClr val="accent5"/>
                </a:solidFill>
                <a:latin typeface="Raleway"/>
                <a:ea typeface="Raleway"/>
              </a:rPr>
              <a:t>Исследование зависимостей между признаками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721080" y="2781720"/>
            <a:ext cx="3300480" cy="393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1000"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ru" sz="1400" spc="-1" strike="noStrike">
                <a:solidFill>
                  <a:schemeClr val="accent5"/>
                </a:solidFill>
                <a:latin typeface="Lato"/>
                <a:ea typeface="Lato"/>
              </a:rPr>
              <a:t>Диагностические показатели - cardio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Google Shape;150;p19" descr=""/>
          <p:cNvPicPr/>
          <p:nvPr/>
        </p:nvPicPr>
        <p:blipFill>
          <a:blip r:embed="rId1"/>
          <a:stretch/>
        </p:blipFill>
        <p:spPr>
          <a:xfrm>
            <a:off x="754200" y="3200400"/>
            <a:ext cx="3838320" cy="606240"/>
          </a:xfrm>
          <a:prstGeom prst="rect">
            <a:avLst/>
          </a:prstGeom>
          <a:ln w="0">
            <a:noFill/>
          </a:ln>
        </p:spPr>
      </p:pic>
      <p:pic>
        <p:nvPicPr>
          <p:cNvPr id="213" name="Google Shape;151;p19" descr=""/>
          <p:cNvPicPr/>
          <p:nvPr/>
        </p:nvPicPr>
        <p:blipFill>
          <a:blip r:embed="rId2"/>
          <a:stretch/>
        </p:blipFill>
        <p:spPr>
          <a:xfrm>
            <a:off x="4669200" y="652680"/>
            <a:ext cx="4474440" cy="2224080"/>
          </a:xfrm>
          <a:prstGeom prst="rect">
            <a:avLst/>
          </a:prstGeom>
          <a:ln w="0">
            <a:noFill/>
          </a:ln>
        </p:spPr>
      </p:pic>
      <p:pic>
        <p:nvPicPr>
          <p:cNvPr id="214" name="Google Shape;152;p19" descr=""/>
          <p:cNvPicPr/>
          <p:nvPr/>
        </p:nvPicPr>
        <p:blipFill>
          <a:blip r:embed="rId3"/>
          <a:stretch/>
        </p:blipFill>
        <p:spPr>
          <a:xfrm>
            <a:off x="4821480" y="2953440"/>
            <a:ext cx="2120400" cy="196128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153;p19" descr=""/>
          <p:cNvPicPr/>
          <p:nvPr/>
        </p:nvPicPr>
        <p:blipFill>
          <a:blip r:embed="rId4"/>
          <a:stretch/>
        </p:blipFill>
        <p:spPr>
          <a:xfrm>
            <a:off x="6942240" y="2953440"/>
            <a:ext cx="2120400" cy="1961280"/>
          </a:xfrm>
          <a:prstGeom prst="rect">
            <a:avLst/>
          </a:prstGeom>
          <a:ln w="0">
            <a:noFill/>
          </a:ln>
        </p:spPr>
      </p:pic>
      <p:pic>
        <p:nvPicPr>
          <p:cNvPr id="216" name="Google Shape;154;p19" descr=""/>
          <p:cNvPicPr/>
          <p:nvPr/>
        </p:nvPicPr>
        <p:blipFill>
          <a:blip r:embed="rId5"/>
          <a:stretch/>
        </p:blipFill>
        <p:spPr>
          <a:xfrm>
            <a:off x="63360" y="144720"/>
            <a:ext cx="1455840" cy="17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30080" y="1318680"/>
            <a:ext cx="3300480" cy="138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2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600" spc="-1" strike="noStrike">
                <a:solidFill>
                  <a:schemeClr val="accent5"/>
                </a:solidFill>
                <a:latin typeface="Raleway"/>
                <a:ea typeface="Raleway"/>
              </a:rPr>
              <a:t>Исследование зависимостей между признаками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721080" y="2781720"/>
            <a:ext cx="3300480" cy="393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ru" sz="1400" spc="-1" strike="noStrike">
                <a:solidFill>
                  <a:schemeClr val="accent5"/>
                </a:solidFill>
                <a:latin typeface="Lato"/>
                <a:ea typeface="Lato"/>
              </a:rPr>
              <a:t>Объективные показатели - cardio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Google Shape;161;p20" descr=""/>
          <p:cNvPicPr/>
          <p:nvPr/>
        </p:nvPicPr>
        <p:blipFill>
          <a:blip r:embed="rId1"/>
          <a:stretch/>
        </p:blipFill>
        <p:spPr>
          <a:xfrm>
            <a:off x="762120" y="3175920"/>
            <a:ext cx="3906720" cy="266760"/>
          </a:xfrm>
          <a:prstGeom prst="rect">
            <a:avLst/>
          </a:prstGeom>
          <a:ln w="0">
            <a:noFill/>
          </a:ln>
        </p:spPr>
      </p:pic>
      <p:pic>
        <p:nvPicPr>
          <p:cNvPr id="220" name="Google Shape;162;p20" descr=""/>
          <p:cNvPicPr/>
          <p:nvPr/>
        </p:nvPicPr>
        <p:blipFill>
          <a:blip r:embed="rId2"/>
          <a:stretch/>
        </p:blipFill>
        <p:spPr>
          <a:xfrm>
            <a:off x="721080" y="3443040"/>
            <a:ext cx="3904920" cy="393840"/>
          </a:xfrm>
          <a:prstGeom prst="rect">
            <a:avLst/>
          </a:prstGeom>
          <a:ln w="0">
            <a:noFill/>
          </a:ln>
        </p:spPr>
      </p:pic>
      <p:pic>
        <p:nvPicPr>
          <p:cNvPr id="221" name="Google Shape;163;p20" descr=""/>
          <p:cNvPicPr/>
          <p:nvPr/>
        </p:nvPicPr>
        <p:blipFill>
          <a:blip r:embed="rId3"/>
          <a:stretch/>
        </p:blipFill>
        <p:spPr>
          <a:xfrm>
            <a:off x="4865760" y="681120"/>
            <a:ext cx="4201920" cy="2217600"/>
          </a:xfrm>
          <a:prstGeom prst="rect">
            <a:avLst/>
          </a:prstGeom>
          <a:ln w="0">
            <a:noFill/>
          </a:ln>
        </p:spPr>
      </p:pic>
      <p:pic>
        <p:nvPicPr>
          <p:cNvPr id="222" name="Google Shape;164;p20" descr=""/>
          <p:cNvPicPr/>
          <p:nvPr/>
        </p:nvPicPr>
        <p:blipFill>
          <a:blip r:embed="rId4"/>
          <a:stretch/>
        </p:blipFill>
        <p:spPr>
          <a:xfrm>
            <a:off x="4865760" y="2899440"/>
            <a:ext cx="4277880" cy="2146320"/>
          </a:xfrm>
          <a:prstGeom prst="rect">
            <a:avLst/>
          </a:prstGeom>
          <a:ln w="0">
            <a:noFill/>
          </a:ln>
        </p:spPr>
      </p:pic>
      <p:pic>
        <p:nvPicPr>
          <p:cNvPr id="223" name="Google Shape;165;p20" descr=""/>
          <p:cNvPicPr/>
          <p:nvPr/>
        </p:nvPicPr>
        <p:blipFill>
          <a:blip r:embed="rId5"/>
          <a:stretch/>
        </p:blipFill>
        <p:spPr>
          <a:xfrm>
            <a:off x="63360" y="144720"/>
            <a:ext cx="1455840" cy="17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730080" y="1318680"/>
            <a:ext cx="3300480" cy="138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2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600" spc="-1" strike="noStrike">
                <a:solidFill>
                  <a:schemeClr val="accent5"/>
                </a:solidFill>
                <a:latin typeface="Raleway"/>
                <a:ea typeface="Raleway"/>
              </a:rPr>
              <a:t>Исследование зависимостей между признаками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721080" y="2781720"/>
            <a:ext cx="3300480" cy="393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ru" sz="1400" spc="-1" strike="noStrike">
                <a:solidFill>
                  <a:schemeClr val="accent5"/>
                </a:solidFill>
                <a:latin typeface="Lato"/>
                <a:ea typeface="Lato"/>
              </a:rPr>
              <a:t>ИМТ - диагностические признаки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Google Shape;172;p21" descr=""/>
          <p:cNvPicPr/>
          <p:nvPr/>
        </p:nvPicPr>
        <p:blipFill>
          <a:blip r:embed="rId1"/>
          <a:stretch/>
        </p:blipFill>
        <p:spPr>
          <a:xfrm>
            <a:off x="63360" y="144720"/>
            <a:ext cx="1455840" cy="177840"/>
          </a:xfrm>
          <a:prstGeom prst="rect">
            <a:avLst/>
          </a:prstGeom>
          <a:ln w="0">
            <a:noFill/>
          </a:ln>
        </p:spPr>
      </p:pic>
      <p:pic>
        <p:nvPicPr>
          <p:cNvPr id="227" name="Google Shape;173;p21" descr=""/>
          <p:cNvPicPr/>
          <p:nvPr/>
        </p:nvPicPr>
        <p:blipFill>
          <a:blip r:embed="rId2"/>
          <a:stretch/>
        </p:blipFill>
        <p:spPr>
          <a:xfrm>
            <a:off x="754200" y="3200400"/>
            <a:ext cx="3943080" cy="545400"/>
          </a:xfrm>
          <a:prstGeom prst="rect">
            <a:avLst/>
          </a:prstGeom>
          <a:ln w="0">
            <a:noFill/>
          </a:ln>
        </p:spPr>
      </p:pic>
      <p:cxnSp>
        <p:nvCxnSpPr>
          <p:cNvPr id="228" name="Google Shape;174;p21"/>
          <p:cNvCxnSpPr/>
          <p:nvPr/>
        </p:nvCxnSpPr>
        <p:spPr>
          <a:xfrm>
            <a:off x="4687560" y="1296000"/>
            <a:ext cx="51480" cy="3574440"/>
          </a:xfrm>
          <a:prstGeom prst="straightConnector1">
            <a:avLst/>
          </a:prstGeom>
          <a:ln w="19050">
            <a:solidFill>
              <a:srgbClr val="999999"/>
            </a:solidFill>
            <a:prstDash val="dot"/>
            <a:round/>
          </a:ln>
        </p:spPr>
      </p:cxn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4789080" y="1181520"/>
            <a:ext cx="4252320" cy="393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ru" sz="1400" spc="-1" strike="noStrike">
                <a:solidFill>
                  <a:schemeClr val="accent5"/>
                </a:solidFill>
                <a:latin typeface="Lato"/>
                <a:ea typeface="Lato"/>
              </a:rPr>
              <a:t>Поведенческие факторы - cardio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4789080" y="2700000"/>
            <a:ext cx="4354560" cy="600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ru" sz="1400" spc="-1" strike="noStrike">
                <a:solidFill>
                  <a:schemeClr val="accent5"/>
                </a:solidFill>
                <a:latin typeface="Lato"/>
                <a:ea typeface="Lato"/>
              </a:rPr>
              <a:t>Поведенческие факторы - диагностические признаки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Google Shape;177;p21" descr=""/>
          <p:cNvPicPr/>
          <p:nvPr/>
        </p:nvPicPr>
        <p:blipFill>
          <a:blip r:embed="rId3"/>
          <a:stretch/>
        </p:blipFill>
        <p:spPr>
          <a:xfrm>
            <a:off x="4815000" y="1570320"/>
            <a:ext cx="3795480" cy="737640"/>
          </a:xfrm>
          <a:prstGeom prst="rect">
            <a:avLst/>
          </a:prstGeom>
          <a:ln w="0">
            <a:noFill/>
          </a:ln>
        </p:spPr>
      </p:pic>
      <p:pic>
        <p:nvPicPr>
          <p:cNvPr id="232" name="Google Shape;178;p21" descr=""/>
          <p:cNvPicPr/>
          <p:nvPr/>
        </p:nvPicPr>
        <p:blipFill>
          <a:blip r:embed="rId4"/>
          <a:stretch/>
        </p:blipFill>
        <p:spPr>
          <a:xfrm>
            <a:off x="4872240" y="3352680"/>
            <a:ext cx="3795480" cy="393840"/>
          </a:xfrm>
          <a:prstGeom prst="rect">
            <a:avLst/>
          </a:prstGeom>
          <a:ln w="0">
            <a:noFill/>
          </a:ln>
        </p:spPr>
      </p:pic>
      <p:pic>
        <p:nvPicPr>
          <p:cNvPr id="233" name="Google Shape;179;p21" descr=""/>
          <p:cNvPicPr/>
          <p:nvPr/>
        </p:nvPicPr>
        <p:blipFill>
          <a:blip r:embed="rId5"/>
          <a:stretch/>
        </p:blipFill>
        <p:spPr>
          <a:xfrm>
            <a:off x="4872240" y="3809880"/>
            <a:ext cx="4168800" cy="393840"/>
          </a:xfrm>
          <a:prstGeom prst="rect">
            <a:avLst/>
          </a:prstGeom>
          <a:ln w="0">
            <a:noFill/>
          </a:ln>
        </p:spPr>
      </p:pic>
      <p:pic>
        <p:nvPicPr>
          <p:cNvPr id="234" name="Google Shape;180;p21" descr=""/>
          <p:cNvPicPr/>
          <p:nvPr/>
        </p:nvPicPr>
        <p:blipFill>
          <a:blip r:embed="rId6"/>
          <a:stretch/>
        </p:blipFill>
        <p:spPr>
          <a:xfrm>
            <a:off x="4910400" y="4267080"/>
            <a:ext cx="3719520" cy="39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LibreOffice/7.4.3.2$Windows_X86_64 LibreOffice_project/1048a8393ae2eeec98dff31b5c133c5f1d08b890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2022-12-27T20:35:28Z</dcterms:modified>
  <cp:revision>1</cp:revision>
  <dc:subject/>
  <dc:title/>
</cp:coreProperties>
</file>