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69" r:id="rId3"/>
    <p:sldId id="257" r:id="rId4"/>
    <p:sldId id="259" r:id="rId5"/>
    <p:sldId id="261" r:id="rId6"/>
    <p:sldId id="270" r:id="rId7"/>
    <p:sldId id="271" r:id="rId8"/>
    <p:sldId id="272" r:id="rId9"/>
    <p:sldId id="268"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BA46"/>
    <a:srgbClr val="091535"/>
    <a:srgbClr val="092135"/>
    <a:srgbClr val="113147"/>
    <a:srgbClr val="1C4C4B"/>
    <a:srgbClr val="246656"/>
    <a:srgbClr val="25653C"/>
    <a:srgbClr val="071F45"/>
    <a:srgbClr val="143A54"/>
    <a:srgbClr val="184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89" d="100"/>
          <a:sy n="89"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C897A79-D088-4EAE-8B07-43CCAC3D0DFE}" type="datetimeFigureOut">
              <a:rPr lang="en-GB" smtClean="0"/>
              <a:t>28/06/2024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194033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C897A79-D088-4EAE-8B07-43CCAC3D0DFE}" type="datetimeFigureOut">
              <a:rPr lang="en-GB" smtClean="0"/>
              <a:t>28/06/2024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33795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C897A79-D088-4EAE-8B07-43CCAC3D0DFE}" type="datetimeFigureOut">
              <a:rPr lang="en-GB" smtClean="0"/>
              <a:t>28/06/2024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1297660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C897A79-D088-4EAE-8B07-43CCAC3D0DFE}" type="datetimeFigureOut">
              <a:rPr lang="en-GB" smtClean="0"/>
              <a:t>28/06/2024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17EE52-8C1E-4E93-AB91-BE251FC7FB22}" type="slidenum">
              <a:rPr lang="en-GB" smtClean="0"/>
              <a:t>‹#›</a:t>
            </a:fld>
            <a:endParaRPr lang="en-GB"/>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1180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C897A79-D088-4EAE-8B07-43CCAC3D0DFE}" type="datetimeFigureOut">
              <a:rPr lang="en-GB" smtClean="0"/>
              <a:t>28/06/2024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1848343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5C897A79-D088-4EAE-8B07-43CCAC3D0DFE}" type="datetimeFigureOut">
              <a:rPr lang="en-GB" smtClean="0"/>
              <a:t>28/06/2024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2480131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5C897A79-D088-4EAE-8B07-43CCAC3D0DFE}" type="datetimeFigureOut">
              <a:rPr lang="en-GB" smtClean="0"/>
              <a:t>28/06/2024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2871992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C897A79-D088-4EAE-8B07-43CCAC3D0DFE}" type="datetimeFigureOut">
              <a:rPr lang="en-GB" smtClean="0"/>
              <a:t>28/06/2024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2313257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smtClean="0"/>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C897A79-D088-4EAE-8B07-43CCAC3D0DFE}" type="datetimeFigureOut">
              <a:rPr lang="en-GB" smtClean="0"/>
              <a:t>28/06/2024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132201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C897A79-D088-4EAE-8B07-43CCAC3D0DFE}" type="datetimeFigureOut">
              <a:rPr lang="en-GB" smtClean="0"/>
              <a:t>28/06/2024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188469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C897A79-D088-4EAE-8B07-43CCAC3D0DFE}" type="datetimeFigureOut">
              <a:rPr lang="en-GB" smtClean="0"/>
              <a:t>28/06/2024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3328026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C897A79-D088-4EAE-8B07-43CCAC3D0DFE}" type="datetimeFigureOut">
              <a:rPr lang="en-GB" smtClean="0"/>
              <a:t>28/06/2024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105444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Content Placeholder 3"/>
          <p:cNvSpPr>
            <a:spLocks noGrp="1"/>
          </p:cNvSpPr>
          <p:nvPr>
            <p:ph sz="quarter" idx="13"/>
          </p:nvPr>
        </p:nvSpPr>
        <p:spPr>
          <a:xfrm>
            <a:off x="913774" y="3051012"/>
            <a:ext cx="5106027"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3" name="Content Placeholder 5"/>
          <p:cNvSpPr>
            <a:spLocks noGrp="1"/>
          </p:cNvSpPr>
          <p:nvPr>
            <p:ph sz="quarter" idx="14"/>
          </p:nvPr>
        </p:nvSpPr>
        <p:spPr>
          <a:xfrm>
            <a:off x="6172200" y="3051012"/>
            <a:ext cx="5105401"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C897A79-D088-4EAE-8B07-43CCAC3D0DFE}" type="datetimeFigureOut">
              <a:rPr lang="en-GB" smtClean="0"/>
              <a:t>28/06/2024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324011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C897A79-D088-4EAE-8B07-43CCAC3D0DFE}" type="datetimeFigureOut">
              <a:rPr lang="en-GB" smtClean="0"/>
              <a:t>28/06/2024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187904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C897A79-D088-4EAE-8B07-43CCAC3D0DFE}" type="datetimeFigureOut">
              <a:rPr lang="en-GB" smtClean="0"/>
              <a:t>28/06/2024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159793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smtClean="0"/>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C897A79-D088-4EAE-8B07-43CCAC3D0DFE}" type="datetimeFigureOut">
              <a:rPr lang="en-GB" smtClean="0"/>
              <a:t>28/06/2024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309564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C897A79-D088-4EAE-8B07-43CCAC3D0DFE}" type="datetimeFigureOut">
              <a:rPr lang="en-GB" smtClean="0"/>
              <a:t>28/06/2024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17EE52-8C1E-4E93-AB91-BE251FC7FB22}" type="slidenum">
              <a:rPr lang="en-GB" smtClean="0"/>
              <a:t>‹#›</a:t>
            </a:fld>
            <a:endParaRPr lang="en-GB"/>
          </a:p>
        </p:txBody>
      </p:sp>
    </p:spTree>
    <p:extLst>
      <p:ext uri="{BB962C8B-B14F-4D97-AF65-F5344CB8AC3E}">
        <p14:creationId xmlns:p14="http://schemas.microsoft.com/office/powerpoint/2010/main" val="27591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886">
              <a:schemeClr val="accent3">
                <a:lumMod val="60000"/>
                <a:lumOff val="40000"/>
              </a:schemeClr>
            </a:gs>
            <a:gs pos="33800">
              <a:schemeClr val="accent3">
                <a:lumMod val="40000"/>
                <a:lumOff val="60000"/>
              </a:schemeClr>
            </a:gs>
            <a:gs pos="0">
              <a:schemeClr val="accent3">
                <a:lumMod val="20000"/>
                <a:lumOff val="80000"/>
              </a:schemeClr>
            </a:gs>
            <a:gs pos="100000">
              <a:srgbClr val="7ABA46"/>
            </a:gs>
          </a:gsLst>
          <a:lin ang="2700000" scaled="1"/>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C897A79-D088-4EAE-8B07-43CCAC3D0DFE}" type="datetimeFigureOut">
              <a:rPr lang="en-GB" smtClean="0"/>
              <a:t>28/06/2024</a:t>
            </a:fld>
            <a:endParaRPr lang="en-GB"/>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917EE52-8C1E-4E93-AB91-BE251FC7FB22}" type="slidenum">
              <a:rPr lang="en-GB" smtClean="0"/>
              <a:t>‹#›</a:t>
            </a:fld>
            <a:endParaRPr lang="en-GB"/>
          </a:p>
        </p:txBody>
      </p:sp>
    </p:spTree>
    <p:extLst>
      <p:ext uri="{BB962C8B-B14F-4D97-AF65-F5344CB8AC3E}">
        <p14:creationId xmlns:p14="http://schemas.microsoft.com/office/powerpoint/2010/main" val="151268694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74000">
              <a:schemeClr val="accent3">
                <a:lumMod val="60000"/>
                <a:lumOff val="40000"/>
              </a:schemeClr>
            </a:gs>
            <a:gs pos="49000">
              <a:schemeClr val="accent3">
                <a:lumMod val="40000"/>
                <a:lumOff val="60000"/>
              </a:schemeClr>
            </a:gs>
            <a:gs pos="24000">
              <a:schemeClr val="accent3">
                <a:lumMod val="60000"/>
                <a:lumOff val="40000"/>
              </a:schemeClr>
            </a:gs>
            <a:gs pos="0">
              <a:schemeClr val="accent3"/>
            </a:gs>
            <a:gs pos="100000">
              <a:srgbClr val="7ABA46"/>
            </a:gs>
          </a:gsLst>
          <a:lin ang="2700000" scaled="1"/>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897810"/>
            <a:ext cx="9144000" cy="2432649"/>
          </a:xfrm>
        </p:spPr>
        <p:txBody>
          <a:bodyPr>
            <a:normAutofit/>
          </a:bodyPr>
          <a:lstStyle/>
          <a:p>
            <a:pPr algn="ctr"/>
            <a:r>
              <a:rPr lang="ru-RU" dirty="0" smtClean="0"/>
              <a:t>Классификация текстов по экологии</a:t>
            </a:r>
            <a:endParaRPr lang="en-GB" dirty="0"/>
          </a:p>
        </p:txBody>
      </p:sp>
      <p:sp>
        <p:nvSpPr>
          <p:cNvPr id="3" name="Подзаголовок 2"/>
          <p:cNvSpPr>
            <a:spLocks noGrp="1"/>
          </p:cNvSpPr>
          <p:nvPr>
            <p:ph type="subTitle" idx="1"/>
          </p:nvPr>
        </p:nvSpPr>
        <p:spPr>
          <a:xfrm>
            <a:off x="1524000" y="4330460"/>
            <a:ext cx="9144000" cy="1246518"/>
          </a:xfrm>
        </p:spPr>
        <p:txBody>
          <a:bodyPr/>
          <a:lstStyle/>
          <a:p>
            <a:pPr algn="ctr"/>
            <a:r>
              <a:rPr lang="ru-RU" dirty="0" smtClean="0"/>
              <a:t>(На материале английского языка)</a:t>
            </a:r>
            <a:endParaRPr lang="en-GB" dirty="0"/>
          </a:p>
        </p:txBody>
      </p:sp>
      <p:sp>
        <p:nvSpPr>
          <p:cNvPr id="4" name="TextBox 3"/>
          <p:cNvSpPr txBox="1"/>
          <p:nvPr/>
        </p:nvSpPr>
        <p:spPr>
          <a:xfrm>
            <a:off x="8497019" y="6245525"/>
            <a:ext cx="3016018" cy="369332"/>
          </a:xfrm>
          <a:prstGeom prst="rect">
            <a:avLst/>
          </a:prstGeom>
          <a:noFill/>
        </p:spPr>
        <p:txBody>
          <a:bodyPr wrap="none" rtlCol="0">
            <a:spAutoFit/>
          </a:bodyPr>
          <a:lstStyle/>
          <a:p>
            <a:r>
              <a:rPr lang="ru-RU" dirty="0" smtClean="0"/>
              <a:t>Кошелева Валерия Олеговна</a:t>
            </a:r>
            <a:endParaRPr lang="en-GB" dirty="0"/>
          </a:p>
        </p:txBody>
      </p:sp>
      <p:sp>
        <p:nvSpPr>
          <p:cNvPr id="5" name="TextBox 4"/>
          <p:cNvSpPr txBox="1"/>
          <p:nvPr/>
        </p:nvSpPr>
        <p:spPr>
          <a:xfrm>
            <a:off x="3957434" y="355807"/>
            <a:ext cx="4277133" cy="923330"/>
          </a:xfrm>
          <a:prstGeom prst="rect">
            <a:avLst/>
          </a:prstGeom>
          <a:noFill/>
        </p:spPr>
        <p:txBody>
          <a:bodyPr wrap="none" rtlCol="0">
            <a:spAutoFit/>
          </a:bodyPr>
          <a:lstStyle/>
          <a:p>
            <a:pPr algn="ctr"/>
            <a:r>
              <a:rPr lang="ru-RU" dirty="0"/>
              <a:t>ДПО </a:t>
            </a:r>
            <a:r>
              <a:rPr lang="ru-RU" dirty="0" smtClean="0"/>
              <a:t>«Компьютерная лингвистика» </a:t>
            </a:r>
          </a:p>
          <a:p>
            <a:pPr algn="ctr"/>
            <a:r>
              <a:rPr lang="ru-RU" dirty="0" smtClean="0"/>
              <a:t>2023-2024</a:t>
            </a:r>
            <a:endParaRPr lang="ru-RU" dirty="0"/>
          </a:p>
          <a:p>
            <a:endParaRPr lang="en-GB" dirty="0"/>
          </a:p>
        </p:txBody>
      </p:sp>
    </p:spTree>
    <p:extLst>
      <p:ext uri="{BB962C8B-B14F-4D97-AF65-F5344CB8AC3E}">
        <p14:creationId xmlns:p14="http://schemas.microsoft.com/office/powerpoint/2010/main" val="362363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60386" y="181153"/>
            <a:ext cx="10131425" cy="840916"/>
          </a:xfrm>
        </p:spPr>
        <p:txBody>
          <a:bodyPr/>
          <a:lstStyle/>
          <a:p>
            <a:pPr algn="ctr"/>
            <a:r>
              <a:rPr lang="en-GB" dirty="0" smtClean="0"/>
              <a:t>T</a:t>
            </a:r>
            <a:r>
              <a:rPr lang="ru-RU" dirty="0" smtClean="0"/>
              <a:t>-</a:t>
            </a:r>
            <a:r>
              <a:rPr lang="en-GB" dirty="0" smtClean="0"/>
              <a:t>SNE</a:t>
            </a:r>
            <a:r>
              <a:rPr lang="ru-RU" dirty="0" smtClean="0"/>
              <a:t> Визуализация </a:t>
            </a:r>
            <a:endParaRPr lang="en-GB" dirty="0"/>
          </a:p>
        </p:txBody>
      </p:sp>
      <p:pic>
        <p:nvPicPr>
          <p:cNvPr id="4" name="Объект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2692" b="5285"/>
          <a:stretch/>
        </p:blipFill>
        <p:spPr>
          <a:xfrm>
            <a:off x="1086927" y="1022069"/>
            <a:ext cx="9678342" cy="5643560"/>
          </a:xfrm>
        </p:spPr>
      </p:pic>
    </p:spTree>
    <p:extLst>
      <p:ext uri="{BB962C8B-B14F-4D97-AF65-F5344CB8AC3E}">
        <p14:creationId xmlns:p14="http://schemas.microsoft.com/office/powerpoint/2010/main" val="330899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1" y="609601"/>
            <a:ext cx="10131425" cy="839637"/>
          </a:xfrm>
        </p:spPr>
        <p:txBody>
          <a:bodyPr>
            <a:normAutofit/>
          </a:bodyPr>
          <a:lstStyle/>
          <a:p>
            <a:pPr algn="ctr"/>
            <a:r>
              <a:rPr lang="ru-RU" sz="3200" dirty="0"/>
              <a:t>Цель</a:t>
            </a:r>
            <a:endParaRPr lang="en-GB" sz="3200" dirty="0"/>
          </a:p>
        </p:txBody>
      </p:sp>
      <p:sp>
        <p:nvSpPr>
          <p:cNvPr id="3" name="Объект 2"/>
          <p:cNvSpPr>
            <a:spLocks noGrp="1"/>
          </p:cNvSpPr>
          <p:nvPr>
            <p:ph sz="quarter" idx="13"/>
          </p:nvPr>
        </p:nvSpPr>
        <p:spPr>
          <a:xfrm>
            <a:off x="685801" y="1449238"/>
            <a:ext cx="10494033" cy="4908430"/>
          </a:xfrm>
        </p:spPr>
        <p:txBody>
          <a:bodyPr>
            <a:normAutofit fontScale="92500"/>
          </a:bodyPr>
          <a:lstStyle/>
          <a:p>
            <a:pPr marL="0" indent="0">
              <a:buNone/>
            </a:pPr>
            <a:r>
              <a:rPr lang="ru-RU" sz="3000" cap="none" dirty="0" smtClean="0"/>
              <a:t>Обучить классификатор новостных текстов по экологии.</a:t>
            </a:r>
          </a:p>
          <a:p>
            <a:pPr marL="0" indent="0">
              <a:buNone/>
            </a:pPr>
            <a:endParaRPr lang="ru-RU" sz="3000" cap="none" dirty="0" smtClean="0"/>
          </a:p>
          <a:p>
            <a:pPr marL="0" indent="0">
              <a:buNone/>
            </a:pPr>
            <a:r>
              <a:rPr lang="ru-RU" sz="3000" cap="none" dirty="0" smtClean="0"/>
              <a:t>Этапы: </a:t>
            </a:r>
          </a:p>
          <a:p>
            <a:r>
              <a:rPr lang="ru-RU" sz="3000" cap="none" dirty="0" err="1" smtClean="0"/>
              <a:t>Парсинг</a:t>
            </a:r>
            <a:r>
              <a:rPr lang="ru-RU" sz="3000" cap="none" dirty="0" smtClean="0"/>
              <a:t> новостных статей по экологии, </a:t>
            </a:r>
          </a:p>
          <a:p>
            <a:r>
              <a:rPr lang="ru-RU" sz="3000" cap="none" dirty="0" smtClean="0"/>
              <a:t>Предобработка материала, </a:t>
            </a:r>
          </a:p>
          <a:p>
            <a:r>
              <a:rPr lang="ru-RU" sz="3000" cap="none" dirty="0" smtClean="0"/>
              <a:t>Обучение и сравнение моделей машинного обучения, </a:t>
            </a:r>
          </a:p>
          <a:p>
            <a:r>
              <a:rPr lang="ru-RU" sz="3000" cap="none" dirty="0" smtClean="0"/>
              <a:t>Визуализация данных.</a:t>
            </a:r>
            <a:endParaRPr lang="ru-RU" sz="3000" cap="none" dirty="0" smtClean="0"/>
          </a:p>
        </p:txBody>
      </p:sp>
    </p:spTree>
    <p:extLst>
      <p:ext uri="{BB962C8B-B14F-4D97-AF65-F5344CB8AC3E}">
        <p14:creationId xmlns:p14="http://schemas.microsoft.com/office/powerpoint/2010/main" val="175367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sz="3200" dirty="0" smtClean="0"/>
              <a:t>Материал</a:t>
            </a:r>
            <a:endParaRPr lang="en-GB" sz="3200" dirty="0"/>
          </a:p>
        </p:txBody>
      </p:sp>
      <p:sp>
        <p:nvSpPr>
          <p:cNvPr id="3" name="Объект 2"/>
          <p:cNvSpPr>
            <a:spLocks noGrp="1"/>
          </p:cNvSpPr>
          <p:nvPr>
            <p:ph sz="quarter" idx="13"/>
          </p:nvPr>
        </p:nvSpPr>
        <p:spPr>
          <a:xfrm>
            <a:off x="1371600" y="2142067"/>
            <a:ext cx="9135374" cy="3649133"/>
          </a:xfrm>
        </p:spPr>
        <p:txBody>
          <a:bodyPr>
            <a:normAutofit fontScale="62500" lnSpcReduction="20000"/>
          </a:bodyPr>
          <a:lstStyle/>
          <a:p>
            <a:pPr marL="0" indent="0">
              <a:buNone/>
            </a:pPr>
            <a:r>
              <a:rPr lang="ru-RU" sz="2800" cap="none" dirty="0" smtClean="0"/>
              <a:t>Новостные статьи на английском языке с сайта </a:t>
            </a:r>
            <a:r>
              <a:rPr lang="en-GB" sz="2800" cap="none" smtClean="0">
                <a:solidFill>
                  <a:schemeClr val="accent3">
                    <a:lumMod val="75000"/>
                  </a:schemeClr>
                </a:solidFill>
              </a:rPr>
              <a:t>www.theguardian.com</a:t>
            </a:r>
            <a:r>
              <a:rPr lang="ru-RU" sz="2800" cap="none" smtClean="0"/>
              <a:t> из раздела «</a:t>
            </a:r>
            <a:r>
              <a:rPr lang="en-GB" sz="2800" cap="none" smtClean="0"/>
              <a:t>Environment</a:t>
            </a:r>
            <a:r>
              <a:rPr lang="ru-RU" sz="2800" cap="none" smtClean="0"/>
              <a:t>» по темам:</a:t>
            </a:r>
          </a:p>
          <a:p>
            <a:pPr marL="0" indent="0">
              <a:buNone/>
            </a:pPr>
            <a:endParaRPr lang="en-GB" sz="2800" dirty="0" smtClean="0"/>
          </a:p>
          <a:p>
            <a:r>
              <a:rPr lang="en-GB" sz="2800" dirty="0" smtClean="0"/>
              <a:t>Endangered</a:t>
            </a:r>
            <a:r>
              <a:rPr lang="ru-RU" sz="2800" dirty="0" smtClean="0"/>
              <a:t> </a:t>
            </a:r>
            <a:r>
              <a:rPr lang="en-GB" sz="2800" dirty="0" smtClean="0"/>
              <a:t>Species</a:t>
            </a:r>
            <a:endParaRPr lang="en-GB" sz="2800" dirty="0"/>
          </a:p>
          <a:p>
            <a:r>
              <a:rPr lang="en-GB" sz="2800" dirty="0" smtClean="0"/>
              <a:t>Greenhouse Gas Emissions</a:t>
            </a:r>
            <a:endParaRPr lang="en-GB" sz="2800" dirty="0"/>
          </a:p>
          <a:p>
            <a:r>
              <a:rPr lang="en-GB" sz="2800" dirty="0" smtClean="0"/>
              <a:t>Waste</a:t>
            </a:r>
            <a:endParaRPr lang="en-GB" sz="2800" dirty="0"/>
          </a:p>
          <a:p>
            <a:r>
              <a:rPr lang="en-GB" sz="2800" dirty="0" smtClean="0"/>
              <a:t>Fossil Fuels</a:t>
            </a:r>
          </a:p>
          <a:p>
            <a:r>
              <a:rPr lang="en-GB" sz="2800" dirty="0" smtClean="0"/>
              <a:t>Farming</a:t>
            </a:r>
          </a:p>
          <a:p>
            <a:r>
              <a:rPr lang="en-GB" sz="2800" dirty="0" smtClean="0"/>
              <a:t>Renewable Energy</a:t>
            </a:r>
            <a:endParaRPr lang="en-GB" dirty="0"/>
          </a:p>
        </p:txBody>
      </p:sp>
    </p:spTree>
    <p:extLst>
      <p:ext uri="{BB962C8B-B14F-4D97-AF65-F5344CB8AC3E}">
        <p14:creationId xmlns:p14="http://schemas.microsoft.com/office/powerpoint/2010/main" val="227470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1" y="609601"/>
            <a:ext cx="10131425" cy="762000"/>
          </a:xfrm>
        </p:spPr>
        <p:txBody>
          <a:bodyPr/>
          <a:lstStyle/>
          <a:p>
            <a:pPr algn="ctr"/>
            <a:r>
              <a:rPr lang="ru-RU" sz="3200" dirty="0" smtClean="0"/>
              <a:t>Предобработка</a:t>
            </a:r>
            <a:r>
              <a:rPr lang="ru-RU" dirty="0" smtClean="0"/>
              <a:t> </a:t>
            </a:r>
            <a:r>
              <a:rPr lang="ru-RU" sz="3200" dirty="0"/>
              <a:t>данных</a:t>
            </a:r>
            <a:endParaRPr lang="en-GB" sz="3200" dirty="0"/>
          </a:p>
        </p:txBody>
      </p:sp>
      <p:sp>
        <p:nvSpPr>
          <p:cNvPr id="3" name="Объект 2"/>
          <p:cNvSpPr>
            <a:spLocks noGrp="1"/>
          </p:cNvSpPr>
          <p:nvPr>
            <p:ph sz="quarter" idx="13"/>
          </p:nvPr>
        </p:nvSpPr>
        <p:spPr>
          <a:xfrm>
            <a:off x="829573" y="1747988"/>
            <a:ext cx="10515600" cy="4351338"/>
          </a:xfrm>
        </p:spPr>
        <p:txBody>
          <a:bodyPr>
            <a:normAutofit/>
          </a:bodyPr>
          <a:lstStyle/>
          <a:p>
            <a:r>
              <a:rPr lang="ru-RU" sz="2800" cap="none" dirty="0" smtClean="0"/>
              <a:t>Удаление выражени</a:t>
            </a:r>
            <a:r>
              <a:rPr lang="ru-RU" sz="2800" cap="none" dirty="0" smtClean="0"/>
              <a:t>я </a:t>
            </a:r>
            <a:r>
              <a:rPr lang="ru-RU" sz="2800" cap="none" dirty="0" smtClean="0"/>
              <a:t>«</a:t>
            </a:r>
            <a:r>
              <a:rPr lang="en-GB" sz="2800" cap="none" smtClean="0"/>
              <a:t>Sign up for guardian Australia’s free morning and afternoon email newsletters for your daily news roundup</a:t>
            </a:r>
            <a:r>
              <a:rPr lang="ru-RU" sz="2800" cap="none" smtClean="0"/>
              <a:t>»</a:t>
            </a:r>
          </a:p>
          <a:p>
            <a:r>
              <a:rPr lang="ru-RU" sz="2800" cap="none" dirty="0" smtClean="0"/>
              <a:t>Приведение к нижнему регистру</a:t>
            </a:r>
          </a:p>
          <a:p>
            <a:r>
              <a:rPr lang="ru-RU" sz="2800" cap="none" dirty="0" err="1" smtClean="0"/>
              <a:t>Лемматизация</a:t>
            </a:r>
            <a:endParaRPr lang="ru-RU" sz="2800" cap="none" dirty="0" smtClean="0"/>
          </a:p>
          <a:p>
            <a:r>
              <a:rPr lang="ru-RU" sz="2800" cap="none" dirty="0" smtClean="0"/>
              <a:t>Удаление пунктуации</a:t>
            </a:r>
            <a:endParaRPr lang="en-GB" cap="none" dirty="0"/>
          </a:p>
        </p:txBody>
      </p:sp>
    </p:spTree>
    <p:extLst>
      <p:ext uri="{BB962C8B-B14F-4D97-AF65-F5344CB8AC3E}">
        <p14:creationId xmlns:p14="http://schemas.microsoft.com/office/powerpoint/2010/main" val="424841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6608"/>
            <a:ext cx="10515600" cy="763587"/>
          </a:xfrm>
        </p:spPr>
        <p:txBody>
          <a:bodyPr/>
          <a:lstStyle/>
          <a:p>
            <a:pPr algn="ctr"/>
            <a:r>
              <a:rPr lang="ru-RU" sz="3200" dirty="0" smtClean="0"/>
              <a:t>Корпус</a:t>
            </a:r>
            <a:endParaRPr lang="en-GB" sz="3200" dirty="0"/>
          </a:p>
        </p:txBody>
      </p:sp>
      <p:pic>
        <p:nvPicPr>
          <p:cNvPr id="3" name="Рисунок 2"/>
          <p:cNvPicPr>
            <a:picLocks noChangeAspect="1"/>
          </p:cNvPicPr>
          <p:nvPr/>
        </p:nvPicPr>
        <p:blipFill>
          <a:blip r:embed="rId2"/>
          <a:stretch>
            <a:fillRect/>
          </a:stretch>
        </p:blipFill>
        <p:spPr>
          <a:xfrm>
            <a:off x="838200" y="690965"/>
            <a:ext cx="10460586" cy="4372741"/>
          </a:xfrm>
          <a:prstGeom prst="rect">
            <a:avLst/>
          </a:prstGeom>
        </p:spPr>
      </p:pic>
      <p:pic>
        <p:nvPicPr>
          <p:cNvPr id="4" name="Рисунок 3"/>
          <p:cNvPicPr>
            <a:picLocks noChangeAspect="1"/>
          </p:cNvPicPr>
          <p:nvPr/>
        </p:nvPicPr>
        <p:blipFill>
          <a:blip r:embed="rId3"/>
          <a:stretch>
            <a:fillRect/>
          </a:stretch>
        </p:blipFill>
        <p:spPr>
          <a:xfrm>
            <a:off x="838200" y="5164257"/>
            <a:ext cx="2790825" cy="1343025"/>
          </a:xfrm>
          <a:prstGeom prst="rect">
            <a:avLst/>
          </a:prstGeom>
        </p:spPr>
      </p:pic>
    </p:spTree>
    <p:extLst>
      <p:ext uri="{BB962C8B-B14F-4D97-AF65-F5344CB8AC3E}">
        <p14:creationId xmlns:p14="http://schemas.microsoft.com/office/powerpoint/2010/main" val="381766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87261" y="122062"/>
            <a:ext cx="10131425" cy="736120"/>
          </a:xfrm>
        </p:spPr>
        <p:txBody>
          <a:bodyPr/>
          <a:lstStyle/>
          <a:p>
            <a:pPr algn="ctr"/>
            <a:r>
              <a:rPr lang="ru-RU" sz="3200" dirty="0" smtClean="0"/>
              <a:t>Обучение</a:t>
            </a:r>
            <a:r>
              <a:rPr lang="ru-RU" dirty="0" smtClean="0"/>
              <a:t> </a:t>
            </a:r>
            <a:r>
              <a:rPr lang="ru-RU" sz="3200" dirty="0" smtClean="0"/>
              <a:t>моделей</a:t>
            </a:r>
            <a:endParaRPr lang="en-GB" sz="3200" dirty="0"/>
          </a:p>
        </p:txBody>
      </p:sp>
      <p:pic>
        <p:nvPicPr>
          <p:cNvPr id="4" name="Рисунок 3"/>
          <p:cNvPicPr>
            <a:picLocks noChangeAspect="1"/>
          </p:cNvPicPr>
          <p:nvPr/>
        </p:nvPicPr>
        <p:blipFill>
          <a:blip r:embed="rId2"/>
          <a:stretch>
            <a:fillRect/>
          </a:stretch>
        </p:blipFill>
        <p:spPr>
          <a:xfrm>
            <a:off x="403470" y="1181349"/>
            <a:ext cx="5279032" cy="2463001"/>
          </a:xfrm>
          <a:prstGeom prst="rect">
            <a:avLst/>
          </a:prstGeom>
        </p:spPr>
      </p:pic>
      <p:sp>
        <p:nvSpPr>
          <p:cNvPr id="8" name="TextBox 7"/>
          <p:cNvSpPr txBox="1"/>
          <p:nvPr/>
        </p:nvSpPr>
        <p:spPr>
          <a:xfrm>
            <a:off x="384714" y="858182"/>
            <a:ext cx="1697901" cy="646331"/>
          </a:xfrm>
          <a:prstGeom prst="rect">
            <a:avLst/>
          </a:prstGeom>
          <a:noFill/>
        </p:spPr>
        <p:txBody>
          <a:bodyPr wrap="none" rtlCol="0">
            <a:spAutoFit/>
          </a:bodyPr>
          <a:lstStyle/>
          <a:p>
            <a:r>
              <a:rPr lang="en-GB" b="1" dirty="0"/>
              <a:t>Multinomial NB</a:t>
            </a:r>
          </a:p>
          <a:p>
            <a:endParaRPr lang="en-GB" dirty="0"/>
          </a:p>
        </p:txBody>
      </p:sp>
      <p:pic>
        <p:nvPicPr>
          <p:cNvPr id="9" name="Рисунок 8"/>
          <p:cNvPicPr>
            <a:picLocks noChangeAspect="1"/>
          </p:cNvPicPr>
          <p:nvPr/>
        </p:nvPicPr>
        <p:blipFill>
          <a:blip r:embed="rId3"/>
          <a:stretch>
            <a:fillRect/>
          </a:stretch>
        </p:blipFill>
        <p:spPr>
          <a:xfrm>
            <a:off x="6152974" y="1181348"/>
            <a:ext cx="5289667" cy="2463001"/>
          </a:xfrm>
          <a:prstGeom prst="rect">
            <a:avLst/>
          </a:prstGeom>
        </p:spPr>
      </p:pic>
      <p:sp>
        <p:nvSpPr>
          <p:cNvPr id="10" name="TextBox 9"/>
          <p:cNvSpPr txBox="1"/>
          <p:nvPr/>
        </p:nvSpPr>
        <p:spPr>
          <a:xfrm>
            <a:off x="6152974" y="858182"/>
            <a:ext cx="2539541" cy="646331"/>
          </a:xfrm>
          <a:prstGeom prst="rect">
            <a:avLst/>
          </a:prstGeom>
          <a:noFill/>
        </p:spPr>
        <p:txBody>
          <a:bodyPr wrap="none" rtlCol="0">
            <a:spAutoFit/>
          </a:bodyPr>
          <a:lstStyle/>
          <a:p>
            <a:r>
              <a:rPr lang="en-GB" b="1" dirty="0"/>
              <a:t>Random Forest Classifier</a:t>
            </a:r>
          </a:p>
          <a:p>
            <a:endParaRPr lang="en-GB" dirty="0"/>
          </a:p>
        </p:txBody>
      </p:sp>
      <p:pic>
        <p:nvPicPr>
          <p:cNvPr id="11" name="Рисунок 10"/>
          <p:cNvPicPr>
            <a:picLocks noChangeAspect="1"/>
          </p:cNvPicPr>
          <p:nvPr/>
        </p:nvPicPr>
        <p:blipFill>
          <a:blip r:embed="rId4"/>
          <a:stretch>
            <a:fillRect/>
          </a:stretch>
        </p:blipFill>
        <p:spPr>
          <a:xfrm>
            <a:off x="403470" y="4089579"/>
            <a:ext cx="5279032" cy="2458049"/>
          </a:xfrm>
          <a:prstGeom prst="rect">
            <a:avLst/>
          </a:prstGeom>
        </p:spPr>
      </p:pic>
      <p:sp>
        <p:nvSpPr>
          <p:cNvPr id="12" name="TextBox 11"/>
          <p:cNvSpPr txBox="1"/>
          <p:nvPr/>
        </p:nvSpPr>
        <p:spPr>
          <a:xfrm>
            <a:off x="384714" y="3759488"/>
            <a:ext cx="2195216" cy="646331"/>
          </a:xfrm>
          <a:prstGeom prst="rect">
            <a:avLst/>
          </a:prstGeom>
          <a:noFill/>
        </p:spPr>
        <p:txBody>
          <a:bodyPr wrap="none" rtlCol="0">
            <a:spAutoFit/>
          </a:bodyPr>
          <a:lstStyle/>
          <a:p>
            <a:r>
              <a:rPr lang="en-GB" b="1" dirty="0" err="1"/>
              <a:t>KNeighbors</a:t>
            </a:r>
            <a:r>
              <a:rPr lang="en-GB" b="1" dirty="0"/>
              <a:t> Classifier</a:t>
            </a:r>
          </a:p>
          <a:p>
            <a:endParaRPr lang="en-GB" dirty="0"/>
          </a:p>
        </p:txBody>
      </p:sp>
      <p:pic>
        <p:nvPicPr>
          <p:cNvPr id="13" name="Рисунок 12"/>
          <p:cNvPicPr>
            <a:picLocks noChangeAspect="1"/>
          </p:cNvPicPr>
          <p:nvPr/>
        </p:nvPicPr>
        <p:blipFill>
          <a:blip r:embed="rId5"/>
          <a:stretch>
            <a:fillRect/>
          </a:stretch>
        </p:blipFill>
        <p:spPr>
          <a:xfrm>
            <a:off x="6152974" y="4082654"/>
            <a:ext cx="5350592" cy="2464974"/>
          </a:xfrm>
          <a:prstGeom prst="rect">
            <a:avLst/>
          </a:prstGeom>
        </p:spPr>
      </p:pic>
      <p:sp>
        <p:nvSpPr>
          <p:cNvPr id="14" name="Прямоугольник 13"/>
          <p:cNvSpPr/>
          <p:nvPr/>
        </p:nvSpPr>
        <p:spPr>
          <a:xfrm>
            <a:off x="6152974" y="3782849"/>
            <a:ext cx="1847301" cy="369332"/>
          </a:xfrm>
          <a:prstGeom prst="rect">
            <a:avLst/>
          </a:prstGeom>
        </p:spPr>
        <p:txBody>
          <a:bodyPr wrap="none">
            <a:spAutoFit/>
          </a:bodyPr>
          <a:lstStyle/>
          <a:p>
            <a:r>
              <a:rPr lang="en-GB" b="1" dirty="0"/>
              <a:t>Bagging Classifier</a:t>
            </a:r>
          </a:p>
        </p:txBody>
      </p:sp>
    </p:spTree>
    <p:extLst>
      <p:ext uri="{BB962C8B-B14F-4D97-AF65-F5344CB8AC3E}">
        <p14:creationId xmlns:p14="http://schemas.microsoft.com/office/powerpoint/2010/main" val="363132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030286" y="363602"/>
            <a:ext cx="10131425" cy="736120"/>
          </a:xfrm>
        </p:spPr>
        <p:txBody>
          <a:bodyPr/>
          <a:lstStyle/>
          <a:p>
            <a:pPr algn="ctr"/>
            <a:r>
              <a:rPr lang="ru-RU" dirty="0" smtClean="0"/>
              <a:t>Обучение моделей</a:t>
            </a:r>
            <a:endParaRPr lang="en-GB" dirty="0"/>
          </a:p>
        </p:txBody>
      </p:sp>
      <p:pic>
        <p:nvPicPr>
          <p:cNvPr id="4" name="Объект 3"/>
          <p:cNvPicPr>
            <a:picLocks noGrp="1" noChangeAspect="1"/>
          </p:cNvPicPr>
          <p:nvPr>
            <p:ph sz="quarter" idx="13"/>
          </p:nvPr>
        </p:nvPicPr>
        <p:blipFill>
          <a:blip r:embed="rId2"/>
          <a:stretch>
            <a:fillRect/>
          </a:stretch>
        </p:blipFill>
        <p:spPr>
          <a:xfrm>
            <a:off x="3052762" y="2693194"/>
            <a:ext cx="6086475" cy="2771775"/>
          </a:xfrm>
          <a:prstGeom prst="rect">
            <a:avLst/>
          </a:prstGeom>
        </p:spPr>
      </p:pic>
      <p:sp>
        <p:nvSpPr>
          <p:cNvPr id="5" name="Прямоугольник 4"/>
          <p:cNvSpPr/>
          <p:nvPr/>
        </p:nvSpPr>
        <p:spPr>
          <a:xfrm>
            <a:off x="3052762" y="2323862"/>
            <a:ext cx="2816669" cy="369332"/>
          </a:xfrm>
          <a:prstGeom prst="rect">
            <a:avLst/>
          </a:prstGeom>
        </p:spPr>
        <p:txBody>
          <a:bodyPr wrap="none">
            <a:spAutoFit/>
          </a:bodyPr>
          <a:lstStyle/>
          <a:p>
            <a:r>
              <a:rPr lang="en-GB" b="1" dirty="0"/>
              <a:t>Gradient Boosting Classifier</a:t>
            </a:r>
          </a:p>
        </p:txBody>
      </p:sp>
    </p:spTree>
    <p:extLst>
      <p:ext uri="{BB962C8B-B14F-4D97-AF65-F5344CB8AC3E}">
        <p14:creationId xmlns:p14="http://schemas.microsoft.com/office/powerpoint/2010/main" val="290239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56836" y="132778"/>
            <a:ext cx="7655944" cy="6725222"/>
          </a:xfrm>
        </p:spPr>
      </p:pic>
      <p:sp>
        <p:nvSpPr>
          <p:cNvPr id="6" name="Заголовок 1"/>
          <p:cNvSpPr>
            <a:spLocks noGrp="1"/>
          </p:cNvSpPr>
          <p:nvPr>
            <p:ph type="title"/>
          </p:nvPr>
        </p:nvSpPr>
        <p:spPr>
          <a:xfrm>
            <a:off x="728934" y="0"/>
            <a:ext cx="10131425" cy="543463"/>
          </a:xfrm>
        </p:spPr>
        <p:txBody>
          <a:bodyPr>
            <a:normAutofit fontScale="90000"/>
          </a:bodyPr>
          <a:lstStyle/>
          <a:p>
            <a:pPr algn="ctr"/>
            <a:r>
              <a:rPr lang="ru-RU" dirty="0" smtClean="0"/>
              <a:t>Ошибки </a:t>
            </a:r>
            <a:r>
              <a:rPr lang="ru-RU" dirty="0" smtClean="0"/>
              <a:t>Классификации</a:t>
            </a:r>
            <a:endParaRPr lang="en-GB" dirty="0"/>
          </a:p>
        </p:txBody>
      </p:sp>
    </p:spTree>
    <p:extLst>
      <p:ext uri="{BB962C8B-B14F-4D97-AF65-F5344CB8AC3E}">
        <p14:creationId xmlns:p14="http://schemas.microsoft.com/office/powerpoint/2010/main" val="112642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1788" y="319177"/>
            <a:ext cx="10131425" cy="543463"/>
          </a:xfrm>
        </p:spPr>
        <p:txBody>
          <a:bodyPr>
            <a:normAutofit fontScale="90000"/>
          </a:bodyPr>
          <a:lstStyle/>
          <a:p>
            <a:pPr algn="ctr"/>
            <a:r>
              <a:rPr lang="ru-RU" dirty="0" smtClean="0"/>
              <a:t>Ошибки </a:t>
            </a:r>
            <a:r>
              <a:rPr lang="ru-RU" dirty="0" smtClean="0"/>
              <a:t>Классификации</a:t>
            </a:r>
            <a:endParaRPr lang="en-GB" dirty="0"/>
          </a:p>
        </p:txBody>
      </p:sp>
      <p:sp>
        <p:nvSpPr>
          <p:cNvPr id="5" name="Rectangle 2"/>
          <p:cNvSpPr>
            <a:spLocks noChangeArrowheads="1"/>
          </p:cNvSpPr>
          <p:nvPr/>
        </p:nvSpPr>
        <p:spPr bwMode="auto">
          <a:xfrm>
            <a:off x="319175" y="862640"/>
            <a:ext cx="11576649" cy="57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r>
              <a:rPr lang="en-GB" sz="1600" dirty="0">
                <a:latin typeface="Arial Unicode MS" panose="020B0604020202020204" pitchFamily="34" charset="-128"/>
                <a:ea typeface="Arial Unicode MS" panose="020B0604020202020204" pitchFamily="34" charset="-128"/>
                <a:cs typeface="Arial Unicode MS" panose="020B0604020202020204" pitchFamily="34" charset="-128"/>
              </a:rPr>
              <a:t>Real Category: Greenhouse</a:t>
            </a:r>
          </a:p>
          <a:p>
            <a:r>
              <a:rPr lang="en-GB" sz="1600" dirty="0">
                <a:latin typeface="Arial Unicode MS" panose="020B0604020202020204" pitchFamily="34" charset="-128"/>
                <a:ea typeface="Arial Unicode MS" panose="020B0604020202020204" pitchFamily="34" charset="-128"/>
                <a:cs typeface="Arial Unicode MS" panose="020B0604020202020204" pitchFamily="34" charset="-128"/>
              </a:rPr>
              <a:t>Predicted Category: </a:t>
            </a:r>
            <a:r>
              <a:rPr lang="en-GB" sz="1600" dirty="0" err="1">
                <a:latin typeface="Arial Unicode MS" panose="020B0604020202020204" pitchFamily="34" charset="-128"/>
                <a:ea typeface="Arial Unicode MS" panose="020B0604020202020204" pitchFamily="34" charset="-128"/>
                <a:cs typeface="Arial Unicode MS" panose="020B0604020202020204" pitchFamily="34" charset="-128"/>
              </a:rPr>
              <a:t>Renewable_energy</a:t>
            </a:r>
            <a:endParaRPr lang="en-GB"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The world’s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renewable energy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industry grew at its fastest pace since 1999 last year, despite the disruption caused by the Covid-19 pandemic, and may have established a standard for growth in the future, according to the International Energy Agency (IEA). The global energy watchdog revealed that the delivery of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renewable energy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projects, including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windfarms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and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solar power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projects, grew by 45% last year in a step change for the global industry.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Wind power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capacity doubled over the last year, while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solar power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grew by almost 50% more than its growth before the pandemic, due to the growing appetite for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clean energy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from governments and corporations. The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clean energy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boom has prompted the IEA to revise its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renewable energy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forecasts for the coming years up by about 25% from its previous growth estimates due to the faster than expected expansion of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renewables</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in China, Europe and the US. </a:t>
            </a:r>
            <a:r>
              <a:rPr kumimoji="0" lang="en-GB" altLang="en-US" sz="16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Fatih</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GB" altLang="en-US" sz="16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Birol</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the executive director of the IEA, said governments need to “build on this promising momentum”. “A massive expansion of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clean electricity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is essential to giving the world a chance of achieving its </a:t>
            </a:r>
            <a:r>
              <a:rPr kumimoji="0" lang="en-GB" altLang="en-US" sz="1600" b="0" i="0" u="none" strike="noStrike" cap="none" normalizeH="0" baseline="0" dirty="0" smtClean="0">
                <a:ln>
                  <a:noFill/>
                </a:ln>
                <a:solidFill>
                  <a:schemeClr val="accent6">
                    <a:lumMod val="75000"/>
                  </a:schemeClr>
                </a:solidFill>
                <a:effectLst/>
                <a:latin typeface="Arial Unicode MS" panose="020B0604020202020204" pitchFamily="34" charset="-128"/>
                <a:ea typeface="Times New Roman" panose="02020603050405020304" pitchFamily="18" charset="0"/>
                <a:cs typeface="Courier New" panose="02070309020205020404" pitchFamily="49" charset="0"/>
              </a:rPr>
              <a:t>net zero goals</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GB" altLang="en-US" sz="16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Birol</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added. However, China is the world’s largest </a:t>
            </a:r>
            <a:r>
              <a:rPr kumimoji="0" lang="en-GB" altLang="en-US" sz="1600" b="0" i="0" u="none" strike="noStrike" cap="none" normalizeH="0" baseline="0" dirty="0" smtClean="0">
                <a:ln>
                  <a:noFill/>
                </a:ln>
                <a:solidFill>
                  <a:schemeClr val="accent6">
                    <a:lumMod val="75000"/>
                  </a:schemeClr>
                </a:solidFill>
                <a:effectLst/>
                <a:latin typeface="Arial Unicode MS" panose="020B0604020202020204" pitchFamily="34" charset="-128"/>
                <a:ea typeface="Times New Roman" panose="02020603050405020304" pitchFamily="18" charset="0"/>
                <a:cs typeface="Courier New" panose="02070309020205020404" pitchFamily="49" charset="0"/>
              </a:rPr>
              <a:t>emitter of greenhouse gases because of its use of coal-fired power plants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to meet the country’s rising energy demand. The country’s president, Xi Jinping, has pledged that China will become </a:t>
            </a:r>
            <a:r>
              <a:rPr kumimoji="0" lang="en-GB" altLang="en-US" sz="1600" b="0" i="0" u="none" strike="noStrike" cap="none" normalizeH="0" baseline="0" dirty="0" smtClean="0">
                <a:ln>
                  <a:noFill/>
                </a:ln>
                <a:solidFill>
                  <a:schemeClr val="accent6">
                    <a:lumMod val="75000"/>
                  </a:schemeClr>
                </a:solidFill>
                <a:effectLst/>
                <a:latin typeface="Arial Unicode MS" panose="020B0604020202020204" pitchFamily="34" charset="-128"/>
                <a:ea typeface="Times New Roman" panose="02020603050405020304" pitchFamily="18" charset="0"/>
                <a:cs typeface="Courier New" panose="02070309020205020404" pitchFamily="49" charset="0"/>
              </a:rPr>
              <a:t>carbon neutral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by 2060, but experts have warned that it will need to develop enough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renewable energy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to </a:t>
            </a:r>
            <a:r>
              <a:rPr kumimoji="0" lang="en-GB" altLang="en-US" sz="1600" b="0" i="0" u="none" strike="noStrike" cap="none" normalizeH="0" baseline="0" dirty="0" smtClean="0">
                <a:ln>
                  <a:noFill/>
                </a:ln>
                <a:solidFill>
                  <a:schemeClr val="accent6">
                    <a:lumMod val="75000"/>
                  </a:schemeClr>
                </a:solidFill>
                <a:effectLst/>
                <a:latin typeface="Arial Unicode MS" panose="020B0604020202020204" pitchFamily="34" charset="-128"/>
                <a:ea typeface="Times New Roman" panose="02020603050405020304" pitchFamily="18" charset="0"/>
                <a:cs typeface="Courier New" panose="02070309020205020404" pitchFamily="49" charset="0"/>
              </a:rPr>
              <a:t>shut down nearly 600 of its coal-fired power plants in the next 10 years to meet this target</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The passing of a key industry deadline for state subsidies in China is expected to cause the country’s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renewable energy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growth to slow in the years ahead. But the IEA believes booming demand for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clean energy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across Europe and the US will keep the global industry’s annual growth close to last year’s level. </a:t>
            </a:r>
            <a:r>
              <a:rPr kumimoji="0" lang="en-GB" altLang="en-US" sz="16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Heymi</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GB" altLang="en-US" sz="16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Bahar</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the IEA’s lead author of the report, described last year’s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renewables boom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as “unprecedented” because although it matched the rate last seen in 1999 the industry has become far larger in the last two decades. “The momentum is there from business and government,” he said. The IEA’s latest forecasts do not take into account the new US president, Joe Biden, whose administration is expected to spur an even faster rate of </a:t>
            </a:r>
            <a:r>
              <a:rPr kumimoji="0" lang="en-GB" altLang="en-US" sz="16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renewables growth</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Biden has pledged to </a:t>
            </a:r>
            <a:r>
              <a:rPr kumimoji="0" lang="en-GB" altLang="en-US" sz="1600" b="0" i="0" u="none" strike="noStrike" cap="none" normalizeH="0" baseline="0" dirty="0" smtClean="0">
                <a:ln>
                  <a:noFill/>
                </a:ln>
                <a:solidFill>
                  <a:schemeClr val="accent6">
                    <a:lumMod val="75000"/>
                  </a:schemeClr>
                </a:solidFill>
                <a:effectLst/>
                <a:latin typeface="Arial Unicode MS" panose="020B0604020202020204" pitchFamily="34" charset="-128"/>
                <a:ea typeface="Times New Roman" panose="02020603050405020304" pitchFamily="18" charset="0"/>
                <a:cs typeface="Courier New" panose="02070309020205020404" pitchFamily="49" charset="0"/>
              </a:rPr>
              <a:t>cut US emissions </a:t>
            </a:r>
            <a:r>
              <a:rPr kumimoji="0" lang="en-GB" altLang="en-US" sz="16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by half in the next 10 years. </a:t>
            </a:r>
            <a:endParaRPr kumimoji="0" lang="en-GB"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761048"/>
      </p:ext>
    </p:extLst>
  </p:cSld>
  <p:clrMapOvr>
    <a:masterClrMapping/>
  </p:clrMapOvr>
</p:sld>
</file>

<file path=ppt/theme/theme1.xml><?xml version="1.0" encoding="utf-8"?>
<a:theme xmlns:a="http://schemas.openxmlformats.org/drawingml/2006/main" name="Капля">
  <a:themeElements>
    <a:clrScheme name="Капл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Капл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апл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TM04033925[[fn=Капля]]</Template>
  <TotalTime>1769</TotalTime>
  <Words>581</Words>
  <Application>Microsoft Office PowerPoint</Application>
  <PresentationFormat>Широкоэкранный</PresentationFormat>
  <Paragraphs>42</Paragraphs>
  <Slides>10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 Unicode MS</vt:lpstr>
      <vt:lpstr>Arial</vt:lpstr>
      <vt:lpstr>Courier New</vt:lpstr>
      <vt:lpstr>Times New Roman</vt:lpstr>
      <vt:lpstr>Tw Cen MT</vt:lpstr>
      <vt:lpstr>Капля</vt:lpstr>
      <vt:lpstr>Классификация текстов по экологии</vt:lpstr>
      <vt:lpstr>Цель</vt:lpstr>
      <vt:lpstr>Материал</vt:lpstr>
      <vt:lpstr>Предобработка данных</vt:lpstr>
      <vt:lpstr>Корпус</vt:lpstr>
      <vt:lpstr>Обучение моделей</vt:lpstr>
      <vt:lpstr>Обучение моделей</vt:lpstr>
      <vt:lpstr>Ошибки Классификации</vt:lpstr>
      <vt:lpstr>Ошибки Классификации</vt:lpstr>
      <vt:lpstr>T-SNE Визуализация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Словарь тональности для новостных текстов по экологии</dc:title>
  <dc:creator>Учетная запись Майкрософт</dc:creator>
  <cp:lastModifiedBy>Учетная запись Майкрософт</cp:lastModifiedBy>
  <cp:revision>44</cp:revision>
  <dcterms:created xsi:type="dcterms:W3CDTF">2024-02-20T19:30:30Z</dcterms:created>
  <dcterms:modified xsi:type="dcterms:W3CDTF">2024-06-28T22:50:15Z</dcterms:modified>
</cp:coreProperties>
</file>