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60" r:id="rId3"/>
    <p:sldId id="268" r:id="rId4"/>
    <p:sldId id="269" r:id="rId5"/>
    <p:sldId id="257" r:id="rId6"/>
    <p:sldId id="258" r:id="rId7"/>
    <p:sldId id="259" r:id="rId8"/>
    <p:sldId id="261" r:id="rId9"/>
    <p:sldId id="262" r:id="rId10"/>
    <p:sldId id="270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535"/>
    <a:srgbClr val="092135"/>
    <a:srgbClr val="113147"/>
    <a:srgbClr val="1C4C4B"/>
    <a:srgbClr val="246656"/>
    <a:srgbClr val="25653C"/>
    <a:srgbClr val="071F45"/>
    <a:srgbClr val="143A54"/>
    <a:srgbClr val="184462"/>
    <a:srgbClr val="1F5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C897A79-D088-4EAE-8B07-43CCAC3D0DFE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17EE52-8C1E-4E93-AB91-BE251FC7F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35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A79-D088-4EAE-8B07-43CCAC3D0DFE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EE52-8C1E-4E93-AB91-BE251FC7F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79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A79-D088-4EAE-8B07-43CCAC3D0DFE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EE52-8C1E-4E93-AB91-BE251FC7F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44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A79-D088-4EAE-8B07-43CCAC3D0DFE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EE52-8C1E-4E93-AB91-BE251FC7F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5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A79-D088-4EAE-8B07-43CCAC3D0DFE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EE52-8C1E-4E93-AB91-BE251FC7F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692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A79-D088-4EAE-8B07-43CCAC3D0DFE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EE52-8C1E-4E93-AB91-BE251FC7F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526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A79-D088-4EAE-8B07-43CCAC3D0DFE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EE52-8C1E-4E93-AB91-BE251FC7F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28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A79-D088-4EAE-8B07-43CCAC3D0DFE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EE52-8C1E-4E93-AB91-BE251FC7F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68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A79-D088-4EAE-8B07-43CCAC3D0DFE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EE52-8C1E-4E93-AB91-BE251FC7F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22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A79-D088-4EAE-8B07-43CCAC3D0DFE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EE52-8C1E-4E93-AB91-BE251FC7F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73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A79-D088-4EAE-8B07-43CCAC3D0DFE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EE52-8C1E-4E93-AB91-BE251FC7F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6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A79-D088-4EAE-8B07-43CCAC3D0DFE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EE52-8C1E-4E93-AB91-BE251FC7F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5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A79-D088-4EAE-8B07-43CCAC3D0DFE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EE52-8C1E-4E93-AB91-BE251FC7F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2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A79-D088-4EAE-8B07-43CCAC3D0DFE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EE52-8C1E-4E93-AB91-BE251FC7F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06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A79-D088-4EAE-8B07-43CCAC3D0DFE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EE52-8C1E-4E93-AB91-BE251FC7F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62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A79-D088-4EAE-8B07-43CCAC3D0DFE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EE52-8C1E-4E93-AB91-BE251FC7F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97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7A79-D088-4EAE-8B07-43CCAC3D0DFE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EE52-8C1E-4E93-AB91-BE251FC7F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07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46656"/>
            </a:gs>
            <a:gs pos="38000">
              <a:srgbClr val="1C4C4B"/>
            </a:gs>
            <a:gs pos="68000">
              <a:srgbClr val="113147"/>
            </a:gs>
            <a:gs pos="100000">
              <a:srgbClr val="09153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897A79-D088-4EAE-8B07-43CCAC3D0DFE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17EE52-8C1E-4E93-AB91-BE251FC7F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262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guardian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97810"/>
            <a:ext cx="9144000" cy="243264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Составление словаря тональности для новостных текстов по экологии</a:t>
            </a:r>
            <a:endParaRPr lang="en-GB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30460"/>
            <a:ext cx="9144000" cy="1246518"/>
          </a:xfrm>
        </p:spPr>
        <p:txBody>
          <a:bodyPr/>
          <a:lstStyle/>
          <a:p>
            <a:pPr algn="ctr"/>
            <a:r>
              <a:rPr lang="ru-RU" dirty="0" smtClean="0"/>
              <a:t>(На материале английского языка)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497019" y="6245525"/>
            <a:ext cx="301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Кошелева Валерия Олеговна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7434" y="355807"/>
            <a:ext cx="4277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ДПО </a:t>
            </a:r>
            <a:r>
              <a:rPr lang="ru-RU" dirty="0" smtClean="0"/>
              <a:t>«Компьютерная лингвистика» </a:t>
            </a:r>
          </a:p>
          <a:p>
            <a:pPr algn="ctr"/>
            <a:r>
              <a:rPr lang="ru-RU" dirty="0" smtClean="0"/>
              <a:t>2023-2024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63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" y="1226085"/>
            <a:ext cx="12025223" cy="5306061"/>
          </a:xfr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183386"/>
            <a:ext cx="10515600" cy="763587"/>
          </a:xfrm>
        </p:spPr>
        <p:txBody>
          <a:bodyPr/>
          <a:lstStyle/>
          <a:p>
            <a:pPr algn="ctr"/>
            <a:r>
              <a:rPr lang="ru-RU" dirty="0" smtClean="0"/>
              <a:t>Самые частотные </a:t>
            </a:r>
            <a:r>
              <a:rPr lang="ru-RU" dirty="0" smtClean="0"/>
              <a:t>би</a:t>
            </a:r>
            <a:r>
              <a:rPr lang="ru-RU" dirty="0" smtClean="0"/>
              <a:t>граммы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8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7559" y="234422"/>
            <a:ext cx="10131425" cy="122344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Создание словаря</a:t>
            </a:r>
            <a:br>
              <a:rPr lang="ru-RU" dirty="0"/>
            </a:b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69676"/>
            <a:ext cx="10177732" cy="53570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Этапы:</a:t>
            </a:r>
            <a:endParaRPr lang="ru-RU" sz="2800" dirty="0" smtClean="0"/>
          </a:p>
          <a:p>
            <a:r>
              <a:rPr lang="ru-RU" sz="2800" dirty="0" smtClean="0"/>
              <a:t>Автоматическая оценка тональности контекста, в котором употребляются отобранные </a:t>
            </a:r>
            <a:r>
              <a:rPr lang="ru-RU" sz="2800" dirty="0" err="1" smtClean="0"/>
              <a:t>униграммы</a:t>
            </a:r>
            <a:r>
              <a:rPr lang="ru-RU" sz="2800" dirty="0" smtClean="0"/>
              <a:t> и биграммы, с помощью </a:t>
            </a:r>
            <a:r>
              <a:rPr lang="en-GB" sz="2800" dirty="0" err="1" smtClean="0"/>
              <a:t>spacysentiment</a:t>
            </a:r>
            <a:endParaRPr lang="ru-RU" sz="2800" dirty="0" smtClean="0"/>
          </a:p>
          <a:p>
            <a:r>
              <a:rPr lang="ru-RU" sz="2800" dirty="0" smtClean="0"/>
              <a:t>Подсчет количества употреблений анализируемой </a:t>
            </a:r>
            <a:r>
              <a:rPr lang="ru-RU" sz="2800" dirty="0" err="1" smtClean="0"/>
              <a:t>униграммы</a:t>
            </a:r>
            <a:r>
              <a:rPr lang="ru-RU" sz="2800" dirty="0" smtClean="0"/>
              <a:t>/биграммы в позитивном и негативном контексте, сохранение результатов в таблицу </a:t>
            </a:r>
            <a:r>
              <a:rPr lang="en-GB" sz="2800" dirty="0" smtClean="0"/>
              <a:t>Excel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Ручная проверка и исправление ошибок, допущенных </a:t>
            </a:r>
            <a:r>
              <a:rPr lang="en-GB" sz="2800" dirty="0" err="1" smtClean="0"/>
              <a:t>spacysentiment</a:t>
            </a:r>
            <a:endParaRPr lang="ru-RU" sz="2800" dirty="0" smtClean="0"/>
          </a:p>
          <a:p>
            <a:r>
              <a:rPr lang="ru-RU" sz="2800" dirty="0" smtClean="0"/>
              <a:t>Расчет </a:t>
            </a:r>
            <a:r>
              <a:rPr lang="en-GB" sz="2800" dirty="0" smtClean="0"/>
              <a:t>PMI</a:t>
            </a:r>
            <a:r>
              <a:rPr lang="ru-RU" sz="2800" dirty="0" smtClean="0"/>
              <a:t>, </a:t>
            </a:r>
            <a:r>
              <a:rPr lang="en-GB" sz="2800" dirty="0" smtClean="0"/>
              <a:t>T-score</a:t>
            </a:r>
            <a:r>
              <a:rPr lang="ru-RU" sz="2800" dirty="0"/>
              <a:t>, </a:t>
            </a:r>
            <a:r>
              <a:rPr lang="ru-RU" sz="2800" dirty="0" smtClean="0"/>
              <a:t>хи-квадрат для каждой анализируемой </a:t>
            </a:r>
            <a:r>
              <a:rPr lang="ru-RU" sz="2800" dirty="0" err="1" smtClean="0"/>
              <a:t>униграммы</a:t>
            </a:r>
            <a:r>
              <a:rPr lang="ru-RU" sz="2800" dirty="0" smtClean="0"/>
              <a:t> и биграммы</a:t>
            </a:r>
            <a:r>
              <a:rPr lang="en-GB" sz="2800" dirty="0" smtClean="0"/>
              <a:t> </a:t>
            </a:r>
            <a:r>
              <a:rPr lang="ru-RU" sz="2800" dirty="0" smtClean="0"/>
              <a:t>по формулам в </a:t>
            </a:r>
            <a:r>
              <a:rPr lang="en-GB" sz="2800" dirty="0"/>
              <a:t>Excel</a:t>
            </a:r>
            <a:r>
              <a:rPr lang="ru-RU" sz="2800" dirty="0"/>
              <a:t> </a:t>
            </a:r>
            <a:endParaRPr lang="ru-RU" sz="28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27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389" y="342181"/>
            <a:ext cx="10131425" cy="1456267"/>
          </a:xfrm>
        </p:spPr>
        <p:txBody>
          <a:bodyPr/>
          <a:lstStyle/>
          <a:p>
            <a:pPr algn="ctr"/>
            <a:r>
              <a:rPr lang="ru-RU" dirty="0"/>
              <a:t>Словарь позитивной лексики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019012"/>
              </p:ext>
            </p:extLst>
          </p:nvPr>
        </p:nvGraphicFramePr>
        <p:xfrm>
          <a:off x="845389" y="1569785"/>
          <a:ext cx="10131425" cy="45909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1526"/>
                <a:gridCol w="1164531"/>
                <a:gridCol w="931626"/>
                <a:gridCol w="931626"/>
                <a:gridCol w="1707979"/>
                <a:gridCol w="1882660"/>
                <a:gridCol w="1921477"/>
              </a:tblGrid>
              <a:tr h="28125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>
                          <a:effectLst/>
                        </a:rPr>
                        <a:t>keyword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>
                          <a:effectLst/>
                        </a:rPr>
                        <a:t>count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pos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neg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pmi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t-score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chi-square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8125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protect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330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295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1.313179312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14.31252895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0.000114745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8125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help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360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312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48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1.268479505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13.9140217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0.000109049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8125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clean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374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309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65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1.19949895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12.61693964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0.000100414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8125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renewable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365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301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64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1.196797405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12.40514697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0.000100037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8125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support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364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293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71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1.161892596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11.63596169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9.57901E-05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8125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green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395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309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1.120684567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11.2203477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9.1053E-05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8125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phase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312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253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59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1.172521738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10.98308723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9.68213E-05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8125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reduce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359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278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1.106031421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10.39726234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8.919E-05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8125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clear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266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201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65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1.070699638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8.338695017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8.47695E-05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9113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>
                          <a:effectLst/>
                        </a:rPr>
                        <a:t>improve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11645" marR="11645" marT="116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125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107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1.250613084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7.960402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0.000105525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8125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australia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371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259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112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0.956463293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7.631859735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7.28289E-05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8125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research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338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238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0.968868709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7.506210446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7.40055E-05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9113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>
                          <a:effectLst/>
                        </a:rPr>
                        <a:t>solution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11645" marR="11645" marT="116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145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116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1.153002287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7.224956747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9.37091E-05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9113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>
                          <a:effectLst/>
                        </a:rPr>
                        <a:t>sustainable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11645" marR="11645" marT="116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119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98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1.194822463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7.058578427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9.85917E-05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8125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solar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275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195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0.978972887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6.934760925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7.48356E-05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6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0517" y="368061"/>
            <a:ext cx="10131425" cy="1456267"/>
          </a:xfrm>
        </p:spPr>
        <p:txBody>
          <a:bodyPr/>
          <a:lstStyle/>
          <a:p>
            <a:pPr algn="ctr"/>
            <a:r>
              <a:rPr lang="ru-RU" dirty="0"/>
              <a:t>Словарь негативной лексики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02157"/>
              </p:ext>
            </p:extLst>
          </p:nvPr>
        </p:nvGraphicFramePr>
        <p:xfrm>
          <a:off x="930518" y="1520686"/>
          <a:ext cx="10131426" cy="4601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1527"/>
                <a:gridCol w="1164531"/>
                <a:gridCol w="931626"/>
                <a:gridCol w="931626"/>
                <a:gridCol w="1707979"/>
                <a:gridCol w="1882659"/>
                <a:gridCol w="1921478"/>
              </a:tblGrid>
              <a:tr h="28006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>
                          <a:effectLst/>
                        </a:rPr>
                        <a:t>keyword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>
                          <a:effectLst/>
                        </a:rPr>
                        <a:t>count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pos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neg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pmi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t-score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chi-square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8006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issue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389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355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-2.041233122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-16.27534606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-5.86722E-05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8006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crisis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437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51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386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-1.624133746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-16.02522325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-5.24848E-05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8006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fossil fuel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862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197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665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-0.654561858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-15.94014326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-2.89467E-05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8006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risk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389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42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347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-1.73637854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-15.46411386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-5.42417E-05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8006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pollution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575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112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463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-0.885132842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-14.63771187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-3.58704E-05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8006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concern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284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259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-2.030960548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-13.8853454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-5.82342E-05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8006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problem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339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43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296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-1.503946326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-13.7410738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-5.00514E-05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8006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carbon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487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101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386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-0.794636097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-12.91458275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-3.29832E-05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9113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>
                          <a:effectLst/>
                        </a:rPr>
                        <a:t>fire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11645" marR="11645" marT="116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228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209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-2.110032119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-12.58305739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-5.90771E-05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8006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climate crisis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263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232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-1.609792297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-12.39419096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-5.17848E-05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9113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>
                          <a:effectLst/>
                        </a:rPr>
                        <a:t>loss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11645" marR="11645" marT="116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190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180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-2.772997131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-12.33309625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-6.55163E-05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9113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>
                          <a:effectLst/>
                        </a:rPr>
                        <a:t>warn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11645" marR="11645" marT="116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175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168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-3.168925808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-12.17045603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-6.81607E-05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9113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>
                          <a:effectLst/>
                        </a:rPr>
                        <a:t>death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11645" marR="11645" marT="116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181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172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-2.854990504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-12.11569458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-6.61073E-05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8006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cause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384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74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310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-0.900578753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-12.04332457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-3.59773E-05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  <a:tr h="29113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u="none" strike="noStrike">
                          <a:effectLst/>
                        </a:rPr>
                        <a:t>die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11645" marR="11645" marT="1164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148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147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-5.734522984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-12.00112607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-7.51474E-05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5" marR="11645" marT="1164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93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419820"/>
            <a:ext cx="10131425" cy="977660"/>
          </a:xfrm>
          <a:noFill/>
        </p:spPr>
        <p:txBody>
          <a:bodyPr/>
          <a:lstStyle/>
          <a:p>
            <a:pPr algn="ctr"/>
            <a:r>
              <a:rPr lang="ru-RU" dirty="0" smtClean="0"/>
              <a:t>Первоначальная идея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2415396"/>
            <a:ext cx="10563044" cy="2829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Сделать анализ тональности новостных текстов по экологии и проанализировать распределение позитивных и негативных новостей по годам и темам, выявить закономерности и тенденции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Но оказалось, что существующие анализаторы тональности (</a:t>
            </a:r>
            <a:r>
              <a:rPr lang="en-GB" sz="2800" dirty="0" err="1" smtClean="0"/>
              <a:t>spacysentiment</a:t>
            </a:r>
            <a:r>
              <a:rPr lang="ru-RU" sz="2800" dirty="0" smtClean="0"/>
              <a:t>, </a:t>
            </a:r>
            <a:r>
              <a:rPr lang="en-GB" sz="2800" dirty="0" err="1"/>
              <a:t>TextBlob</a:t>
            </a:r>
            <a:r>
              <a:rPr lang="ru-RU" sz="2800" dirty="0" smtClean="0"/>
              <a:t>) совершают ошибки на текстах по экологии. </a:t>
            </a:r>
          </a:p>
          <a:p>
            <a:pPr marL="0" indent="0">
              <a:buNone/>
            </a:pPr>
            <a:r>
              <a:rPr lang="ru-RU" sz="2800" dirty="0" smtClean="0"/>
              <a:t>Появилась идея создать словарь тональности для экологических текстов.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2977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7559" y="411192"/>
            <a:ext cx="10131425" cy="831010"/>
          </a:xfrm>
        </p:spPr>
        <p:txBody>
          <a:bodyPr/>
          <a:lstStyle/>
          <a:p>
            <a:pPr algn="ctr"/>
            <a:r>
              <a:rPr lang="ru-RU" dirty="0" smtClean="0"/>
              <a:t>Ошибки автоматического анализа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50895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'The research found that 98% of Europeans live in areas with highly damaging fine particulate pollution that exceed World Health Organization guidelines, and for almost two-thirds the pollution levels are more than double the safe recommended levels</a:t>
            </a:r>
            <a:r>
              <a:rPr lang="en-GB" sz="2400" dirty="0" smtClean="0"/>
              <a:t>.',</a:t>
            </a:r>
            <a:r>
              <a:rPr lang="ru-RU" sz="2400" dirty="0" smtClean="0"/>
              <a:t> </a:t>
            </a:r>
            <a:r>
              <a:rPr lang="en-GB" sz="2400" dirty="0"/>
              <a:t>'positive</a:t>
            </a:r>
            <a:r>
              <a:rPr lang="en-GB" sz="2400" dirty="0" smtClean="0"/>
              <a:t>': </a:t>
            </a:r>
            <a:r>
              <a:rPr lang="en-GB" sz="2400" dirty="0" smtClean="0"/>
              <a:t>0.9615011215209961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GB" sz="2400" dirty="0"/>
              <a:t>'These pages cite WHO guidance explaining that air pollution is the single biggest environmental threat to human health, responsible for 7 million global deaths a year; the link that flashes up notes that 40% of all premature births (6 million) are attributable to PM2.5 </a:t>
            </a:r>
            <a:r>
              <a:rPr lang="en-GB" sz="2400" dirty="0" smtClean="0"/>
              <a:t>annually worldwide.‘</a:t>
            </a:r>
            <a:r>
              <a:rPr lang="ru-RU" sz="2400" dirty="0"/>
              <a:t>, </a:t>
            </a:r>
            <a:r>
              <a:rPr lang="en-GB" sz="2400" dirty="0"/>
              <a:t>'positive</a:t>
            </a:r>
            <a:r>
              <a:rPr lang="en-GB" sz="2400" dirty="0" smtClean="0"/>
              <a:t>': </a:t>
            </a:r>
            <a:r>
              <a:rPr lang="ru-RU" sz="2400" dirty="0" smtClean="0"/>
              <a:t>0.6079831123352051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/>
              <a:t>'</a:t>
            </a:r>
            <a:r>
              <a:rPr lang="en-GB" sz="2400" dirty="0" smtClean="0"/>
              <a:t>China </a:t>
            </a:r>
            <a:r>
              <a:rPr lang="en-GB" sz="2400" dirty="0"/>
              <a:t>and the US will massively promote renewable energy deployment and use it to gradually and orderly substitute oil, gas and coal power generation, so that we can reduce greenhouse gas </a:t>
            </a:r>
            <a:r>
              <a:rPr lang="en-GB" sz="2400" dirty="0" smtClean="0"/>
              <a:t>emissions</a:t>
            </a:r>
            <a:r>
              <a:rPr lang="en-GB" sz="2400" dirty="0"/>
              <a:t>'</a:t>
            </a:r>
            <a:r>
              <a:rPr lang="en-GB" sz="2400" dirty="0" smtClean="0"/>
              <a:t>, </a:t>
            </a:r>
            <a:r>
              <a:rPr lang="en-GB" sz="2400" dirty="0"/>
              <a:t>'negative': 0.8346131443977356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24776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39637"/>
          </a:xfrm>
        </p:spPr>
        <p:txBody>
          <a:bodyPr/>
          <a:lstStyle/>
          <a:p>
            <a:pPr algn="ctr"/>
            <a:r>
              <a:rPr lang="ru-RU" dirty="0"/>
              <a:t>Цель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449238"/>
            <a:ext cx="10494033" cy="49084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000" dirty="0"/>
              <a:t>С</a:t>
            </a:r>
            <a:r>
              <a:rPr lang="ru-RU" sz="3000" dirty="0" smtClean="0"/>
              <a:t>оздание </a:t>
            </a:r>
            <a:r>
              <a:rPr lang="ru-RU" sz="3000" dirty="0" smtClean="0"/>
              <a:t>словаря тональности для новостных </a:t>
            </a:r>
            <a:r>
              <a:rPr lang="ru-RU" sz="3000" dirty="0"/>
              <a:t>т</a:t>
            </a:r>
            <a:r>
              <a:rPr lang="ru-RU" sz="3000" dirty="0" smtClean="0"/>
              <a:t>екстов по </a:t>
            </a:r>
            <a:r>
              <a:rPr lang="ru-RU" sz="3000" dirty="0" smtClean="0"/>
              <a:t>экологии</a:t>
            </a:r>
          </a:p>
          <a:p>
            <a:pPr marL="0" indent="0">
              <a:buNone/>
            </a:pPr>
            <a:endParaRPr lang="ru-RU" sz="3000" dirty="0" smtClean="0"/>
          </a:p>
          <a:p>
            <a:pPr marL="0" indent="0">
              <a:buNone/>
            </a:pPr>
            <a:r>
              <a:rPr lang="ru-RU" sz="3000" dirty="0" smtClean="0"/>
              <a:t>Этапы:</a:t>
            </a:r>
            <a:r>
              <a:rPr lang="ru-RU" sz="3000" dirty="0"/>
              <a:t> </a:t>
            </a:r>
            <a:endParaRPr lang="ru-RU" sz="3000" dirty="0" smtClean="0"/>
          </a:p>
          <a:p>
            <a:r>
              <a:rPr lang="ru-RU" sz="3000" dirty="0" err="1"/>
              <a:t>П</a:t>
            </a:r>
            <a:r>
              <a:rPr lang="ru-RU" sz="3000" dirty="0" err="1" smtClean="0"/>
              <a:t>арсинг</a:t>
            </a:r>
            <a:r>
              <a:rPr lang="ru-RU" sz="3000" dirty="0" smtClean="0"/>
              <a:t> </a:t>
            </a:r>
            <a:r>
              <a:rPr lang="ru-RU" sz="3000" dirty="0"/>
              <a:t>новостных статей по экологии, </a:t>
            </a:r>
            <a:endParaRPr lang="ru-RU" sz="3000" dirty="0" smtClean="0"/>
          </a:p>
          <a:p>
            <a:r>
              <a:rPr lang="ru-RU" sz="3000" dirty="0"/>
              <a:t>П</a:t>
            </a:r>
            <a:r>
              <a:rPr lang="ru-RU" sz="3000" dirty="0" smtClean="0"/>
              <a:t>редобработка </a:t>
            </a:r>
            <a:r>
              <a:rPr lang="ru-RU" sz="3000" dirty="0"/>
              <a:t>материала, </a:t>
            </a:r>
            <a:endParaRPr lang="ru-RU" sz="3000" dirty="0" smtClean="0"/>
          </a:p>
          <a:p>
            <a:r>
              <a:rPr lang="ru-RU" sz="3000" dirty="0" smtClean="0"/>
              <a:t>Выборка </a:t>
            </a:r>
            <a:r>
              <a:rPr lang="ru-RU" sz="3000" dirty="0"/>
              <a:t>слов для словаря тональности, </a:t>
            </a:r>
            <a:endParaRPr lang="ru-RU" sz="3000" dirty="0" smtClean="0"/>
          </a:p>
          <a:p>
            <a:r>
              <a:rPr lang="ru-RU" sz="3000" dirty="0" smtClean="0"/>
              <a:t>Анализ </a:t>
            </a:r>
            <a:r>
              <a:rPr lang="ru-RU" sz="3000" dirty="0"/>
              <a:t>тональности с помощью </a:t>
            </a:r>
            <a:r>
              <a:rPr lang="en-GB" sz="3000" dirty="0" err="1"/>
              <a:t>spacysentiment</a:t>
            </a:r>
            <a:r>
              <a:rPr lang="ru-RU" sz="3000" dirty="0"/>
              <a:t>, </a:t>
            </a:r>
            <a:endParaRPr lang="ru-RU" sz="3000" dirty="0" smtClean="0"/>
          </a:p>
          <a:p>
            <a:r>
              <a:rPr lang="ru-RU" sz="3000" dirty="0" smtClean="0"/>
              <a:t>Ручная </a:t>
            </a:r>
            <a:r>
              <a:rPr lang="ru-RU" sz="3000" dirty="0"/>
              <a:t>проверка размеченных данных, </a:t>
            </a:r>
            <a:endParaRPr lang="ru-RU" sz="3000" dirty="0" smtClean="0"/>
          </a:p>
          <a:p>
            <a:r>
              <a:rPr lang="ru-RU" sz="3000" dirty="0" smtClean="0"/>
              <a:t>Подсчет </a:t>
            </a:r>
            <a:r>
              <a:rPr lang="en-GB" sz="3000" dirty="0"/>
              <a:t>PMI</a:t>
            </a:r>
            <a:r>
              <a:rPr lang="ru-RU" sz="3000" dirty="0"/>
              <a:t>, </a:t>
            </a:r>
            <a:r>
              <a:rPr lang="en-GB" sz="3000" dirty="0"/>
              <a:t>T</a:t>
            </a:r>
            <a:r>
              <a:rPr lang="ru-RU" sz="3000" dirty="0"/>
              <a:t>-</a:t>
            </a:r>
            <a:r>
              <a:rPr lang="en-GB" sz="3000" dirty="0"/>
              <a:t>score</a:t>
            </a:r>
            <a:r>
              <a:rPr lang="ru-RU" sz="3000" dirty="0"/>
              <a:t>, хи-квадрат для слов в словаре</a:t>
            </a:r>
            <a:endParaRPr lang="en-GB" sz="3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67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Материал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142067"/>
            <a:ext cx="9135374" cy="3649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Новостные статьи на английском языке с сайта </a:t>
            </a:r>
            <a:r>
              <a:rPr lang="en-GB" sz="2800" dirty="0" smtClean="0">
                <a:hlinkClick r:id="rId2"/>
              </a:rPr>
              <a:t>www.theguardian.com</a:t>
            </a:r>
            <a:r>
              <a:rPr lang="ru-RU" sz="2800" dirty="0"/>
              <a:t> и</a:t>
            </a:r>
            <a:r>
              <a:rPr lang="ru-RU" sz="2800" dirty="0" smtClean="0"/>
              <a:t>з раздела «</a:t>
            </a:r>
            <a:r>
              <a:rPr lang="en-GB" sz="2800" dirty="0" smtClean="0"/>
              <a:t>Environment</a:t>
            </a:r>
            <a:r>
              <a:rPr lang="ru-RU" sz="2800" dirty="0" smtClean="0"/>
              <a:t>» по темам:</a:t>
            </a:r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dirty="0" smtClean="0"/>
              <a:t>Climate crisis</a:t>
            </a:r>
          </a:p>
          <a:p>
            <a:r>
              <a:rPr lang="en-GB" sz="2800" dirty="0" smtClean="0"/>
              <a:t>Wildlife</a:t>
            </a:r>
          </a:p>
          <a:p>
            <a:r>
              <a:rPr lang="en-GB" sz="2800" dirty="0" smtClean="0"/>
              <a:t>Energy</a:t>
            </a:r>
          </a:p>
          <a:p>
            <a:r>
              <a:rPr lang="en-GB" sz="2800" dirty="0" smtClean="0"/>
              <a:t>Pollution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0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71450"/>
            <a:ext cx="104013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9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62000"/>
          </a:xfrm>
        </p:spPr>
        <p:txBody>
          <a:bodyPr/>
          <a:lstStyle/>
          <a:p>
            <a:pPr algn="ctr"/>
            <a:r>
              <a:rPr lang="ru-RU" dirty="0" smtClean="0"/>
              <a:t>Предобработка </a:t>
            </a:r>
            <a:r>
              <a:rPr lang="ru-RU" dirty="0"/>
              <a:t>данных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9573" y="17479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/>
              <a:t>Разделение слипшихся предложений с помощью регулярных выражений</a:t>
            </a:r>
          </a:p>
          <a:p>
            <a:r>
              <a:rPr lang="ru-RU" sz="2800" dirty="0" smtClean="0"/>
              <a:t>Удаление выражений типа «</a:t>
            </a:r>
            <a:r>
              <a:rPr lang="en-GB" sz="2800" dirty="0" smtClean="0"/>
              <a:t>Sign up for Guardian Australia’s free morning and afternoon email newsletters for your daily news roundup</a:t>
            </a:r>
            <a:r>
              <a:rPr lang="ru-RU" sz="2800" dirty="0" smtClean="0"/>
              <a:t>»</a:t>
            </a:r>
          </a:p>
          <a:p>
            <a:r>
              <a:rPr lang="ru-RU" sz="2800" dirty="0" smtClean="0"/>
              <a:t>Разделение текстов на предложения</a:t>
            </a:r>
          </a:p>
          <a:p>
            <a:r>
              <a:rPr lang="ru-RU" sz="2800" dirty="0" smtClean="0"/>
              <a:t>Приведение к нижнему регистру</a:t>
            </a:r>
          </a:p>
          <a:p>
            <a:r>
              <a:rPr lang="ru-RU" sz="2800" dirty="0" err="1"/>
              <a:t>Л</a:t>
            </a:r>
            <a:r>
              <a:rPr lang="ru-RU" sz="2800" dirty="0" err="1" smtClean="0"/>
              <a:t>емматизация</a:t>
            </a:r>
            <a:endParaRPr lang="ru-RU" sz="2800" dirty="0" smtClean="0"/>
          </a:p>
          <a:p>
            <a:r>
              <a:rPr lang="ru-RU" sz="2800" dirty="0" smtClean="0"/>
              <a:t>Удаление стоп-слов, пунктуации, цифровых значений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41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3386"/>
            <a:ext cx="10515600" cy="763587"/>
          </a:xfrm>
        </p:spPr>
        <p:txBody>
          <a:bodyPr/>
          <a:lstStyle/>
          <a:p>
            <a:pPr algn="ctr"/>
            <a:r>
              <a:rPr lang="ru-RU" dirty="0" smtClean="0"/>
              <a:t>Корпус</a:t>
            </a:r>
            <a:endParaRPr lang="en-GB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74" y="994304"/>
            <a:ext cx="8464014" cy="4949296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26388" y="6230787"/>
            <a:ext cx="29847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Объем:</a:t>
            </a:r>
            <a:r>
              <a:rPr kumimoji="0" lang="ru-RU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535</a:t>
            </a:r>
            <a:r>
              <a:rPr kumimoji="0" lang="ru-RU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299 </a:t>
            </a:r>
            <a:r>
              <a:rPr kumimoji="0" lang="ru-RU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слова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6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Объект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162"/>
            <a:ext cx="12192000" cy="5126820"/>
          </a:xfrm>
        </p:spPr>
      </p:pic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838200" y="183386"/>
            <a:ext cx="10515600" cy="763587"/>
          </a:xfrm>
        </p:spPr>
        <p:txBody>
          <a:bodyPr/>
          <a:lstStyle/>
          <a:p>
            <a:pPr algn="ctr"/>
            <a:r>
              <a:rPr lang="ru-RU" dirty="0" smtClean="0"/>
              <a:t>Самые частотные </a:t>
            </a:r>
            <a:r>
              <a:rPr lang="ru-RU" dirty="0" err="1" smtClean="0"/>
              <a:t>униграммы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508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</TotalTime>
  <Words>683</Words>
  <Application>Microsoft Office PowerPoint</Application>
  <PresentationFormat>Широкоэкранный</PresentationFormat>
  <Paragraphs>276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Небеса</vt:lpstr>
      <vt:lpstr>Составление словаря тональности для новостных текстов по экологии</vt:lpstr>
      <vt:lpstr>Первоначальная идея</vt:lpstr>
      <vt:lpstr>Ошибки автоматического анализа</vt:lpstr>
      <vt:lpstr>Цель</vt:lpstr>
      <vt:lpstr>Материал</vt:lpstr>
      <vt:lpstr>Презентация PowerPoint</vt:lpstr>
      <vt:lpstr>Предобработка данных</vt:lpstr>
      <vt:lpstr>Корпус</vt:lpstr>
      <vt:lpstr>Самые частотные униграммы</vt:lpstr>
      <vt:lpstr>Самые частотные биграммы</vt:lpstr>
      <vt:lpstr>Создание словаря </vt:lpstr>
      <vt:lpstr>Словарь позитивной лексики </vt:lpstr>
      <vt:lpstr>Словарь негативной лексики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Словарь тональности для новостных текстов по экологии</dc:title>
  <dc:creator>Учетная запись Майкрософт</dc:creator>
  <cp:lastModifiedBy>Учетная запись Майкрософт</cp:lastModifiedBy>
  <cp:revision>32</cp:revision>
  <dcterms:created xsi:type="dcterms:W3CDTF">2024-02-20T19:30:30Z</dcterms:created>
  <dcterms:modified xsi:type="dcterms:W3CDTF">2024-03-01T21:54:33Z</dcterms:modified>
</cp:coreProperties>
</file>