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6" r:id="rId6"/>
    <p:sldId id="268" r:id="rId7"/>
    <p:sldId id="272" r:id="rId8"/>
    <p:sldId id="274" r:id="rId9"/>
    <p:sldId id="273" r:id="rId10"/>
    <p:sldId id="275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469" autoAdjust="0"/>
  </p:normalViewPr>
  <p:slideViewPr>
    <p:cSldViewPr>
      <p:cViewPr varScale="1">
        <p:scale>
          <a:sx n="107" d="100"/>
          <a:sy n="107" d="100"/>
        </p:scale>
        <p:origin x="72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lerio\OneDrive%20-%20clstdio\Desktop\Dati%20Computazional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05348427158705E-2"/>
          <c:y val="4.8204497720403701E-2"/>
          <c:w val="0.90672833669792796"/>
          <c:h val="0.70841657701962002"/>
        </c:manualLayout>
      </c:layout>
      <c:lineChart>
        <c:grouping val="standard"/>
        <c:varyColors val="0"/>
        <c:ser>
          <c:idx val="0"/>
          <c:order val="0"/>
          <c:tx>
            <c:strRef>
              <c:f>Foglio1!$AF$119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Foglio1!$AG$119:$AM$119</c:f>
              <c:numCache>
                <c:formatCode>0.00000</c:formatCode>
                <c:ptCount val="7"/>
                <c:pt idx="0">
                  <c:v>2.4460000000000004E-4</c:v>
                </c:pt>
                <c:pt idx="1">
                  <c:v>3.1229999999999999E-3</c:v>
                </c:pt>
                <c:pt idx="2">
                  <c:v>3.0973000000000007E-2</c:v>
                </c:pt>
                <c:pt idx="3">
                  <c:v>0.28877440000000004</c:v>
                </c:pt>
                <c:pt idx="4">
                  <c:v>2.3889634000000002</c:v>
                </c:pt>
                <c:pt idx="5">
                  <c:v>10.516999999999999</c:v>
                </c:pt>
                <c:pt idx="6">
                  <c:v>20.852636799999999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84-4EBC-B740-73DA410D6D12}"/>
            </c:ext>
          </c:extLst>
        </c:ser>
        <c:ser>
          <c:idx val="1"/>
          <c:order val="1"/>
          <c:tx>
            <c:strRef>
              <c:f>Foglio1!$AF$125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Foglio1!$AG$125:$AM$125</c:f>
              <c:numCache>
                <c:formatCode>0.00000</c:formatCode>
                <c:ptCount val="7"/>
                <c:pt idx="0">
                  <c:v>2.0539999999999998E-4</c:v>
                </c:pt>
                <c:pt idx="1">
                  <c:v>1.3250000000000002E-3</c:v>
                </c:pt>
                <c:pt idx="2">
                  <c:v>1.0229200000000001E-2</c:v>
                </c:pt>
                <c:pt idx="3">
                  <c:v>8.6048200000000005E-2</c:v>
                </c:pt>
                <c:pt idx="4">
                  <c:v>0.76709479999999997</c:v>
                </c:pt>
                <c:pt idx="5">
                  <c:v>3.5550000000000002</c:v>
                </c:pt>
                <c:pt idx="6">
                  <c:v>7.2506959999999996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84-4EBC-B740-73DA410D6D12}"/>
            </c:ext>
          </c:extLst>
        </c:ser>
        <c:ser>
          <c:idx val="2"/>
          <c:order val="2"/>
          <c:tx>
            <c:strRef>
              <c:f>Foglio1!$AF$143</c:f>
              <c:strCache>
                <c:ptCount val="1"/>
                <c:pt idx="0">
                  <c:v>MPI 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Foglio1!$AG$143:$AM$143</c:f>
              <c:numCache>
                <c:formatCode>0.00000</c:formatCode>
                <c:ptCount val="7"/>
                <c:pt idx="0">
                  <c:v>3.1700000000000001E-4</c:v>
                </c:pt>
                <c:pt idx="1">
                  <c:v>9.6100000000000005E-4</c:v>
                </c:pt>
                <c:pt idx="2">
                  <c:v>5.9040000000000004E-3</c:v>
                </c:pt>
                <c:pt idx="3">
                  <c:v>5.0375999999999997E-2</c:v>
                </c:pt>
                <c:pt idx="4">
                  <c:v>0.4513064</c:v>
                </c:pt>
                <c:pt idx="5">
                  <c:v>2.1469999999999998</c:v>
                </c:pt>
                <c:pt idx="6">
                  <c:v>3.9914422000000003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84-4EBC-B740-73DA410D6D12}"/>
            </c:ext>
          </c:extLst>
        </c:ser>
        <c:ser>
          <c:idx val="3"/>
          <c:order val="3"/>
          <c:tx>
            <c:strRef>
              <c:f>Foglio1!$AF$149</c:f>
              <c:strCache>
                <c:ptCount val="1"/>
                <c:pt idx="0">
                  <c:v>MPI 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Foglio1!$AG$149:$AM$149</c:f>
              <c:numCache>
                <c:formatCode>0.00000</c:formatCode>
                <c:ptCount val="7"/>
                <c:pt idx="0">
                  <c:v>4.08E-4</c:v>
                </c:pt>
                <c:pt idx="1">
                  <c:v>7.2800000000000002E-4</c:v>
                </c:pt>
                <c:pt idx="2">
                  <c:v>4.2379999999999996E-3</c:v>
                </c:pt>
                <c:pt idx="3">
                  <c:v>3.0557000000000001E-2</c:v>
                </c:pt>
                <c:pt idx="4">
                  <c:v>0.28589599999999998</c:v>
                </c:pt>
                <c:pt idx="5">
                  <c:v>1.1970000000000001</c:v>
                </c:pt>
                <c:pt idx="6">
                  <c:v>2.9795217999999997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84-4EBC-B740-73DA410D6D12}"/>
            </c:ext>
          </c:extLst>
        </c:ser>
        <c:ser>
          <c:idx val="4"/>
          <c:order val="4"/>
          <c:tx>
            <c:strRef>
              <c:f>Foglio1!$AF$131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Foglio1!$AG$131:$AM$131</c:f>
              <c:numCache>
                <c:formatCode>0.00000</c:formatCode>
                <c:ptCount val="7"/>
                <c:pt idx="0">
                  <c:v>3.726E-4</c:v>
                </c:pt>
                <c:pt idx="1">
                  <c:v>1.6302000000000001E-3</c:v>
                </c:pt>
                <c:pt idx="2">
                  <c:v>1.27736E-2</c:v>
                </c:pt>
                <c:pt idx="3">
                  <c:v>9.7645800000000005E-2</c:v>
                </c:pt>
                <c:pt idx="4">
                  <c:v>0.84604540000000006</c:v>
                </c:pt>
                <c:pt idx="5">
                  <c:v>4.1180000000000003</c:v>
                </c:pt>
                <c:pt idx="6">
                  <c:v>8.1194616000000011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284-4EBC-B740-73DA410D6D12}"/>
            </c:ext>
          </c:extLst>
        </c:ser>
        <c:ser>
          <c:idx val="5"/>
          <c:order val="5"/>
          <c:tx>
            <c:strRef>
              <c:f>Foglio1!$AF$137</c:f>
              <c:strCache>
                <c:ptCount val="1"/>
                <c:pt idx="0">
                  <c:v>MPI+CUDA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Foglio1!$AG$137:$AM$137</c:f>
              <c:numCache>
                <c:formatCode>0.00000</c:formatCode>
                <c:ptCount val="7"/>
                <c:pt idx="0">
                  <c:v>7.2459999999999994E-4</c:v>
                </c:pt>
                <c:pt idx="1">
                  <c:v>1.5391999999999999E-3</c:v>
                </c:pt>
                <c:pt idx="2">
                  <c:v>9.6845999999999981E-3</c:v>
                </c:pt>
                <c:pt idx="3">
                  <c:v>7.7296599999999993E-2</c:v>
                </c:pt>
                <c:pt idx="4">
                  <c:v>0.66821419999999998</c:v>
                </c:pt>
                <c:pt idx="5">
                  <c:v>3.469411</c:v>
                </c:pt>
                <c:pt idx="6">
                  <c:v>6.7293741999999996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284-4EBC-B740-73DA410D6D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2225007"/>
        <c:axId val="60007975"/>
      </c:lineChart>
      <c:catAx>
        <c:axId val="92225007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Lunghezza</a:t>
                </a:r>
              </a:p>
            </c:rich>
          </c:tx>
          <c:layout>
            <c:manualLayout>
              <c:xMode val="edge"/>
              <c:yMode val="edge"/>
              <c:x val="2.2798439142167537E-3"/>
              <c:y val="0.70475242169994301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60007975"/>
        <c:crosses val="autoZero"/>
        <c:auto val="1"/>
        <c:lblAlgn val="ctr"/>
        <c:lblOffset val="100"/>
        <c:noMultiLvlLbl val="0"/>
      </c:catAx>
      <c:valAx>
        <c:axId val="60007975"/>
        <c:scaling>
          <c:logBase val="10"/>
          <c:orientation val="minMax"/>
          <c:max val="1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884317583625101E-2"/>
              <c:y val="0.32570052763690399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22250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99644223781774"/>
          <c:y val="1.7227791498159915E-2"/>
          <c:w val="0.90672700774718096"/>
          <c:h val="0.70843151316463504"/>
        </c:manualLayout>
      </c:layout>
      <c:lineChart>
        <c:grouping val="standard"/>
        <c:varyColors val="0"/>
        <c:ser>
          <c:idx val="0"/>
          <c:order val="0"/>
          <c:tx>
            <c:strRef>
              <c:f>Foglio1!$BM$113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Foglio1!$BN$113:$BT$113</c:f>
              <c:numCache>
                <c:formatCode>0.00000</c:formatCode>
                <c:ptCount val="7"/>
                <c:pt idx="0">
                  <c:v>1.4999999999999999E-4</c:v>
                </c:pt>
                <c:pt idx="1">
                  <c:v>2.173E-3</c:v>
                </c:pt>
                <c:pt idx="2">
                  <c:v>2.1033E-2</c:v>
                </c:pt>
                <c:pt idx="3">
                  <c:v>0.19085833333333335</c:v>
                </c:pt>
                <c:pt idx="4">
                  <c:v>1.6579523333333333</c:v>
                </c:pt>
                <c:pt idx="5">
                  <c:v>6.6898310000000007</c:v>
                </c:pt>
                <c:pt idx="6">
                  <c:v>13.418024666666668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D7-4879-9551-48879C429499}"/>
            </c:ext>
          </c:extLst>
        </c:ser>
        <c:ser>
          <c:idx val="1"/>
          <c:order val="1"/>
          <c:tx>
            <c:strRef>
              <c:f>Foglio1!$BM$117</c:f>
              <c:strCache>
                <c:ptCount val="1"/>
                <c:pt idx="0">
                  <c:v>OpenMP (2)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Foglio1!$BN$117:$BT$117</c:f>
              <c:numCache>
                <c:formatCode>0.00000</c:formatCode>
                <c:ptCount val="7"/>
                <c:pt idx="0">
                  <c:v>2.8800000000000001E-4</c:v>
                </c:pt>
                <c:pt idx="1">
                  <c:v>1.1473333333333333E-3</c:v>
                </c:pt>
                <c:pt idx="2">
                  <c:v>1.1872333333333332E-2</c:v>
                </c:pt>
                <c:pt idx="3">
                  <c:v>0.10700233333333332</c:v>
                </c:pt>
                <c:pt idx="4">
                  <c:v>0.91200466666666669</c:v>
                </c:pt>
                <c:pt idx="5">
                  <c:v>4.0424056666666663</c:v>
                </c:pt>
                <c:pt idx="6">
                  <c:v>7.7441256666666662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D7-4879-9551-48879C429499}"/>
            </c:ext>
          </c:extLst>
        </c:ser>
        <c:ser>
          <c:idx val="2"/>
          <c:order val="2"/>
          <c:tx>
            <c:strRef>
              <c:f>Foglio1!$BM$121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Foglio1!$BN$121:$BT$121</c:f>
              <c:numCache>
                <c:formatCode>0.00000</c:formatCode>
                <c:ptCount val="7"/>
                <c:pt idx="0">
                  <c:v>9.8333333333333324E-4</c:v>
                </c:pt>
                <c:pt idx="1">
                  <c:v>2.8959999999999997E-3</c:v>
                </c:pt>
                <c:pt idx="2">
                  <c:v>7.5299999999999994E-3</c:v>
                </c:pt>
                <c:pt idx="3">
                  <c:v>6.1229666666666661E-2</c:v>
                </c:pt>
                <c:pt idx="4">
                  <c:v>0.52072333333333332</c:v>
                </c:pt>
                <c:pt idx="5">
                  <c:v>2.3110233333333334</c:v>
                </c:pt>
                <c:pt idx="6">
                  <c:v>4.1831960000000006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D7-4879-9551-48879C429499}"/>
            </c:ext>
          </c:extLst>
        </c:ser>
        <c:ser>
          <c:idx val="3"/>
          <c:order val="3"/>
          <c:tx>
            <c:strRef>
              <c:f>Foglio1!$BM$125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Foglio1!$AG$113:$AM$113</c:f>
              <c:numCache>
                <c:formatCode>General</c:formatCode>
                <c:ptCount val="7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  <c:pt idx="4">
                  <c:v>1000000</c:v>
                </c:pt>
                <c:pt idx="5">
                  <c:v>5000000</c:v>
                </c:pt>
                <c:pt idx="6">
                  <c:v>10000000</c:v>
                </c:pt>
              </c:numCache>
            </c:numRef>
          </c:cat>
          <c:val>
            <c:numRef>
              <c:f>Foglio1!$BN$125:$BT$125</c:f>
              <c:numCache>
                <c:formatCode>0.00000</c:formatCode>
                <c:ptCount val="7"/>
                <c:pt idx="0">
                  <c:v>3.002333333333333E-3</c:v>
                </c:pt>
                <c:pt idx="1">
                  <c:v>2.2113333333333334E-3</c:v>
                </c:pt>
                <c:pt idx="2">
                  <c:v>7.8829999999999994E-3</c:v>
                </c:pt>
                <c:pt idx="3">
                  <c:v>4.2298333333333334E-2</c:v>
                </c:pt>
                <c:pt idx="4">
                  <c:v>0.34715466666666667</c:v>
                </c:pt>
                <c:pt idx="5">
                  <c:v>1.4956883333333331</c:v>
                </c:pt>
                <c:pt idx="6">
                  <c:v>2.797355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D7-4879-9551-48879C429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6978207"/>
        <c:axId val="93394321"/>
      </c:lineChart>
      <c:catAx>
        <c:axId val="969782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3394321"/>
        <c:crosses val="autoZero"/>
        <c:auto val="1"/>
        <c:lblAlgn val="ctr"/>
        <c:lblOffset val="100"/>
        <c:noMultiLvlLbl val="0"/>
      </c:catAx>
      <c:valAx>
        <c:axId val="93394321"/>
        <c:scaling>
          <c:logBase val="10"/>
          <c:orientation val="minMax"/>
          <c:max val="1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9782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02888237756396E-2"/>
          <c:y val="4.8204497720403701E-2"/>
          <c:w val="0.90670782754290502"/>
          <c:h val="0.70841657701962002"/>
        </c:manualLayout>
      </c:layout>
      <c:lineChart>
        <c:grouping val="standard"/>
        <c:varyColors val="0"/>
        <c:ser>
          <c:idx val="0"/>
          <c:order val="0"/>
          <c:tx>
            <c:strRef>
              <c:f>Foglio1!$J$56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Foglio1!$K$56:$Q$56</c:f>
              <c:numCache>
                <c:formatCode>0.000</c:formatCode>
                <c:ptCount val="7"/>
                <c:pt idx="0">
                  <c:v>4.0190666666666666E-2</c:v>
                </c:pt>
                <c:pt idx="1">
                  <c:v>0.12082933333333334</c:v>
                </c:pt>
                <c:pt idx="2">
                  <c:v>0.88490199999999997</c:v>
                </c:pt>
                <c:pt idx="3">
                  <c:v>8.4869400000000006</c:v>
                </c:pt>
                <c:pt idx="4">
                  <c:v>42.336545666666666</c:v>
                </c:pt>
                <c:pt idx="5">
                  <c:v>84.204531000000003</c:v>
                </c:pt>
                <c:pt idx="6">
                  <c:v>167.30635600000002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E7-4123-953D-1BD3F104FA8A}"/>
            </c:ext>
          </c:extLst>
        </c:ser>
        <c:ser>
          <c:idx val="1"/>
          <c:order val="1"/>
          <c:tx>
            <c:strRef>
              <c:f>Foglio1!$J$40</c:f>
              <c:strCache>
                <c:ptCount val="1"/>
                <c:pt idx="0">
                  <c:v>OpenMP (2)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Foglio1!$K$40:$Q$40</c:f>
              <c:numCache>
                <c:formatCode>0.000</c:formatCode>
                <c:ptCount val="7"/>
                <c:pt idx="0">
                  <c:v>2.1382666666666664E-2</c:v>
                </c:pt>
                <c:pt idx="1">
                  <c:v>6.1911666666666663E-2</c:v>
                </c:pt>
                <c:pt idx="2">
                  <c:v>0.47462633333333332</c:v>
                </c:pt>
                <c:pt idx="3">
                  <c:v>4.4873586666666663</c:v>
                </c:pt>
                <c:pt idx="4">
                  <c:v>23.118409</c:v>
                </c:pt>
                <c:pt idx="5">
                  <c:v>46.250533999999995</c:v>
                </c:pt>
                <c:pt idx="6">
                  <c:v>96.489558666666667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E7-4123-953D-1BD3F104FA8A}"/>
            </c:ext>
          </c:extLst>
        </c:ser>
        <c:ser>
          <c:idx val="2"/>
          <c:order val="2"/>
          <c:tx>
            <c:strRef>
              <c:f>Foglio1!$J$44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Foglio1!$K$44:$Q$44</c:f>
              <c:numCache>
                <c:formatCode>0.000</c:formatCode>
                <c:ptCount val="7"/>
                <c:pt idx="0">
                  <c:v>1.3275666666666667E-2</c:v>
                </c:pt>
                <c:pt idx="1">
                  <c:v>3.4182333333333335E-2</c:v>
                </c:pt>
                <c:pt idx="2">
                  <c:v>0.258575</c:v>
                </c:pt>
                <c:pt idx="3">
                  <c:v>2.4480576666666667</c:v>
                </c:pt>
                <c:pt idx="4">
                  <c:v>13.555991333333333</c:v>
                </c:pt>
                <c:pt idx="5">
                  <c:v>26.792638333333333</c:v>
                </c:pt>
                <c:pt idx="6">
                  <c:v>53.288673333333328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E7-4123-953D-1BD3F104FA8A}"/>
            </c:ext>
          </c:extLst>
        </c:ser>
        <c:ser>
          <c:idx val="3"/>
          <c:order val="3"/>
          <c:tx>
            <c:strRef>
              <c:f>Foglio1!$J$48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Foglio1!$K$48:$Q$48</c:f>
              <c:numCache>
                <c:formatCode>0.000</c:formatCode>
                <c:ptCount val="7"/>
                <c:pt idx="0">
                  <c:v>9.0519999999999993E-3</c:v>
                </c:pt>
                <c:pt idx="1">
                  <c:v>2.6962E-2</c:v>
                </c:pt>
                <c:pt idx="2">
                  <c:v>0.17428600000000002</c:v>
                </c:pt>
                <c:pt idx="3">
                  <c:v>1.7036870000000002</c:v>
                </c:pt>
                <c:pt idx="4">
                  <c:v>8.6261933333333349</c:v>
                </c:pt>
                <c:pt idx="5">
                  <c:v>17.150846000000001</c:v>
                </c:pt>
                <c:pt idx="6">
                  <c:v>34.313034999999999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E7-4123-953D-1BD3F104FA8A}"/>
            </c:ext>
          </c:extLst>
        </c:ser>
        <c:ser>
          <c:idx val="4"/>
          <c:order val="4"/>
          <c:tx>
            <c:strRef>
              <c:f>Foglio1!$J$52</c:f>
              <c:strCache>
                <c:ptCount val="1"/>
                <c:pt idx="0">
                  <c:v>OpenMP (16)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Foglio1!$K$52:$Q$52</c:f>
              <c:numCache>
                <c:formatCode>0.000</c:formatCode>
                <c:ptCount val="7"/>
                <c:pt idx="0">
                  <c:v>8.3523333333333349E-3</c:v>
                </c:pt>
                <c:pt idx="1">
                  <c:v>2.2310333333333331E-2</c:v>
                </c:pt>
                <c:pt idx="2">
                  <c:v>0.15278033333333332</c:v>
                </c:pt>
                <c:pt idx="3">
                  <c:v>1.5013586666666665</c:v>
                </c:pt>
                <c:pt idx="4">
                  <c:v>7.4518813333333327</c:v>
                </c:pt>
                <c:pt idx="5">
                  <c:v>14.945991999999999</c:v>
                </c:pt>
                <c:pt idx="6">
                  <c:v>29.898687666666664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1E7-4123-953D-1BD3F104F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19325235"/>
        <c:axId val="82625942"/>
      </c:lineChart>
      <c:catAx>
        <c:axId val="19325235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82625942"/>
        <c:crosses val="autoZero"/>
        <c:auto val="1"/>
        <c:lblAlgn val="ctr"/>
        <c:lblOffset val="100"/>
        <c:noMultiLvlLbl val="0"/>
      </c:catAx>
      <c:valAx>
        <c:axId val="82625942"/>
        <c:scaling>
          <c:logBase val="10"/>
          <c:orientation val="minMax"/>
          <c:max val="10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193252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659279104934836E-2"/>
          <c:y val="3.0071424894860976E-2"/>
          <c:w val="0.90670782754290502"/>
          <c:h val="0.70844955834495604"/>
        </c:manualLayout>
      </c:layout>
      <c:lineChart>
        <c:grouping val="standard"/>
        <c:varyColors val="0"/>
        <c:ser>
          <c:idx val="0"/>
          <c:order val="0"/>
          <c:tx>
            <c:strRef>
              <c:f>Foglio1!$J$30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Foglio1!$K$30:$Q$30</c:f>
              <c:numCache>
                <c:formatCode>0.000</c:formatCode>
                <c:ptCount val="7"/>
                <c:pt idx="0">
                  <c:v>6.9000000000000006E-2</c:v>
                </c:pt>
                <c:pt idx="1">
                  <c:v>0.21199999999999999</c:v>
                </c:pt>
                <c:pt idx="2">
                  <c:v>1.5760000000000001</c:v>
                </c:pt>
                <c:pt idx="3">
                  <c:v>15.335000000000001</c:v>
                </c:pt>
                <c:pt idx="4">
                  <c:v>76</c:v>
                </c:pt>
                <c:pt idx="5">
                  <c:v>153.101</c:v>
                </c:pt>
                <c:pt idx="6">
                  <c:v>306.976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3-4FC0-952C-8B2CD5BCC65E}"/>
            </c:ext>
          </c:extLst>
        </c:ser>
        <c:ser>
          <c:idx val="1"/>
          <c:order val="1"/>
          <c:tx>
            <c:strRef>
              <c:f>Foglio1!$J$31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Foglio1!$K$31:$Q$31</c:f>
              <c:numCache>
                <c:formatCode>0.000</c:formatCode>
                <c:ptCount val="7"/>
                <c:pt idx="0">
                  <c:v>2.2700000000000001E-2</c:v>
                </c:pt>
                <c:pt idx="1">
                  <c:v>6.9000000000000006E-2</c:v>
                </c:pt>
                <c:pt idx="2">
                  <c:v>0.44400000000000001</c:v>
                </c:pt>
                <c:pt idx="3">
                  <c:v>4.1559999999999997</c:v>
                </c:pt>
                <c:pt idx="4">
                  <c:v>20.882999999999999</c:v>
                </c:pt>
                <c:pt idx="5">
                  <c:v>41.329000000000001</c:v>
                </c:pt>
                <c:pt idx="6">
                  <c:v>83.472999999999999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3-4FC0-952C-8B2CD5BCC65E}"/>
            </c:ext>
          </c:extLst>
        </c:ser>
        <c:ser>
          <c:idx val="2"/>
          <c:order val="2"/>
          <c:tx>
            <c:strRef>
              <c:f>Foglio1!$J$34</c:f>
              <c:strCache>
                <c:ptCount val="1"/>
                <c:pt idx="0">
                  <c:v>MPI(8)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Foglio1!$K$34:$Q$34</c:f>
              <c:numCache>
                <c:formatCode>0.000</c:formatCode>
                <c:ptCount val="7"/>
                <c:pt idx="0">
                  <c:v>1.6400000000000001E-2</c:v>
                </c:pt>
                <c:pt idx="1">
                  <c:v>4.0800000000000003E-2</c:v>
                </c:pt>
                <c:pt idx="2">
                  <c:v>0.22</c:v>
                </c:pt>
                <c:pt idx="3">
                  <c:v>2.08</c:v>
                </c:pt>
                <c:pt idx="4">
                  <c:v>10.426</c:v>
                </c:pt>
                <c:pt idx="5">
                  <c:v>20.684000000000001</c:v>
                </c:pt>
                <c:pt idx="6">
                  <c:v>41.642800000000001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3-4FC0-952C-8B2CD5BCC65E}"/>
            </c:ext>
          </c:extLst>
        </c:ser>
        <c:ser>
          <c:idx val="3"/>
          <c:order val="3"/>
          <c:tx>
            <c:strRef>
              <c:f>Foglio1!$J$35</c:f>
              <c:strCache>
                <c:ptCount val="1"/>
                <c:pt idx="0">
                  <c:v>MPI(16)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Foglio1!$K$35:$Q$35</c:f>
              <c:numCache>
                <c:formatCode>0.000</c:formatCode>
                <c:ptCount val="7"/>
                <c:pt idx="0">
                  <c:v>1.1900000000000001E-2</c:v>
                </c:pt>
                <c:pt idx="1">
                  <c:v>2.47E-2</c:v>
                </c:pt>
                <c:pt idx="2">
                  <c:v>0.11</c:v>
                </c:pt>
                <c:pt idx="3">
                  <c:v>1.0449999999999999</c:v>
                </c:pt>
                <c:pt idx="4">
                  <c:v>5.2210000000000001</c:v>
                </c:pt>
                <c:pt idx="5">
                  <c:v>10.379</c:v>
                </c:pt>
                <c:pt idx="6">
                  <c:v>20.888000000000002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D3-4FC0-952C-8B2CD5BCC65E}"/>
            </c:ext>
          </c:extLst>
        </c:ser>
        <c:ser>
          <c:idx val="4"/>
          <c:order val="4"/>
          <c:tx>
            <c:strRef>
              <c:f>Foglio1!$J$36</c:f>
              <c:strCache>
                <c:ptCount val="1"/>
                <c:pt idx="0">
                  <c:v>MPI(32)</c:v>
                </c:pt>
              </c:strCache>
            </c:strRef>
          </c:tx>
          <c:spPr>
            <a:ln w="28440" cap="rnd">
              <a:solidFill>
                <a:srgbClr val="0D3A4E"/>
              </a:solidFill>
              <a:round/>
            </a:ln>
          </c:spPr>
          <c:marker>
            <c:symbol val="circle"/>
            <c:size val="5"/>
            <c:spPr>
              <a:solidFill>
                <a:srgbClr val="0D3A4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Foglio1!$K$36:$Q$36</c:f>
              <c:numCache>
                <c:formatCode>0.000</c:formatCode>
                <c:ptCount val="7"/>
                <c:pt idx="0">
                  <c:v>1.0500000000000001E-2</c:v>
                </c:pt>
                <c:pt idx="1">
                  <c:v>1.9060000000000001E-2</c:v>
                </c:pt>
                <c:pt idx="2">
                  <c:v>6.3E-2</c:v>
                </c:pt>
                <c:pt idx="3">
                  <c:v>0.53400000000000003</c:v>
                </c:pt>
                <c:pt idx="4">
                  <c:v>2.64</c:v>
                </c:pt>
                <c:pt idx="5">
                  <c:v>5.26</c:v>
                </c:pt>
                <c:pt idx="6">
                  <c:v>10.468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D3-4FC0-952C-8B2CD5BCC65E}"/>
            </c:ext>
          </c:extLst>
        </c:ser>
        <c:ser>
          <c:idx val="5"/>
          <c:order val="5"/>
          <c:tx>
            <c:strRef>
              <c:f>Foglio1!$J$32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Foglio1!$K$32:$Q$32</c:f>
              <c:numCache>
                <c:formatCode>0.000</c:formatCode>
                <c:ptCount val="7"/>
                <c:pt idx="0">
                  <c:v>4.2999999999999997E-2</c:v>
                </c:pt>
                <c:pt idx="1">
                  <c:v>5.0999999999999997E-2</c:v>
                </c:pt>
                <c:pt idx="2">
                  <c:v>6.3E-2</c:v>
                </c:pt>
                <c:pt idx="3">
                  <c:v>0.185</c:v>
                </c:pt>
                <c:pt idx="4">
                  <c:v>0.66</c:v>
                </c:pt>
                <c:pt idx="5">
                  <c:v>1.333</c:v>
                </c:pt>
                <c:pt idx="6">
                  <c:v>2.548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D3-4FC0-952C-8B2CD5BCC65E}"/>
            </c:ext>
          </c:extLst>
        </c:ser>
        <c:ser>
          <c:idx val="6"/>
          <c:order val="6"/>
          <c:tx>
            <c:strRef>
              <c:f>Foglio1!$J$33</c:f>
              <c:strCache>
                <c:ptCount val="1"/>
                <c:pt idx="0">
                  <c:v>MPI+CUDA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Foglio1!$K$33:$Q$33</c:f>
              <c:numCache>
                <c:formatCode>0.000</c:formatCode>
                <c:ptCount val="7"/>
                <c:pt idx="0">
                  <c:v>3.4000000000000002E-2</c:v>
                </c:pt>
                <c:pt idx="1">
                  <c:v>0.05</c:v>
                </c:pt>
                <c:pt idx="2">
                  <c:v>6.9000000000000006E-2</c:v>
                </c:pt>
                <c:pt idx="3">
                  <c:v>0.14499999999999999</c:v>
                </c:pt>
                <c:pt idx="4">
                  <c:v>0.43</c:v>
                </c:pt>
                <c:pt idx="5">
                  <c:v>0.72399999999999998</c:v>
                </c:pt>
                <c:pt idx="6">
                  <c:v>1.365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D3-4FC0-952C-8B2CD5BCC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9583858"/>
        <c:axId val="96602979"/>
      </c:lineChart>
      <c:catAx>
        <c:axId val="9958385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Pattern</a:t>
                </a:r>
              </a:p>
            </c:rich>
          </c:tx>
          <c:layout>
            <c:manualLayout>
              <c:xMode val="edge"/>
              <c:yMode val="edge"/>
              <c:x val="2.0511210280822378E-2"/>
              <c:y val="0.6690209054531816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602979"/>
        <c:crosses val="autoZero"/>
        <c:auto val="1"/>
        <c:lblAlgn val="ctr"/>
        <c:lblOffset val="100"/>
        <c:noMultiLvlLbl val="0"/>
      </c:catAx>
      <c:valAx>
        <c:axId val="96602979"/>
        <c:scaling>
          <c:logBase val="10"/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888656341565498E-2"/>
              <c:y val="0.32566248256624802"/>
            </c:manualLayout>
          </c:layout>
          <c:overlay val="0"/>
          <c:spPr>
            <a:noFill/>
            <a:ln w="0">
              <a:noFill/>
            </a:ln>
          </c:spPr>
        </c:title>
        <c:numFmt formatCode="0.000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958385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659279104934836E-2"/>
          <c:y val="3.0071424894860976E-2"/>
          <c:w val="0.90670782754290502"/>
          <c:h val="0.70844955834495604"/>
        </c:manualLayout>
      </c:layout>
      <c:lineChart>
        <c:grouping val="standard"/>
        <c:varyColors val="0"/>
        <c:ser>
          <c:idx val="0"/>
          <c:order val="0"/>
          <c:tx>
            <c:strRef>
              <c:f>Foglio1!$J$30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Foglio1!$K$30:$Q$30</c:f>
              <c:numCache>
                <c:formatCode>0.000</c:formatCode>
                <c:ptCount val="7"/>
                <c:pt idx="0">
                  <c:v>6.9000000000000006E-2</c:v>
                </c:pt>
                <c:pt idx="1">
                  <c:v>0.21199999999999999</c:v>
                </c:pt>
                <c:pt idx="2">
                  <c:v>1.5760000000000001</c:v>
                </c:pt>
                <c:pt idx="3">
                  <c:v>15.335000000000001</c:v>
                </c:pt>
                <c:pt idx="4">
                  <c:v>76</c:v>
                </c:pt>
                <c:pt idx="5">
                  <c:v>153.101</c:v>
                </c:pt>
                <c:pt idx="6">
                  <c:v>306.976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3-4FC0-952C-8B2CD5BCC65E}"/>
            </c:ext>
          </c:extLst>
        </c:ser>
        <c:ser>
          <c:idx val="1"/>
          <c:order val="1"/>
          <c:tx>
            <c:strRef>
              <c:f>Foglio1!$J$31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Foglio1!$K$31:$Q$31</c:f>
              <c:numCache>
                <c:formatCode>0.000</c:formatCode>
                <c:ptCount val="7"/>
                <c:pt idx="0">
                  <c:v>2.2700000000000001E-2</c:v>
                </c:pt>
                <c:pt idx="1">
                  <c:v>6.9000000000000006E-2</c:v>
                </c:pt>
                <c:pt idx="2">
                  <c:v>0.44400000000000001</c:v>
                </c:pt>
                <c:pt idx="3">
                  <c:v>4.1559999999999997</c:v>
                </c:pt>
                <c:pt idx="4">
                  <c:v>20.882999999999999</c:v>
                </c:pt>
                <c:pt idx="5">
                  <c:v>41.329000000000001</c:v>
                </c:pt>
                <c:pt idx="6">
                  <c:v>83.472999999999999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3-4FC0-952C-8B2CD5BCC65E}"/>
            </c:ext>
          </c:extLst>
        </c:ser>
        <c:ser>
          <c:idx val="2"/>
          <c:order val="2"/>
          <c:tx>
            <c:strRef>
              <c:f>Foglio1!$J$34</c:f>
              <c:strCache>
                <c:ptCount val="1"/>
                <c:pt idx="0">
                  <c:v>MPI(8)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Foglio1!$K$34:$Q$34</c:f>
              <c:numCache>
                <c:formatCode>0.000</c:formatCode>
                <c:ptCount val="7"/>
                <c:pt idx="0">
                  <c:v>1.6400000000000001E-2</c:v>
                </c:pt>
                <c:pt idx="1">
                  <c:v>4.0800000000000003E-2</c:v>
                </c:pt>
                <c:pt idx="2">
                  <c:v>0.22</c:v>
                </c:pt>
                <c:pt idx="3">
                  <c:v>2.08</c:v>
                </c:pt>
                <c:pt idx="4">
                  <c:v>10.426</c:v>
                </c:pt>
                <c:pt idx="5">
                  <c:v>20.684000000000001</c:v>
                </c:pt>
                <c:pt idx="6">
                  <c:v>41.642800000000001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D3-4FC0-952C-8B2CD5BCC65E}"/>
            </c:ext>
          </c:extLst>
        </c:ser>
        <c:ser>
          <c:idx val="3"/>
          <c:order val="3"/>
          <c:tx>
            <c:strRef>
              <c:f>Foglio1!$J$35</c:f>
              <c:strCache>
                <c:ptCount val="1"/>
                <c:pt idx="0">
                  <c:v>MPI(16)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Foglio1!$K$35:$Q$35</c:f>
              <c:numCache>
                <c:formatCode>0.000</c:formatCode>
                <c:ptCount val="7"/>
                <c:pt idx="0">
                  <c:v>1.1900000000000001E-2</c:v>
                </c:pt>
                <c:pt idx="1">
                  <c:v>2.47E-2</c:v>
                </c:pt>
                <c:pt idx="2">
                  <c:v>0.11</c:v>
                </c:pt>
                <c:pt idx="3">
                  <c:v>1.0449999999999999</c:v>
                </c:pt>
                <c:pt idx="4">
                  <c:v>5.2210000000000001</c:v>
                </c:pt>
                <c:pt idx="5">
                  <c:v>10.379</c:v>
                </c:pt>
                <c:pt idx="6">
                  <c:v>20.888000000000002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D3-4FC0-952C-8B2CD5BCC65E}"/>
            </c:ext>
          </c:extLst>
        </c:ser>
        <c:ser>
          <c:idx val="4"/>
          <c:order val="4"/>
          <c:tx>
            <c:strRef>
              <c:f>Foglio1!$J$36</c:f>
              <c:strCache>
                <c:ptCount val="1"/>
                <c:pt idx="0">
                  <c:v>MPI(32)</c:v>
                </c:pt>
              </c:strCache>
            </c:strRef>
          </c:tx>
          <c:spPr>
            <a:ln w="28440" cap="rnd">
              <a:solidFill>
                <a:srgbClr val="0D3A4E"/>
              </a:solidFill>
              <a:round/>
            </a:ln>
          </c:spPr>
          <c:marker>
            <c:symbol val="circle"/>
            <c:size val="5"/>
            <c:spPr>
              <a:solidFill>
                <a:srgbClr val="0D3A4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Foglio1!$K$36:$Q$36</c:f>
              <c:numCache>
                <c:formatCode>0.000</c:formatCode>
                <c:ptCount val="7"/>
                <c:pt idx="0">
                  <c:v>1.0500000000000001E-2</c:v>
                </c:pt>
                <c:pt idx="1">
                  <c:v>1.9060000000000001E-2</c:v>
                </c:pt>
                <c:pt idx="2">
                  <c:v>6.3E-2</c:v>
                </c:pt>
                <c:pt idx="3">
                  <c:v>0.53400000000000003</c:v>
                </c:pt>
                <c:pt idx="4">
                  <c:v>2.64</c:v>
                </c:pt>
                <c:pt idx="5">
                  <c:v>5.26</c:v>
                </c:pt>
                <c:pt idx="6">
                  <c:v>10.468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D3-4FC0-952C-8B2CD5BCC65E}"/>
            </c:ext>
          </c:extLst>
        </c:ser>
        <c:ser>
          <c:idx val="5"/>
          <c:order val="5"/>
          <c:tx>
            <c:strRef>
              <c:f>Foglio1!$J$32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Foglio1!$K$32:$Q$32</c:f>
              <c:numCache>
                <c:formatCode>0.000</c:formatCode>
                <c:ptCount val="7"/>
                <c:pt idx="0">
                  <c:v>4.2999999999999997E-2</c:v>
                </c:pt>
                <c:pt idx="1">
                  <c:v>5.0999999999999997E-2</c:v>
                </c:pt>
                <c:pt idx="2">
                  <c:v>6.3E-2</c:v>
                </c:pt>
                <c:pt idx="3">
                  <c:v>0.185</c:v>
                </c:pt>
                <c:pt idx="4">
                  <c:v>0.66</c:v>
                </c:pt>
                <c:pt idx="5">
                  <c:v>1.333</c:v>
                </c:pt>
                <c:pt idx="6">
                  <c:v>2.548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6D3-4FC0-952C-8B2CD5BCC65E}"/>
            </c:ext>
          </c:extLst>
        </c:ser>
        <c:ser>
          <c:idx val="6"/>
          <c:order val="6"/>
          <c:tx>
            <c:strRef>
              <c:f>Foglio1!$J$33</c:f>
              <c:strCache>
                <c:ptCount val="1"/>
                <c:pt idx="0">
                  <c:v>MPI+CUDA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numRef>
              <c:f>Foglio1!$K$29:$Q$29</c:f>
              <c:numCache>
                <c:formatCode>0</c:formatCode>
                <c:ptCount val="7"/>
                <c:pt idx="0">
                  <c:v>200</c:v>
                </c:pt>
                <c:pt idx="1">
                  <c:v>2000</c:v>
                </c:pt>
                <c:pt idx="2">
                  <c:v>20000</c:v>
                </c:pt>
                <c:pt idx="3">
                  <c:v>200000</c:v>
                </c:pt>
                <c:pt idx="4">
                  <c:v>1000000</c:v>
                </c:pt>
                <c:pt idx="5">
                  <c:v>2000000</c:v>
                </c:pt>
                <c:pt idx="6">
                  <c:v>4000000</c:v>
                </c:pt>
              </c:numCache>
            </c:numRef>
          </c:cat>
          <c:val>
            <c:numRef>
              <c:f>Foglio1!$K$33:$Q$33</c:f>
              <c:numCache>
                <c:formatCode>0.000</c:formatCode>
                <c:ptCount val="7"/>
                <c:pt idx="0">
                  <c:v>3.4000000000000002E-2</c:v>
                </c:pt>
                <c:pt idx="1">
                  <c:v>0.05</c:v>
                </c:pt>
                <c:pt idx="2">
                  <c:v>6.9000000000000006E-2</c:v>
                </c:pt>
                <c:pt idx="3">
                  <c:v>0.14499999999999999</c:v>
                </c:pt>
                <c:pt idx="4">
                  <c:v>0.43</c:v>
                </c:pt>
                <c:pt idx="5">
                  <c:v>0.72399999999999998</c:v>
                </c:pt>
                <c:pt idx="6">
                  <c:v>1.365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D3-4FC0-952C-8B2CD5BCC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9583858"/>
        <c:axId val="96602979"/>
      </c:lineChart>
      <c:catAx>
        <c:axId val="9958385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Pattern</a:t>
                </a:r>
              </a:p>
            </c:rich>
          </c:tx>
          <c:layout>
            <c:manualLayout>
              <c:xMode val="edge"/>
              <c:yMode val="edge"/>
              <c:x val="2.0511210280822378E-2"/>
              <c:y val="0.6690209054531816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602979"/>
        <c:crosses val="autoZero"/>
        <c:auto val="1"/>
        <c:lblAlgn val="ctr"/>
        <c:lblOffset val="100"/>
        <c:noMultiLvlLbl val="0"/>
      </c:catAx>
      <c:valAx>
        <c:axId val="96602979"/>
        <c:scaling>
          <c:logBase val="10"/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888656341565498E-2"/>
              <c:y val="0.32566248256624802"/>
            </c:manualLayout>
          </c:layout>
          <c:overlay val="0"/>
          <c:spPr>
            <a:noFill/>
            <a:ln w="0">
              <a:noFill/>
            </a:ln>
          </c:spPr>
        </c:title>
        <c:numFmt formatCode="0.000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958385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82196008683605E-2"/>
          <c:y val="4.8211269768155998E-2"/>
          <c:w val="0.90672978840268903"/>
          <c:h val="0.70842929525564302"/>
        </c:manualLayout>
      </c:layout>
      <c:lineChart>
        <c:grouping val="standard"/>
        <c:varyColors val="0"/>
        <c:ser>
          <c:idx val="0"/>
          <c:order val="0"/>
          <c:tx>
            <c:strRef>
              <c:f>Foglio1!$AV$30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Foglio1!$AW$30:$BC$30</c:f>
              <c:numCache>
                <c:formatCode>0.00000</c:formatCode>
                <c:ptCount val="7"/>
                <c:pt idx="0">
                  <c:v>1.226E-4</c:v>
                </c:pt>
                <c:pt idx="1">
                  <c:v>4.5786000000000004E-3</c:v>
                </c:pt>
                <c:pt idx="2">
                  <c:v>0.41784840000000001</c:v>
                </c:pt>
                <c:pt idx="3">
                  <c:v>4.0442650000000002</c:v>
                </c:pt>
                <c:pt idx="4">
                  <c:v>29.169322000000001</c:v>
                </c:pt>
                <c:pt idx="5">
                  <c:v>47.565445999999994</c:v>
                </c:pt>
                <c:pt idx="6">
                  <c:v>706.92577900000003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0B-4949-BC72-240BAA59C1D1}"/>
            </c:ext>
          </c:extLst>
        </c:ser>
        <c:ser>
          <c:idx val="1"/>
          <c:order val="1"/>
          <c:tx>
            <c:strRef>
              <c:f>Foglio1!$AV$36</c:f>
              <c:strCache>
                <c:ptCount val="1"/>
                <c:pt idx="0">
                  <c:v>MPI (4)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Foglio1!$AW$36:$BC$36</c:f>
              <c:numCache>
                <c:formatCode>0.00000</c:formatCode>
                <c:ptCount val="7"/>
                <c:pt idx="0">
                  <c:v>1.6699999999999999E-4</c:v>
                </c:pt>
                <c:pt idx="1">
                  <c:v>1.9369999999999999E-3</c:v>
                </c:pt>
                <c:pt idx="2">
                  <c:v>0.12436700000000001</c:v>
                </c:pt>
                <c:pt idx="3">
                  <c:v>1.1612309999999999</c:v>
                </c:pt>
                <c:pt idx="4">
                  <c:v>8.305142</c:v>
                </c:pt>
                <c:pt idx="5">
                  <c:v>12.879296</c:v>
                </c:pt>
                <c:pt idx="6">
                  <c:v>195.43697900000001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0B-4949-BC72-240BAA59C1D1}"/>
            </c:ext>
          </c:extLst>
        </c:ser>
        <c:ser>
          <c:idx val="2"/>
          <c:order val="2"/>
          <c:tx>
            <c:strRef>
              <c:f>Foglio1!$AV$42</c:f>
              <c:strCache>
                <c:ptCount val="1"/>
                <c:pt idx="0">
                  <c:v>MPI(8)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Foglio1!$AW$42:$BC$42</c:f>
              <c:numCache>
                <c:formatCode>0.00000</c:formatCode>
                <c:ptCount val="7"/>
                <c:pt idx="0">
                  <c:v>2.9020000000000001E-4</c:v>
                </c:pt>
                <c:pt idx="1">
                  <c:v>1.173E-3</c:v>
                </c:pt>
                <c:pt idx="2">
                  <c:v>6.3261999999999999E-2</c:v>
                </c:pt>
                <c:pt idx="3">
                  <c:v>0.58345199999999997</c:v>
                </c:pt>
                <c:pt idx="4">
                  <c:v>4.1889459999999996</c:v>
                </c:pt>
                <c:pt idx="5">
                  <c:v>6.4459390000000001</c:v>
                </c:pt>
                <c:pt idx="6">
                  <c:v>97.555536000000004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0B-4949-BC72-240BAA59C1D1}"/>
            </c:ext>
          </c:extLst>
        </c:ser>
        <c:ser>
          <c:idx val="3"/>
          <c:order val="3"/>
          <c:tx>
            <c:strRef>
              <c:f>Foglio1!$AV$48</c:f>
              <c:strCache>
                <c:ptCount val="1"/>
                <c:pt idx="0">
                  <c:v>MPI(16)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Foglio1!$AW$48:$BC$48</c:f>
              <c:numCache>
                <c:formatCode>0.00000</c:formatCode>
                <c:ptCount val="7"/>
                <c:pt idx="0">
                  <c:v>4.0759999999999999E-4</c:v>
                </c:pt>
                <c:pt idx="1">
                  <c:v>8.5700000000000001E-4</c:v>
                </c:pt>
                <c:pt idx="2">
                  <c:v>3.2868000000000001E-2</c:v>
                </c:pt>
                <c:pt idx="3">
                  <c:v>0.29929299999999998</c:v>
                </c:pt>
                <c:pt idx="4">
                  <c:v>2.1046640000000001</c:v>
                </c:pt>
                <c:pt idx="5">
                  <c:v>3.3117519999999998</c:v>
                </c:pt>
                <c:pt idx="6">
                  <c:v>49.137987000000003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90B-4949-BC72-240BAA59C1D1}"/>
            </c:ext>
          </c:extLst>
        </c:ser>
        <c:ser>
          <c:idx val="4"/>
          <c:order val="4"/>
          <c:tx>
            <c:strRef>
              <c:f>Foglio1!$AV$54</c:f>
              <c:strCache>
                <c:ptCount val="1"/>
                <c:pt idx="0">
                  <c:v>MPI(32)</c:v>
                </c:pt>
              </c:strCache>
            </c:strRef>
          </c:tx>
          <c:spPr>
            <a:ln w="28440" cap="rnd">
              <a:solidFill>
                <a:srgbClr val="A02B93"/>
              </a:solidFill>
              <a:round/>
            </a:ln>
          </c:spPr>
          <c:marker>
            <c:symbol val="circle"/>
            <c:size val="5"/>
            <c:spPr>
              <a:solidFill>
                <a:srgbClr val="A02B93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Foglio1!$AW$54:$BC$54</c:f>
              <c:numCache>
                <c:formatCode>0.00000</c:formatCode>
                <c:ptCount val="7"/>
                <c:pt idx="0">
                  <c:v>6.7120000000000005E-4</c:v>
                </c:pt>
                <c:pt idx="1">
                  <c:v>9.0499999999999999E-4</c:v>
                </c:pt>
                <c:pt idx="2">
                  <c:v>2.1996999999999999E-2</c:v>
                </c:pt>
                <c:pt idx="3">
                  <c:v>0.19920599999999999</c:v>
                </c:pt>
                <c:pt idx="4">
                  <c:v>1.390093</c:v>
                </c:pt>
                <c:pt idx="5">
                  <c:v>1.9326650000000001</c:v>
                </c:pt>
                <c:pt idx="6">
                  <c:v>32.224975000000001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0B-4949-BC72-240BAA59C1D1}"/>
            </c:ext>
          </c:extLst>
        </c:ser>
        <c:ser>
          <c:idx val="5"/>
          <c:order val="5"/>
          <c:tx>
            <c:strRef>
              <c:f>Foglio1!$AV$60</c:f>
              <c:strCache>
                <c:ptCount val="1"/>
                <c:pt idx="0">
                  <c:v>CUDA</c:v>
                </c:pt>
              </c:strCache>
            </c:strRef>
          </c:tx>
          <c:spPr>
            <a:ln w="28440" cap="rnd">
              <a:solidFill>
                <a:srgbClr val="4EA72E"/>
              </a:solidFill>
              <a:round/>
            </a:ln>
          </c:spPr>
          <c:marker>
            <c:symbol val="circle"/>
            <c:size val="5"/>
            <c:spPr>
              <a:solidFill>
                <a:srgbClr val="4EA72E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Foglio1!$AW$22:$BC$22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Foglio1!$AW$60:$BC$60</c:f>
              <c:numCache>
                <c:formatCode>0.00000</c:formatCode>
                <c:ptCount val="7"/>
                <c:pt idx="0">
                  <c:v>3.4499999999999998E-4</c:v>
                </c:pt>
                <c:pt idx="1">
                  <c:v>2.5270000000000002E-3</c:v>
                </c:pt>
                <c:pt idx="2">
                  <c:v>2.24438E-2</c:v>
                </c:pt>
                <c:pt idx="3">
                  <c:v>5.3151999999999998E-2</c:v>
                </c:pt>
                <c:pt idx="4">
                  <c:v>1.217452</c:v>
                </c:pt>
                <c:pt idx="5">
                  <c:v>1.5009044</c:v>
                </c:pt>
                <c:pt idx="6">
                  <c:v>26.116978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90B-4949-BC72-240BAA59C1D1}"/>
            </c:ext>
          </c:extLst>
        </c:ser>
        <c:ser>
          <c:idx val="6"/>
          <c:order val="6"/>
          <c:tx>
            <c:strRef>
              <c:f>Foglio1!$AV$66</c:f>
              <c:strCache>
                <c:ptCount val="1"/>
                <c:pt idx="0">
                  <c:v>MPI+CUDA</c:v>
                </c:pt>
              </c:strCache>
            </c:strRef>
          </c:tx>
          <c:spPr>
            <a:ln w="28575">
              <a:solidFill>
                <a:schemeClr val="accent1">
                  <a:lumMod val="50000"/>
                </a:schemeClr>
              </a:solidFill>
            </a:ln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</c:spPr>
          </c:marker>
          <c:val>
            <c:numRef>
              <c:f>Foglio1!$AW$66:$BC$66</c:f>
              <c:numCache>
                <c:formatCode>0.00000</c:formatCode>
                <c:ptCount val="7"/>
                <c:pt idx="0">
                  <c:v>5.6499999999999996E-4</c:v>
                </c:pt>
                <c:pt idx="1">
                  <c:v>2.8270000000000001E-3</c:v>
                </c:pt>
                <c:pt idx="2">
                  <c:v>2.3528E-2</c:v>
                </c:pt>
                <c:pt idx="3">
                  <c:v>6.7893999999999996E-2</c:v>
                </c:pt>
                <c:pt idx="4">
                  <c:v>0.243366</c:v>
                </c:pt>
                <c:pt idx="5">
                  <c:v>0.40096999999999999</c:v>
                </c:pt>
                <c:pt idx="6">
                  <c:v>13.079688000000001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90B-4949-BC72-240BAA59C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6206062"/>
        <c:axId val="60752921"/>
      </c:lineChart>
      <c:catAx>
        <c:axId val="620606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200" b="0" u="none" strike="noStrike">
                    <a:uFillTx/>
                    <a:latin typeface="Arial"/>
                  </a:defRPr>
                </a:pP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Lunghezza DNA + </a:t>
                </a:r>
                <a:r>
                  <a:rPr lang="it-IT" sz="1200" b="0" u="none" strike="noStrike" dirty="0" err="1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Num</a:t>
                </a:r>
                <a:r>
                  <a:rPr lang="it-IT" sz="12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 Pattern Totali + Lunghezza Pattern Sample</a:t>
                </a:r>
                <a:r>
                  <a:rPr lang="it-IT" sz="1200" b="0" u="none" strike="noStrike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 </a:t>
                </a:r>
                <a:endParaRPr lang="it-IT" sz="1200" b="0" u="none" strike="noStrike" dirty="0">
                  <a:solidFill>
                    <a:srgbClr val="595959"/>
                  </a:solidFill>
                  <a:uFillTx/>
                  <a:latin typeface="CMU Serif" panose="02000603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35892173001946409"/>
              <c:y val="0.63031080385203031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60752921"/>
        <c:crosses val="autoZero"/>
        <c:auto val="1"/>
        <c:lblAlgn val="ctr"/>
        <c:lblOffset val="100"/>
        <c:noMultiLvlLbl val="0"/>
      </c:catAx>
      <c:valAx>
        <c:axId val="60752921"/>
        <c:scaling>
          <c:logBase val="10"/>
          <c:orientation val="minMax"/>
          <c:max val="10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300" b="0" u="none" strike="noStrike">
                    <a:uFillTx/>
                    <a:latin typeface="Arial"/>
                  </a:defRPr>
                </a:pPr>
                <a:r>
                  <a:rPr lang="it-IT" sz="16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936520806632998E-2"/>
              <c:y val="0.32570755924049299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620606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05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89865442949397E-2"/>
          <c:y val="4.8199559493930198E-2"/>
          <c:w val="0.90671748204609703"/>
          <c:h val="0.70844644777954202"/>
        </c:manualLayout>
      </c:layout>
      <c:lineChart>
        <c:grouping val="standard"/>
        <c:varyColors val="0"/>
        <c:ser>
          <c:idx val="0"/>
          <c:order val="0"/>
          <c:tx>
            <c:strRef>
              <c:f>Foglio1!$CF$37</c:f>
              <c:strCache>
                <c:ptCount val="1"/>
                <c:pt idx="0">
                  <c:v>Sequenziale</c:v>
                </c:pt>
              </c:strCache>
            </c:strRef>
          </c:tx>
          <c:spPr>
            <a:ln w="28440" cap="rnd">
              <a:solidFill>
                <a:srgbClr val="156082"/>
              </a:solidFill>
              <a:round/>
            </a:ln>
          </c:spPr>
          <c:marker>
            <c:symbol val="circle"/>
            <c:size val="5"/>
            <c:spPr>
              <a:solidFill>
                <a:srgbClr val="15608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Foglio1!$CG$37:$CM$37</c:f>
              <c:numCache>
                <c:formatCode>0.00000</c:formatCode>
                <c:ptCount val="7"/>
                <c:pt idx="0">
                  <c:v>1.9100000000000001E-4</c:v>
                </c:pt>
                <c:pt idx="1">
                  <c:v>6.1850000000000004E-3</c:v>
                </c:pt>
                <c:pt idx="2">
                  <c:v>0.43378800000000001</c:v>
                </c:pt>
                <c:pt idx="3">
                  <c:v>4.4697089999999999</c:v>
                </c:pt>
                <c:pt idx="4">
                  <c:v>31.976589000000001</c:v>
                </c:pt>
                <c:pt idx="5">
                  <c:v>50.381278999999999</c:v>
                </c:pt>
                <c:pt idx="6">
                  <c:v>455.26502499999998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0DD-A0E0-9DA74C87EEBC}"/>
            </c:ext>
          </c:extLst>
        </c:ser>
        <c:ser>
          <c:idx val="1"/>
          <c:order val="1"/>
          <c:tx>
            <c:strRef>
              <c:f>Foglio1!$CF$38</c:f>
              <c:strCache>
                <c:ptCount val="1"/>
                <c:pt idx="0">
                  <c:v>OpenMP (2)</c:v>
                </c:pt>
              </c:strCache>
            </c:strRef>
          </c:tx>
          <c:spPr>
            <a:ln w="28440" cap="rnd">
              <a:solidFill>
                <a:srgbClr val="E97132"/>
              </a:solidFill>
              <a:round/>
            </a:ln>
          </c:spPr>
          <c:marker>
            <c:symbol val="circle"/>
            <c:size val="5"/>
            <c:spPr>
              <a:solidFill>
                <a:srgbClr val="E97132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Foglio1!$CG$38:$CM$38</c:f>
              <c:numCache>
                <c:formatCode>0.00000</c:formatCode>
                <c:ptCount val="7"/>
                <c:pt idx="0">
                  <c:v>1.3899999999999999E-4</c:v>
                </c:pt>
                <c:pt idx="1">
                  <c:v>1.6429999999999999E-3</c:v>
                </c:pt>
                <c:pt idx="2">
                  <c:v>0.123178</c:v>
                </c:pt>
                <c:pt idx="3">
                  <c:v>1.1941090000000001</c:v>
                </c:pt>
                <c:pt idx="4">
                  <c:v>8.953106</c:v>
                </c:pt>
                <c:pt idx="5">
                  <c:v>13.660847</c:v>
                </c:pt>
                <c:pt idx="6">
                  <c:v>210.58185399999999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0DD-A0E0-9DA74C87EEBC}"/>
            </c:ext>
          </c:extLst>
        </c:ser>
        <c:ser>
          <c:idx val="2"/>
          <c:order val="2"/>
          <c:tx>
            <c:strRef>
              <c:f>Foglio1!$CF$39</c:f>
              <c:strCache>
                <c:ptCount val="1"/>
                <c:pt idx="0">
                  <c:v>OpenMP (4)</c:v>
                </c:pt>
              </c:strCache>
            </c:strRef>
          </c:tx>
          <c:spPr>
            <a:ln w="28440" cap="rnd">
              <a:solidFill>
                <a:srgbClr val="196B24"/>
              </a:solidFill>
              <a:round/>
            </a:ln>
          </c:spPr>
          <c:marker>
            <c:symbol val="circle"/>
            <c:size val="5"/>
            <c:spPr>
              <a:solidFill>
                <a:srgbClr val="196B24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Foglio1!$CG$39:$CM$39</c:f>
              <c:numCache>
                <c:formatCode>0.00000</c:formatCode>
                <c:ptCount val="7"/>
                <c:pt idx="0">
                  <c:v>2.1900000000000001E-4</c:v>
                </c:pt>
                <c:pt idx="1">
                  <c:v>1.042E-3</c:v>
                </c:pt>
                <c:pt idx="2">
                  <c:v>6.1519999999999998E-2</c:v>
                </c:pt>
                <c:pt idx="3">
                  <c:v>0.87136899999999995</c:v>
                </c:pt>
                <c:pt idx="4">
                  <c:v>4.7864550000000001</c:v>
                </c:pt>
                <c:pt idx="5">
                  <c:v>8.5036760000000005</c:v>
                </c:pt>
                <c:pt idx="6">
                  <c:v>122.24682199999999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0DD-A0E0-9DA74C87EEBC}"/>
            </c:ext>
          </c:extLst>
        </c:ser>
        <c:ser>
          <c:idx val="3"/>
          <c:order val="3"/>
          <c:tx>
            <c:strRef>
              <c:f>Foglio1!$CF$40</c:f>
              <c:strCache>
                <c:ptCount val="1"/>
                <c:pt idx="0">
                  <c:v>OpenMP (8)</c:v>
                </c:pt>
              </c:strCache>
            </c:strRef>
          </c:tx>
          <c:spPr>
            <a:ln w="28440" cap="rnd">
              <a:solidFill>
                <a:srgbClr val="0F9ED5"/>
              </a:solidFill>
              <a:round/>
            </a:ln>
          </c:spPr>
          <c:marker>
            <c:symbol val="circle"/>
            <c:size val="5"/>
            <c:spPr>
              <a:solidFill>
                <a:srgbClr val="0F9ED5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100" b="0" u="none" strike="noStrike">
                    <a:solidFill>
                      <a:srgbClr val="000000"/>
                    </a:solidFill>
                    <a:uFillTx/>
                    <a:latin typeface="Aptos Narrow"/>
                  </a:defRPr>
                </a:pPr>
                <a:endParaRPr lang="it-IT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28440">
                      <a:solidFill>
                        <a:srgbClr val="000000"/>
                      </a:solidFill>
                    </a:ln>
                  </c:spPr>
                </c15:leaderLines>
              </c:ext>
            </c:extLst>
          </c:dLbls>
          <c:cat>
            <c:strRef>
              <c:f>Foglio1!$AW$22:$BD$22</c:f>
              <c:strCache>
                <c:ptCount val="7"/>
                <c:pt idx="0">
                  <c:v>100 + 600 + 100</c:v>
                </c:pt>
                <c:pt idx="1">
                  <c:v>1000 + 1500 + 1000</c:v>
                </c:pt>
                <c:pt idx="2">
                  <c:v>10000 + 10500 + 10000 </c:v>
                </c:pt>
                <c:pt idx="3">
                  <c:v>30000 + 30500 + 10000</c:v>
                </c:pt>
                <c:pt idx="4">
                  <c:v>80000 + 80500 + 20000</c:v>
                </c:pt>
                <c:pt idx="5">
                  <c:v>100000 + 100500 + 100000</c:v>
                </c:pt>
                <c:pt idx="6">
                  <c:v>500000 + 300500 + 300000</c:v>
                </c:pt>
              </c:strCache>
            </c:strRef>
          </c:cat>
          <c:val>
            <c:numRef>
              <c:f>Foglio1!$CG$40:$CM$40</c:f>
              <c:numCache>
                <c:formatCode>0.00000</c:formatCode>
                <c:ptCount val="7"/>
                <c:pt idx="0">
                  <c:v>3.5199999999999999E-4</c:v>
                </c:pt>
                <c:pt idx="1">
                  <c:v>1.085E-3</c:v>
                </c:pt>
                <c:pt idx="2">
                  <c:v>4.7371999999999997E-2</c:v>
                </c:pt>
                <c:pt idx="3">
                  <c:v>0.46357700000000002</c:v>
                </c:pt>
                <c:pt idx="4">
                  <c:v>3.2923260000000001</c:v>
                </c:pt>
                <c:pt idx="5">
                  <c:v>5.2658870000000002</c:v>
                </c:pt>
                <c:pt idx="6">
                  <c:v>79.119332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78-40DD-A0E0-9DA74C87E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6304744"/>
        <c:axId val="97640927"/>
      </c:lineChart>
      <c:catAx>
        <c:axId val="96304744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00" b="0" i="0" u="none" strike="noStrike" kern="1200" baseline="0">
                    <a:solidFill>
                      <a:srgbClr val="000000"/>
                    </a:solidFill>
                    <a:uFillTx/>
                    <a:latin typeface="Arial"/>
                    <a:ea typeface="+mn-ea"/>
                    <a:cs typeface="+mn-cs"/>
                  </a:defRPr>
                </a:pPr>
                <a:r>
                  <a:rPr lang="it-IT" sz="1200" b="0" i="0" u="none" strike="noStrike" kern="1200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Lunghezza DNA + </a:t>
                </a:r>
                <a:r>
                  <a:rPr lang="it-IT" sz="1200" b="0" i="0" u="none" strike="noStrike" kern="1200" baseline="0" dirty="0" err="1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Num</a:t>
                </a:r>
                <a:r>
                  <a:rPr lang="it-IT" sz="1200" b="0" i="0" u="none" strike="noStrike" kern="1200" baseline="0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 Pattern Totali + Lunghezza Pattern Sample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00" b="0" i="0" u="none" strike="noStrike" kern="1200" baseline="0">
                    <a:solidFill>
                      <a:srgbClr val="000000"/>
                    </a:solidFill>
                    <a:uFillTx/>
                    <a:latin typeface="Arial"/>
                    <a:ea typeface="+mn-ea"/>
                    <a:cs typeface="+mn-cs"/>
                  </a:defRPr>
                </a:pPr>
                <a:endParaRPr lang="it-IT" sz="1400" b="0" u="none" strike="noStrike" dirty="0">
                  <a:solidFill>
                    <a:srgbClr val="595959"/>
                  </a:solidFill>
                  <a:uFillTx/>
                  <a:latin typeface="CMU Serif" panose="02000603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3415140657014859"/>
              <c:y val="0.72663492328665347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7640927"/>
        <c:crosses val="autoZero"/>
        <c:auto val="1"/>
        <c:lblAlgn val="ctr"/>
        <c:lblOffset val="100"/>
        <c:noMultiLvlLbl val="0"/>
      </c:catAx>
      <c:valAx>
        <c:axId val="97640927"/>
        <c:scaling>
          <c:logBase val="10"/>
          <c:orientation val="minMax"/>
          <c:max val="1000"/>
          <c:min val="1E-4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600" b="0" u="none" strike="noStrike">
                    <a:uFillTx/>
                    <a:latin typeface="Arial"/>
                  </a:defRPr>
                </a:pPr>
                <a:r>
                  <a:rPr lang="it-IT" sz="1600" b="0" u="none" strike="noStrike" dirty="0">
                    <a:solidFill>
                      <a:srgbClr val="595959"/>
                    </a:solidFill>
                    <a:uFillTx/>
                    <a:latin typeface="CMU Serif" panose="02000603000000000000" pitchFamily="2" charset="0"/>
                  </a:rPr>
                  <a:t>Tempo in secondi</a:t>
                </a:r>
              </a:p>
            </c:rich>
          </c:tx>
          <c:layout>
            <c:manualLayout>
              <c:xMode val="edge"/>
              <c:yMode val="edge"/>
              <c:x val="1.8926136216328299E-2"/>
              <c:y val="0.32571838344516701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  <c:crossAx val="96304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360">
            <a:solidFill>
              <a:srgbClr val="D9D9D9"/>
            </a:solidFill>
            <a:round/>
          </a:ln>
        </c:spPr>
        <c:txPr>
          <a:bodyPr/>
          <a:lstStyle/>
          <a:p>
            <a:pPr rtl="0">
              <a:defRPr sz="1100" b="0" u="none" strike="noStrike">
                <a:solidFill>
                  <a:srgbClr val="595959"/>
                </a:solidFill>
                <a:uFillTx/>
                <a:latin typeface="Aptos Narrow"/>
              </a:defRPr>
            </a:pPr>
            <a:endParaRPr lang="it-IT"/>
          </a:p>
        </c:txPr>
      </c:dTable>
      <c:spPr>
        <a:noFill/>
        <a:ln w="0">
          <a:noFill/>
        </a:ln>
      </c:spPr>
    </c:plotArea>
    <c:plotVisOnly val="1"/>
    <c:dispBlanksAs val="gap"/>
    <c:showDLblsOverMax val="1"/>
  </c:chart>
  <c:spPr>
    <a:solidFill>
      <a:srgbClr val="FFFFFF"/>
    </a:solidFill>
    <a:ln w="9360"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>
              <a:latin typeface="CMU Serif" panose="02000603000000000000" pitchFamily="2" charset="0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>
                <a:latin typeface="CMU Serif" panose="02000603000000000000" pitchFamily="2" charset="0"/>
              </a:rPr>
              <a:t>30/01/2025</a:t>
            </a:fld>
            <a:endParaRPr lang="it-IT" dirty="0">
              <a:latin typeface="CMU Serif" panose="02000603000000000000" pitchFamily="2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>
              <a:latin typeface="CMU Serif" panose="02000603000000000000" pitchFamily="2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>
                <a:latin typeface="CMU Serif" panose="02000603000000000000" pitchFamily="2" charset="0"/>
              </a:rPr>
              <a:pPr algn="r" rtl="0"/>
              <a:t>‹N›</a:t>
            </a:fld>
            <a:endParaRPr lang="it-IT" dirty="0">
              <a:latin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CMU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CMU Serif" panose="02000603000000000000" pitchFamily="2" charset="0"/>
              </a:defRPr>
            </a:lvl1pPr>
          </a:lstStyle>
          <a:p>
            <a:fld id="{D943A304-85CD-4257-B418-D8F889FE0DBC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CMU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CMU Serif" panose="02000603000000000000" pitchFamily="2" charset="0"/>
              </a:defRPr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CMU Serif" panose="02000603000000000000" pitchFamily="2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605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149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737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0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6724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283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072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60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9974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194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9652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1923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7898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4411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07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19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01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695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566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16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>
                <a:latin typeface="CMU Serif" panose="02000603000000000000" pitchFamily="2" charset="0"/>
              </a:endParaRPr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latin typeface="CMU Serif" panose="02000603000000000000" pitchFamily="2" charset="0"/>
              </a:endParaRPr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latin typeface="CMU Serif" panose="02000603000000000000" pitchFamily="2" charset="0"/>
              </a:endParaRPr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fld id="{8A756645-DD8C-4009-9A84-A4AD56EB55A9}" type="datetime1">
              <a:rPr lang="it-IT" smtClean="0"/>
              <a:pPr/>
              <a:t>30/01/2025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MU Serif" panose="02000603000000000000" pitchFamily="2" charset="0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it-IT" cap="none" dirty="0"/>
              <a:t>Implementazione MPI </a:t>
            </a:r>
            <a:r>
              <a:rPr lang="it-IT" cap="none" dirty="0" err="1"/>
              <a:t>OpenMP</a:t>
            </a:r>
            <a:r>
              <a:rPr lang="it-IT" cap="none" dirty="0"/>
              <a:t> CUDA MPI+CUDA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40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20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20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960821" y="1142862"/>
            <a:ext cx="4216574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Verifichiamo che il </a:t>
            </a:r>
            <a:r>
              <a:rPr lang="it-IT" sz="2000" dirty="0" err="1"/>
              <a:t>thread</a:t>
            </a:r>
            <a:r>
              <a:rPr lang="it-IT" sz="2000" dirty="0"/>
              <a:t> deve lavorare calcolando il numero</a:t>
            </a:r>
          </a:p>
          <a:p>
            <a:pPr rtl="0"/>
            <a:r>
              <a:rPr lang="it-IT" sz="2000" dirty="0"/>
              <a:t>Successivamente al numero di processo equivale anche il numero del pattern </a:t>
            </a:r>
          </a:p>
          <a:p>
            <a:pPr rtl="0"/>
            <a:r>
              <a:rPr lang="it-IT" sz="2000" dirty="0"/>
              <a:t>Il codice è il medesimo del sequenziale, vengono utilizzate le operazioni atomiche per </a:t>
            </a:r>
            <a:r>
              <a:rPr lang="it-IT" sz="2000" dirty="0" err="1"/>
              <a:t>per</a:t>
            </a:r>
            <a:r>
              <a:rPr lang="it-IT" sz="2000" dirty="0"/>
              <a:t> incrementare </a:t>
            </a:r>
            <a:r>
              <a:rPr lang="it-IT" sz="2000" dirty="0" err="1"/>
              <a:t>g_pat_matches</a:t>
            </a:r>
            <a:r>
              <a:rPr lang="it-IT" sz="2000" dirty="0"/>
              <a:t> e per assegnare start a </a:t>
            </a:r>
            <a:r>
              <a:rPr lang="it-IT" sz="2000" dirty="0" err="1"/>
              <a:t>g_pat_found</a:t>
            </a:r>
            <a:r>
              <a:rPr lang="it-IT" sz="2000" dirty="0"/>
              <a:t>[</a:t>
            </a:r>
            <a:r>
              <a:rPr lang="it-IT" sz="2000" dirty="0" err="1"/>
              <a:t>pat</a:t>
            </a:r>
            <a:r>
              <a:rPr lang="it-IT" sz="2000" dirty="0"/>
              <a:t>] </a:t>
            </a:r>
          </a:p>
          <a:p>
            <a:pPr rtl="0"/>
            <a:endParaRPr lang="it-IT" sz="2000" dirty="0"/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pic>
        <p:nvPicPr>
          <p:cNvPr id="7" name="Immagine 6" descr="Immagine che contiene testo, elettronica, computer, schermo&#10;&#10;Descrizione generata automaticamente">
            <a:extLst>
              <a:ext uri="{FF2B5EF4-FFF2-40B4-BE49-F238E27FC236}">
                <a16:creationId xmlns:a16="http://schemas.microsoft.com/office/drawing/2014/main" id="{E4BFD993-8C7B-0E78-44F0-8B5A3D348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" y="404664"/>
            <a:ext cx="7882293" cy="6207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31524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3744246" y="665752"/>
            <a:ext cx="5518517" cy="57606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000" dirty="0"/>
              <a:t>Nella seguente funzione è stata utilizzata l’operazione atomica per aggiornare </a:t>
            </a:r>
            <a:r>
              <a:rPr lang="it-IT" sz="2000" dirty="0" err="1"/>
              <a:t>seq_matches</a:t>
            </a:r>
            <a:endParaRPr lang="it-IT" sz="2000" dirty="0"/>
          </a:p>
          <a:p>
            <a:pPr marL="0" indent="0" rtl="0">
              <a:buNone/>
            </a:pPr>
            <a:r>
              <a:rPr lang="it-IT" sz="2000" dirty="0"/>
              <a:t>Abbiamo dovuto modificare il corpo della funzione, precedentemente se il valore era NOT_FOUND veniva impostata a 0 altrimenti incrementata di 1. </a:t>
            </a:r>
          </a:p>
          <a:p>
            <a:pPr marL="0" indent="0" rtl="0">
              <a:buNone/>
            </a:pPr>
            <a:r>
              <a:rPr lang="it-IT" sz="2000" dirty="0"/>
              <a:t>Ciò causava problemi nonostante l’utilizzo dell’atomica perché nell’array finale risultavano valori inferiori.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pic>
        <p:nvPicPr>
          <p:cNvPr id="5" name="Immagine 4" descr="Immagine che contiene testo, Software multimediale, software, schermata&#10;&#10;Descrizione generata automaticamente">
            <a:extLst>
              <a:ext uri="{FF2B5EF4-FFF2-40B4-BE49-F238E27FC236}">
                <a16:creationId xmlns:a16="http://schemas.microsoft.com/office/drawing/2014/main" id="{0DD84B62-5361-FEE3-AEAD-BDA8B276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3861048"/>
            <a:ext cx="10652339" cy="26427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0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3471613" y="1076780"/>
            <a:ext cx="5518517" cy="57606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sz="2000" dirty="0"/>
              <a:t>Riportiamo </a:t>
            </a:r>
            <a:r>
              <a:rPr lang="it-IT" sz="2000" dirty="0" err="1"/>
              <a:t>nell’host</a:t>
            </a:r>
            <a:r>
              <a:rPr lang="it-IT" sz="2000" dirty="0"/>
              <a:t> i dati necessari al </a:t>
            </a:r>
            <a:r>
              <a:rPr lang="it-IT" sz="2000" dirty="0" err="1"/>
              <a:t>checksum</a:t>
            </a:r>
            <a:r>
              <a:rPr lang="it-IT" sz="2000" dirty="0"/>
              <a:t> e liberiamo la memoria del device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pic>
        <p:nvPicPr>
          <p:cNvPr id="5" name="Immagine 4" descr="Immagine che contiene testo, Software multimediale, software, schermata&#10;&#10;Descrizione generata automaticamente">
            <a:extLst>
              <a:ext uri="{FF2B5EF4-FFF2-40B4-BE49-F238E27FC236}">
                <a16:creationId xmlns:a16="http://schemas.microsoft.com/office/drawing/2014/main" id="{0DD84B62-5361-FEE3-AEAD-BDA8B2764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4149080"/>
            <a:ext cx="9781596" cy="24267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magine 2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ECC33812-9D7C-10D3-4BF4-A114FB06D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144518"/>
            <a:ext cx="10774932" cy="4431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789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/>
          <a:lstStyle/>
          <a:p>
            <a:pPr rtl="0"/>
            <a:r>
              <a:rPr lang="it-IT" cap="none" dirty="0"/>
              <a:t>Implementazione MPI+CUDA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088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2219029" y="764704"/>
            <a:ext cx="8326829" cy="5760640"/>
          </a:xfrm>
        </p:spPr>
        <p:txBody>
          <a:bodyPr rtlCol="0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L’approccio utilizzato per implementare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Sequence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in MPI+CUDA suddivide equamente il numero di pattern tra i Device, e ogni processo MPI gestisce una GPU. Anche in questo caso se la suddivisione non è intera, i pattern in eccesso vengono assegnati all’ultimo Rank/Device. Il codice non si limita all’utilizzo di due GPU, ma può essere eseguito su un numero maggiore di dispositivi.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La versione MPI+CUDA estende il codice base della versione CUDA aggiungendo le funzioni di inizializzazione MPI all’inizio del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main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e utilizzando la variabile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rank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come argomento di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cudaSetDevice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Nel medesimo modo della versione MPI ogni processo:</a:t>
            </a:r>
            <a:r>
              <a:rPr kumimoji="0" lang="it-IT" altLang="it-IT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it-IT" altLang="it-IT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Alloca copie locali delle variabili.  </a:t>
            </a:r>
            <a:endParaRPr lang="it-IT" altLang="it-IT" sz="1700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Calcola quanti pattern elaborare (se è l’ultimo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rank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include quelle rimanenti).  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Trasferisce i dati sul proprio Device con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cudaMalloc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e </a:t>
            </a:r>
            <a:r>
              <a:rPr kumimoji="0" lang="it-IT" altLang="it-I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cudaMemcpy</a:t>
            </a:r>
            <a:r>
              <a:rPr kumimoji="0" lang="it-IT" altLang="it-I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2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pic>
        <p:nvPicPr>
          <p:cNvPr id="18" name="Segnaposto contenuto 17" descr="Immagine che contiene testo, elettronica, schermo, schermata&#10;&#10;Descrizione generata automaticamente">
            <a:extLst>
              <a:ext uri="{FF2B5EF4-FFF2-40B4-BE49-F238E27FC236}">
                <a16:creationId xmlns:a16="http://schemas.microsoft.com/office/drawing/2014/main" id="{094A1887-77CE-4EAB-6550-5C70E37C8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1" y="140903"/>
            <a:ext cx="7000462" cy="6576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Segnaposto contenuto 13">
            <a:extLst>
              <a:ext uri="{FF2B5EF4-FFF2-40B4-BE49-F238E27FC236}">
                <a16:creationId xmlns:a16="http://schemas.microsoft.com/office/drawing/2014/main" id="{6C5177CC-9321-C03B-F709-63A9A619E2AB}"/>
              </a:ext>
            </a:extLst>
          </p:cNvPr>
          <p:cNvSpPr txBox="1">
            <a:spLocks/>
          </p:cNvSpPr>
          <p:nvPr/>
        </p:nvSpPr>
        <p:spPr>
          <a:xfrm>
            <a:off x="7283637" y="1136089"/>
            <a:ext cx="4734018" cy="5760640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 differenzia dalla versione CUDA, passando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g_my_pat_number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g_my_first_pattern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Ciascun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lavora sui pattern corrispondenti al proprio intervallo.</a:t>
            </a:r>
          </a:p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Viene effettuata una verifica per far lavorare solo il numero di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necessari e per allinearsi al numero di pattern corretto vengono sommati il numero di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g_my_first_pattern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 ad esempio ad ogni Device sono assegnati 100 pattern, il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5 del secondo Device lavora sul pattern 5 + 100 = 105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pochè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i primi 100 pattern spettano al primo.</a:t>
            </a:r>
          </a:p>
          <a:p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Al termine, i dati per il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checksum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copiati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nell’host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 la memoria del Device viene liberata. Il processo di unificazione e calcolo dei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checksum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è identico alla versione MPI.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7283637" y="-207319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65584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/>
          <a:lstStyle/>
          <a:p>
            <a:pPr rtl="0"/>
            <a:r>
              <a:rPr lang="it-IT" cap="none" dirty="0"/>
              <a:t>Implementazione </a:t>
            </a:r>
            <a:r>
              <a:rPr lang="it-IT" cap="none" dirty="0" err="1"/>
              <a:t>OpenMP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070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8" name="Titolo 6">
            <a:extLst>
              <a:ext uri="{FF2B5EF4-FFF2-40B4-BE49-F238E27FC236}">
                <a16:creationId xmlns:a16="http://schemas.microsoft.com/office/drawing/2014/main" id="{CA247DAC-A594-46A1-E714-E6ECC2E21B04}"/>
              </a:ext>
            </a:extLst>
          </p:cNvPr>
          <p:cNvSpPr txBox="1">
            <a:spLocks/>
          </p:cNvSpPr>
          <p:nvPr/>
        </p:nvSpPr>
        <p:spPr>
          <a:xfrm>
            <a:off x="7960821" y="-207318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 dirty="0">
              <a:latin typeface="CMU Serif" panose="02000603000000000000" pitchFamily="2" charset="0"/>
            </a:endParaRPr>
          </a:p>
        </p:txBody>
      </p:sp>
      <p:sp>
        <p:nvSpPr>
          <p:cNvPr id="19" name="Segnaposto contenuto 13">
            <a:extLst>
              <a:ext uri="{FF2B5EF4-FFF2-40B4-BE49-F238E27FC236}">
                <a16:creationId xmlns:a16="http://schemas.microsoft.com/office/drawing/2014/main" id="{6C5177CC-9321-C03B-F709-63A9A619E2AB}"/>
              </a:ext>
            </a:extLst>
          </p:cNvPr>
          <p:cNvSpPr txBox="1">
            <a:spLocks/>
          </p:cNvSpPr>
          <p:nvPr/>
        </p:nvSpPr>
        <p:spPr>
          <a:xfrm>
            <a:off x="7283637" y="1136089"/>
            <a:ext cx="4734018" cy="576064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Il primo ciclo for è stato parallelizzato poiché, nonostante i nostri tentativi, non siamo riusciti a parallelizzare anche i cicli annidati con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collapse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.</a:t>
            </a:r>
          </a:p>
          <a:p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Assieme all'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omp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for sono state rese private le variabili di controllo di ogni ciclo for, è stata utilizzata una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reduction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per effettuare la somma di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pat_matches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alla fine del blocco parallelo.</a:t>
            </a: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</a:endParaRPr>
          </a:p>
          <a:p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Lo schedule utilizzato è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dynamic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poichè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nei test le sequenze hanno lunghezza variabile, di conseguenza ogni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thread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potrebbe concludere il lavoro con tempistiche diverse.</a:t>
            </a:r>
          </a:p>
          <a:p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In conclusione mediante la sezione critica si protegge l'accesso concorrente alla funzione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increment_matches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, che si occupa di modificare </a:t>
            </a:r>
            <a:r>
              <a:rPr lang="it-IT" sz="1800" dirty="0" err="1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seq_matches</a:t>
            </a: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, la quale è fondamentale per evitare che nell'array ci siano valori inferiori alla fine dell'esecuzione.</a:t>
            </a:r>
          </a:p>
          <a:p>
            <a:pPr marL="0" indent="0">
              <a:buFont typeface="Arial" pitchFamily="34" charset="0"/>
              <a:buNone/>
            </a:pPr>
            <a:r>
              <a:rPr lang="it-IT" sz="1800" dirty="0">
                <a:effectLst/>
                <a:latin typeface="CMU Serif" panose="02000603000000000000" pitchFamily="2" charset="0"/>
                <a:ea typeface="CMU Serif" panose="02000603000000000000" pitchFamily="2" charset="0"/>
              </a:rPr>
              <a:t> </a:t>
            </a:r>
            <a:endParaRPr lang="it-IT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7283637" y="-207319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Blocco Parallelo:</a:t>
            </a:r>
          </a:p>
        </p:txBody>
      </p:sp>
      <p:pic>
        <p:nvPicPr>
          <p:cNvPr id="9" name="Immagine 8" descr="Immagine che contiene testo, elettronica, schermo, computer&#10;&#10;Descrizione generata automaticamente">
            <a:extLst>
              <a:ext uri="{FF2B5EF4-FFF2-40B4-BE49-F238E27FC236}">
                <a16:creationId xmlns:a16="http://schemas.microsoft.com/office/drawing/2014/main" id="{54453D9B-C815-E814-14BA-387CD54B0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" y="0"/>
            <a:ext cx="716242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37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/>
          <a:lstStyle/>
          <a:p>
            <a:pPr rtl="0"/>
            <a:r>
              <a:rPr lang="it-IT" cap="none" dirty="0"/>
              <a:t>Efficienza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44BF00-A7C7-67E2-1CCC-37020C452679}"/>
              </a:ext>
            </a:extLst>
          </p:cNvPr>
          <p:cNvSpPr txBox="1"/>
          <p:nvPr/>
        </p:nvSpPr>
        <p:spPr>
          <a:xfrm>
            <a:off x="4042258" y="3789040"/>
            <a:ext cx="7956810" cy="1973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Non verranno mostrati test dove aumenta solo la grandezza dei pattern, perché nella nostra implementazione il parallelismo non scala con l'aumentare di tale grandezza (i tempi rimangono sempre uguali)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I test di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OpenMP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sono stati effettuati su una macchina diversa dal Cluster Sapienza con CPU AMD </a:t>
            </a:r>
            <a:r>
              <a:rPr lang="it-IT" sz="1800" kern="100" dirty="0" err="1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Ryzen</a:t>
            </a:r>
            <a:r>
              <a:rPr lang="it-IT" sz="1800" kern="1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Times New Roman" panose="02020603050405020304" pitchFamily="18" charset="0"/>
              </a:rPr>
              <a:t> 5 7535HS with Radeon Graphics, 3301 Mhz, 6 core, 12 processori logici.</a:t>
            </a:r>
          </a:p>
        </p:txBody>
      </p:sp>
    </p:spTree>
    <p:extLst>
      <p:ext uri="{BB962C8B-B14F-4D97-AF65-F5344CB8AC3E}">
        <p14:creationId xmlns:p14="http://schemas.microsoft.com/office/powerpoint/2010/main" val="186185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Lunghezza Sequenza DNA:</a:t>
            </a: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014112"/>
              </p:ext>
            </p:extLst>
          </p:nvPr>
        </p:nvGraphicFramePr>
        <p:xfrm>
          <a:off x="-9169" y="692696"/>
          <a:ext cx="6099979" cy="49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099745"/>
              </p:ext>
            </p:extLst>
          </p:nvPr>
        </p:nvGraphicFramePr>
        <p:xfrm>
          <a:off x="6094412" y="692696"/>
          <a:ext cx="6099979" cy="492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261764" y="5733256"/>
            <a:ext cx="14185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Dal secondo test MPI e </a:t>
            </a:r>
            <a:r>
              <a:rPr lang="it-IT" sz="1800" kern="150" dirty="0" err="1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OpenMP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 diventano più efficienti e scalano con l’aumentare del numero di processi/.</a:t>
            </a:r>
            <a:endParaRPr lang="it-IT" sz="1800" kern="150" dirty="0">
              <a:latin typeface="CMU Serif" panose="02000603000000000000" pitchFamily="2" charset="0"/>
              <a:ea typeface="Source Han Sans CN"/>
              <a:cs typeface="FreeSans"/>
            </a:endParaRPr>
          </a:p>
          <a:p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In media MPI(16) è del 86,8% più efficiente del sequenziale e </a:t>
            </a:r>
            <a:r>
              <a:rPr lang="it-IT" sz="1800" kern="150" dirty="0" err="1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OpenMP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(32) del 78,6%.</a:t>
            </a:r>
            <a:endParaRPr lang="it-IT" sz="2000" kern="150" dirty="0">
              <a:effectLst/>
              <a:latin typeface="CMU Serif" panose="02000603000000000000" pitchFamily="2" charset="0"/>
              <a:ea typeface="Source Han Sans CN"/>
              <a:cs typeface="FreeSans"/>
            </a:endParaRPr>
          </a:p>
          <a:p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CUDA e MPI+CUDA risultano sempre peggiori in efficienza rispetto al sequenziale </a:t>
            </a:r>
            <a:r>
              <a:rPr lang="it-IT" sz="1800" kern="150" dirty="0">
                <a:latin typeface="CMU Serif" panose="02000603000000000000" pitchFamily="2" charset="0"/>
                <a:ea typeface="Source Han Sans CN"/>
                <a:cs typeface="FreeSans"/>
              </a:rPr>
              <a:t>del</a:t>
            </a:r>
            <a:r>
              <a:rPr lang="it-IT" sz="1800" kern="150" dirty="0">
                <a:effectLst/>
                <a:latin typeface="CMU Serif" panose="02000603000000000000" pitchFamily="2" charset="0"/>
                <a:ea typeface="Source Han Sans CN"/>
                <a:cs typeface="FreeSans"/>
              </a:rPr>
              <a:t> 61,3% e 67,9%.</a:t>
            </a:r>
            <a:endParaRPr lang="it-IT" sz="2000" kern="150" dirty="0">
              <a:effectLst/>
              <a:latin typeface="CMU Serif" panose="02000603000000000000" pitchFamily="2" charset="0"/>
              <a:ea typeface="Source Han Sans CN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7239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/>
          <a:lstStyle/>
          <a:p>
            <a:pPr rtl="0"/>
            <a:r>
              <a:rPr lang="it-IT" cap="none" dirty="0"/>
              <a:t>Implementazione MPI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885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numero di Pattern: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225760" y="5949280"/>
            <a:ext cx="11737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MPI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sono più efficienti del sequenziale: MPI(32) è 96,6% più efficiente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(32) 82,2% più efficiente. CUDA e MPI+CUDA migliorano con più pattern: CUDA è 99,1% più efficiente e MPI+CUDA 99,5%.</a:t>
            </a:r>
            <a:endParaRPr lang="it-IT" sz="1800" kern="150" dirty="0"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049534"/>
              </p:ext>
            </p:extLst>
          </p:nvPr>
        </p:nvGraphicFramePr>
        <p:xfrm>
          <a:off x="6109923" y="658200"/>
          <a:ext cx="6146590" cy="507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778925"/>
              </p:ext>
            </p:extLst>
          </p:nvPr>
        </p:nvGraphicFramePr>
        <p:xfrm>
          <a:off x="0" y="658199"/>
          <a:ext cx="6146590" cy="507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868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complessi: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8470676" y="620688"/>
            <a:ext cx="34563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Nei test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piu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complessi, con input piccoli, le versioni parallele sono inizialmente meno efficienti rispetto al sequenziale, ad eccezione di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 due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threads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che risulta subito più veloce. Man mano che i test proseguono, MPI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scalano linearmente, migliorando rispettivamente del 95,5% e 83,7%. CUDA e MPI+CUDA diventano più veloci dal test 4 e 5, rispettivamente. </a:t>
            </a:r>
          </a:p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Tuttavia, le performance non scalano sempre linearmente: CUDA risulta molto più efficiente nel test 4, mentre MPI+CUDA domina nei test 5 e 6. In media, CUDA offre un miglioramento del 96,3% e MPI+CUDA del 98,2%.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0" y="658199"/>
          <a:ext cx="6146590" cy="507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609140"/>
              </p:ext>
            </p:extLst>
          </p:nvPr>
        </p:nvGraphicFramePr>
        <p:xfrm>
          <a:off x="-9004" y="655180"/>
          <a:ext cx="8191648" cy="620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65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1"/>
            <a:ext cx="6531713" cy="954222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sp>
        <p:nvSpPr>
          <p:cNvPr id="20" name="Titolo 6">
            <a:extLst>
              <a:ext uri="{FF2B5EF4-FFF2-40B4-BE49-F238E27FC236}">
                <a16:creationId xmlns:a16="http://schemas.microsoft.com/office/drawing/2014/main" id="{CE94594E-9E38-A497-ADF7-0B848A51F299}"/>
              </a:ext>
            </a:extLst>
          </p:cNvPr>
          <p:cNvSpPr txBox="1">
            <a:spLocks/>
          </p:cNvSpPr>
          <p:nvPr/>
        </p:nvSpPr>
        <p:spPr>
          <a:xfrm>
            <a:off x="3286100" y="-568783"/>
            <a:ext cx="7165889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>
                <a:latin typeface="CMU Serif" panose="02000603000000000000" pitchFamily="2" charset="0"/>
              </a:rPr>
              <a:t>Test complessi: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907309C-FE96-0B4B-C101-998B25ACB187}"/>
              </a:ext>
            </a:extLst>
          </p:cNvPr>
          <p:cNvSpPr txBox="1"/>
          <p:nvPr/>
        </p:nvSpPr>
        <p:spPr>
          <a:xfrm>
            <a:off x="8614692" y="620688"/>
            <a:ext cx="34563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Nei test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piu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complessi, con input piccoli, le versioni parallele sono inizialmente meno efficienti rispetto al sequenziale, ad eccezione di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 due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threads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, che risulta subito più veloce. Man mano che i test proseguono, MPI e </a:t>
            </a:r>
            <a:r>
              <a:rPr lang="it-IT" sz="18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OpenMP</a:t>
            </a:r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scalano linearmente, migliorando rispettivamente del 95,5% e 83,7%. CUDA e MPI+CUDA diventano più veloci dal test 4 e 5, rispettivamente. </a:t>
            </a:r>
          </a:p>
          <a:p>
            <a:r>
              <a:rPr lang="it-IT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Tuttavia, le performance non scalano sempre linearmente: CUDA risulta molto più efficiente nel test 4, mentre MPI+CUDA domina nei test 5 e 6. In media, CUDA offre un miglioramento del 96,3% e MPI+CUDA del 98,2%.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688655"/>
              </p:ext>
            </p:extLst>
          </p:nvPr>
        </p:nvGraphicFramePr>
        <p:xfrm>
          <a:off x="0" y="620688"/>
          <a:ext cx="8470676" cy="623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310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6310436" y="1628800"/>
            <a:ext cx="5760640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Alloca la sequenza (DNA) generata solo dal Root e successivamente inviata a tutti i processi mediante </a:t>
            </a:r>
            <a:r>
              <a:rPr lang="it-IT" sz="2000" dirty="0" err="1"/>
              <a:t>Bcast</a:t>
            </a:r>
            <a:endParaRPr lang="it-IT" sz="2000" dirty="0"/>
          </a:p>
          <a:p>
            <a:pPr rtl="0"/>
            <a:r>
              <a:rPr lang="it-IT" sz="2000" dirty="0"/>
              <a:t>Possiede una copia locale di </a:t>
            </a:r>
            <a:r>
              <a:rPr lang="it-IT" sz="2000" dirty="0" err="1"/>
              <a:t>pat_found</a:t>
            </a:r>
            <a:r>
              <a:rPr lang="it-IT" sz="2000" dirty="0"/>
              <a:t>, array utilizzato per tenere traccia di dove viene trovato il pattern, e </a:t>
            </a:r>
            <a:r>
              <a:rPr lang="it-IT" sz="2000" dirty="0" err="1"/>
              <a:t>seq_matches</a:t>
            </a:r>
            <a:r>
              <a:rPr lang="it-IT" sz="2000" dirty="0"/>
              <a:t> utilizzato per specificare per ogni posizione della sequenza quanti pattern sono stati trovati con un nucleotide in quella posizione.</a:t>
            </a:r>
          </a:p>
          <a:p>
            <a:pPr rtl="0"/>
            <a:r>
              <a:rPr lang="it-IT" sz="2000" dirty="0"/>
              <a:t>Calcola il numero di pattern che deve cercare, il primo e l’ultimo. Se ci sono rimanenze vengono assegnate all’ultimo </a:t>
            </a:r>
            <a:r>
              <a:rPr lang="it-IT" sz="2000" dirty="0" err="1"/>
              <a:t>rank</a:t>
            </a:r>
            <a:r>
              <a:rPr lang="it-IT" sz="2000" dirty="0"/>
              <a:t>.</a:t>
            </a:r>
          </a:p>
        </p:txBody>
      </p:sp>
      <p:pic>
        <p:nvPicPr>
          <p:cNvPr id="3" name="Immagine 2" descr="Immagine che contiene testo, elettronica, schermata, computer">
            <a:extLst>
              <a:ext uri="{FF2B5EF4-FFF2-40B4-BE49-F238E27FC236}">
                <a16:creationId xmlns:a16="http://schemas.microsoft.com/office/drawing/2014/main" id="{4BD4299F-294C-4DEE-A2A2-DAAA1D6B3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" y="0"/>
            <a:ext cx="583180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0"/>
            <a:ext cx="6531713" cy="1223963"/>
          </a:xfrm>
        </p:spPr>
        <p:txBody>
          <a:bodyPr rtlCol="0"/>
          <a:lstStyle/>
          <a:p>
            <a:pPr rtl="0"/>
            <a:r>
              <a:rPr lang="it-IT" dirty="0"/>
              <a:t>Ogni Rank: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064045" y="1700808"/>
            <a:ext cx="4935023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Ogni </a:t>
            </a:r>
            <a:r>
              <a:rPr lang="it-IT" sz="2000" dirty="0" err="1"/>
              <a:t>rank</a:t>
            </a:r>
            <a:r>
              <a:rPr lang="it-IT" sz="2000" dirty="0"/>
              <a:t> cerca nella sequenza solo il proprio range di pattern</a:t>
            </a:r>
          </a:p>
          <a:p>
            <a:pPr rtl="0"/>
            <a:r>
              <a:rPr lang="it-IT" sz="2000" dirty="0"/>
              <a:t> Ogni </a:t>
            </a:r>
            <a:r>
              <a:rPr lang="it-IT" sz="2000" dirty="0" err="1"/>
              <a:t>rank</a:t>
            </a:r>
            <a:r>
              <a:rPr lang="it-IT" sz="2000" dirty="0"/>
              <a:t> aggiornerà esclusivamente </a:t>
            </a:r>
            <a:r>
              <a:rPr lang="it-IT" sz="2000" dirty="0" err="1">
                <a:solidFill>
                  <a:srgbClr val="9CDCFE"/>
                </a:solidFill>
              </a:rPr>
              <a:t>pat_matches</a:t>
            </a:r>
            <a:r>
              <a:rPr lang="it-IT" sz="2000" dirty="0">
                <a:solidFill>
                  <a:srgbClr val="9CDCFE"/>
                </a:solidFill>
              </a:rPr>
              <a:t> </a:t>
            </a:r>
            <a:r>
              <a:rPr lang="it-IT" sz="2000" dirty="0"/>
              <a:t>(numero di pattern trovati), </a:t>
            </a:r>
            <a:r>
              <a:rPr lang="it-IT" sz="2000" dirty="0" err="1">
                <a:solidFill>
                  <a:srgbClr val="9CDCFE"/>
                </a:solidFill>
              </a:rPr>
              <a:t>seq_matches</a:t>
            </a:r>
            <a:r>
              <a:rPr lang="it-IT" sz="2000" dirty="0">
                <a:solidFill>
                  <a:srgbClr val="9CDCFE"/>
                </a:solidFill>
              </a:rPr>
              <a:t> </a:t>
            </a:r>
            <a:r>
              <a:rPr lang="it-IT" sz="2000" dirty="0"/>
              <a:t>e </a:t>
            </a:r>
            <a:r>
              <a:rPr lang="it-IT" sz="2000" dirty="0" err="1">
                <a:solidFill>
                  <a:srgbClr val="9CDCFE"/>
                </a:solidFill>
              </a:rPr>
              <a:t>pat_found</a:t>
            </a:r>
            <a:r>
              <a:rPr lang="it-IT" sz="2000" dirty="0"/>
              <a:t> locali. 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2" y="188639"/>
            <a:ext cx="6531713" cy="1223963"/>
          </a:xfrm>
        </p:spPr>
        <p:txBody>
          <a:bodyPr rtlCol="0"/>
          <a:lstStyle/>
          <a:p>
            <a:pPr rtl="0"/>
            <a:r>
              <a:rPr lang="it-IT" dirty="0"/>
              <a:t>Fase di ricerca:</a:t>
            </a:r>
          </a:p>
        </p:txBody>
      </p:sp>
      <p:pic>
        <p:nvPicPr>
          <p:cNvPr id="4" name="Immagine 3" descr="Immagine che contiene testo, schermo, schermata, software&#10;&#10;Descrizione generata automaticamente">
            <a:extLst>
              <a:ext uri="{FF2B5EF4-FFF2-40B4-BE49-F238E27FC236}">
                <a16:creationId xmlns:a16="http://schemas.microsoft.com/office/drawing/2014/main" id="{C188DC17-58DC-8924-F1C2-9ABD75CB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800621"/>
            <a:ext cx="6802281" cy="5328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41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845940" y="1417793"/>
            <a:ext cx="7920880" cy="2113177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it-IT" sz="2000" dirty="0"/>
              <a:t>Nella seguente funzione ogni processo incrementerà il proprio array </a:t>
            </a:r>
            <a:r>
              <a:rPr lang="it-IT" sz="2000" dirty="0" err="1"/>
              <a:t>seq_matches</a:t>
            </a:r>
            <a:r>
              <a:rPr lang="it-IT" sz="2000" dirty="0"/>
              <a:t>, successivamente quando dovrà essere sommato in uno unico succederà più volte che lo stesso indice passerà da -1 (NOT_FOUND) a 0. </a:t>
            </a:r>
          </a:p>
          <a:p>
            <a:pPr marL="0" indent="0" algn="ctr" rtl="0">
              <a:buNone/>
            </a:pPr>
            <a:r>
              <a:rPr lang="it-IT" sz="2000" dirty="0"/>
              <a:t>Ciò risulta un problema nel calcolo del </a:t>
            </a:r>
            <a:r>
              <a:rPr lang="it-IT" sz="2000" dirty="0" err="1"/>
              <a:t>checksum</a:t>
            </a:r>
            <a:r>
              <a:rPr lang="it-IT" sz="2000" dirty="0"/>
              <a:t> perché l’array finale potrebbe contenere numeri inferiori.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196" y="-10228"/>
            <a:ext cx="2376264" cy="1223963"/>
          </a:xfrm>
        </p:spPr>
        <p:txBody>
          <a:bodyPr rtlCol="0"/>
          <a:lstStyle/>
          <a:p>
            <a:pPr rtl="0"/>
            <a:r>
              <a:rPr lang="it-IT" dirty="0"/>
              <a:t>Problema</a:t>
            </a:r>
          </a:p>
        </p:txBody>
      </p:sp>
      <p:pic>
        <p:nvPicPr>
          <p:cNvPr id="3" name="Elemento grafico 2" descr="Avviso con riempimento a tinta unita">
            <a:extLst>
              <a:ext uri="{FF2B5EF4-FFF2-40B4-BE49-F238E27FC236}">
                <a16:creationId xmlns:a16="http://schemas.microsoft.com/office/drawing/2014/main" id="{95C2B1B1-2E35-196A-E89E-5DBED3C46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6460" y="476672"/>
            <a:ext cx="605012" cy="605012"/>
          </a:xfrm>
          <a:prstGeom prst="rect">
            <a:avLst/>
          </a:prstGeom>
        </p:spPr>
      </p:pic>
      <p:pic>
        <p:nvPicPr>
          <p:cNvPr id="9" name="Immagine 8" descr="Immagine che contiene testo, software, Software multimediale, multimediale&#10;&#10;Descrizione generata automaticamente">
            <a:extLst>
              <a:ext uri="{FF2B5EF4-FFF2-40B4-BE49-F238E27FC236}">
                <a16:creationId xmlns:a16="http://schemas.microsoft.com/office/drawing/2014/main" id="{AF276A2E-1EA6-DCB8-F3CE-90FC75395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64" y="3741805"/>
            <a:ext cx="8902724" cy="2927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653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90556" y="1700808"/>
            <a:ext cx="4935023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/>
              <a:t>Ogni Rank utilizza la </a:t>
            </a:r>
            <a:r>
              <a:rPr lang="it-IT" sz="2000" dirty="0" err="1"/>
              <a:t>Send</a:t>
            </a:r>
            <a:r>
              <a:rPr lang="it-IT" sz="2000" dirty="0"/>
              <a:t>() per inviare il proprio </a:t>
            </a:r>
            <a:r>
              <a:rPr lang="it-IT" sz="2000" dirty="0" err="1"/>
              <a:t>seq_matches</a:t>
            </a:r>
            <a:endParaRPr lang="it-IT" sz="2000" dirty="0"/>
          </a:p>
          <a:p>
            <a:pPr rtl="0"/>
            <a:r>
              <a:rPr lang="it-IT" sz="2000" dirty="0"/>
              <a:t> Il Root alloca un array locale in cui immagazzina ad ogni iterazione il </a:t>
            </a:r>
            <a:r>
              <a:rPr lang="it-IT" sz="2000" dirty="0" err="1"/>
              <a:t>seq_matches</a:t>
            </a:r>
            <a:r>
              <a:rPr lang="it-IT" sz="2000" dirty="0"/>
              <a:t> che riceve</a:t>
            </a:r>
          </a:p>
          <a:p>
            <a:pPr rtl="0"/>
            <a:r>
              <a:rPr lang="it-IT" sz="2000" dirty="0"/>
              <a:t>Utilizzando il proprio </a:t>
            </a:r>
            <a:r>
              <a:rPr lang="it-IT" sz="2000" dirty="0" err="1"/>
              <a:t>seq_matches</a:t>
            </a:r>
            <a:r>
              <a:rPr lang="it-IT" sz="2000" dirty="0"/>
              <a:t> vi somma quello che ha ricevuto </a:t>
            </a:r>
          </a:p>
          <a:p>
            <a:pPr rtl="0"/>
            <a:r>
              <a:rPr lang="it-IT" sz="2000" dirty="0"/>
              <a:t>Per ogni indice se sono entrambi a 0 li somma e aggiunge 1, se invece il </a:t>
            </a:r>
            <a:r>
              <a:rPr lang="it-IT" sz="2000" dirty="0" err="1"/>
              <a:t>seq_matches</a:t>
            </a:r>
            <a:r>
              <a:rPr lang="it-IT" sz="2000" dirty="0"/>
              <a:t> del root è -1 verrà sostituito con l’altro valore.</a:t>
            </a:r>
          </a:p>
          <a:p>
            <a:pPr rtl="0"/>
            <a:r>
              <a:rPr lang="it-IT" sz="2000" dirty="0"/>
              <a:t>In tutti gli altri casi non fa nulla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92" y="-18256"/>
            <a:ext cx="6531713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Gestione </a:t>
            </a:r>
            <a:r>
              <a:rPr lang="it-IT" sz="3200" dirty="0" err="1"/>
              <a:t>seq_matches</a:t>
            </a:r>
            <a:r>
              <a:rPr lang="it-IT" sz="3200" dirty="0"/>
              <a:t>:</a:t>
            </a:r>
          </a:p>
        </p:txBody>
      </p:sp>
      <p:pic>
        <p:nvPicPr>
          <p:cNvPr id="9" name="Immagine 8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24B5327-2650-BC66-C9D2-06E4C940A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" y="742392"/>
            <a:ext cx="7344816" cy="5149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40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390555" y="1412776"/>
            <a:ext cx="4935023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 err="1"/>
              <a:t>pat_found</a:t>
            </a:r>
            <a:r>
              <a:rPr lang="it-IT" sz="2000" dirty="0"/>
              <a:t> è modificato solo in parte, in base al range di pattern, e l’unico modo per inviare solo quel determinato pezzo di array è utilizzare </a:t>
            </a:r>
            <a:r>
              <a:rPr lang="it-IT" sz="2000" dirty="0" err="1"/>
              <a:t>Gatherv</a:t>
            </a:r>
            <a:r>
              <a:rPr lang="it-IT" sz="2000" dirty="0"/>
              <a:t>()</a:t>
            </a:r>
          </a:p>
          <a:p>
            <a:pPr rtl="0"/>
            <a:r>
              <a:rPr lang="it-IT" sz="2000" dirty="0"/>
              <a:t>Ogni </a:t>
            </a:r>
            <a:r>
              <a:rPr lang="it-IT" sz="2000" dirty="0" err="1"/>
              <a:t>rank</a:t>
            </a:r>
            <a:r>
              <a:rPr lang="it-IT" sz="2000" dirty="0"/>
              <a:t> specificherà in </a:t>
            </a:r>
            <a:r>
              <a:rPr lang="it-IT" sz="2000" dirty="0" err="1"/>
              <a:t>send_counts</a:t>
            </a:r>
            <a:r>
              <a:rPr lang="it-IT" sz="2000" dirty="0"/>
              <a:t> e </a:t>
            </a:r>
            <a:r>
              <a:rPr lang="it-IT" sz="2000" dirty="0" err="1"/>
              <a:t>displs</a:t>
            </a:r>
            <a:r>
              <a:rPr lang="it-IT" sz="2000" dirty="0"/>
              <a:t> il numero di pattern che ha analizzato e il primo</a:t>
            </a:r>
          </a:p>
          <a:p>
            <a:pPr rtl="0"/>
            <a:r>
              <a:rPr lang="it-IT" sz="2000" dirty="0"/>
              <a:t>Il root in questo modo riceverà da ognuno il pezzo che prenderà il posto del proprio locale</a:t>
            </a:r>
          </a:p>
          <a:p>
            <a:pPr rtl="0"/>
            <a:r>
              <a:rPr lang="it-IT" sz="2000" dirty="0" err="1"/>
              <a:t>Pat_matche</a:t>
            </a:r>
            <a:r>
              <a:rPr lang="it-IT" sz="2000" dirty="0"/>
              <a:t> è stato gestito semplicemente con una Reduce()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823" y="62755"/>
            <a:ext cx="4392488" cy="1223963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Gestione </a:t>
            </a:r>
            <a:r>
              <a:rPr lang="it-IT" sz="3200" dirty="0" err="1"/>
              <a:t>pat_found</a:t>
            </a:r>
            <a:r>
              <a:rPr lang="it-IT" sz="3200" dirty="0"/>
              <a:t> e </a:t>
            </a:r>
            <a:r>
              <a:rPr lang="it-IT" sz="3200" dirty="0" err="1"/>
              <a:t>pat_matches</a:t>
            </a:r>
            <a:r>
              <a:rPr lang="it-IT" sz="3200" dirty="0"/>
              <a:t>:</a:t>
            </a:r>
          </a:p>
        </p:txBody>
      </p:sp>
      <p:pic>
        <p:nvPicPr>
          <p:cNvPr id="5" name="Immagine 4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1ABD1E7D-1A47-DDA7-F924-BEE39D3E4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872629"/>
            <a:ext cx="7488832" cy="4935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63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1731898"/>
            <a:ext cx="8285660" cy="1099667"/>
          </a:xfrm>
        </p:spPr>
        <p:txBody>
          <a:bodyPr rtlCol="0"/>
          <a:lstStyle/>
          <a:p>
            <a:pPr rtl="0"/>
            <a:r>
              <a:rPr lang="it-IT" dirty="0"/>
              <a:t>DNA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Alignment</a:t>
            </a:r>
            <a:endParaRPr lang="it-IT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689733" y="2802273"/>
            <a:ext cx="8717708" cy="737786"/>
          </a:xfrm>
        </p:spPr>
        <p:txBody>
          <a:bodyPr rtlCol="0"/>
          <a:lstStyle/>
          <a:p>
            <a:pPr rtl="0"/>
            <a:r>
              <a:rPr lang="it-IT" cap="none" dirty="0"/>
              <a:t>Implementazione CUDA</a:t>
            </a:r>
            <a:endParaRPr lang="it-IT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EA7947CA-5BBC-643E-04D5-CD50DEE4808B}"/>
              </a:ext>
            </a:extLst>
          </p:cNvPr>
          <p:cNvSpPr txBox="1"/>
          <p:nvPr/>
        </p:nvSpPr>
        <p:spPr>
          <a:xfrm>
            <a:off x="1053852" y="261413"/>
            <a:ext cx="5040560" cy="4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b="1" i="0" dirty="0">
                <a:effectLst/>
                <a:latin typeface="CMU Serif" panose="02000603000000000000" pitchFamily="2" charset="0"/>
              </a:rPr>
              <a:t>Programmazione di Sistemi Embedded e Multicore </a:t>
            </a:r>
            <a:r>
              <a:rPr lang="en-US" sz="1600" spc="1" dirty="0">
                <a:solidFill>
                  <a:srgbClr val="FFFFF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sym typeface="IBM Plex Sans"/>
              </a:rPr>
              <a:t>A.A 2024/2025 Prof. Daniele De Sensi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68F81502-ACD9-68D0-A4E1-E2BD6983C097}"/>
              </a:ext>
            </a:extLst>
          </p:cNvPr>
          <p:cNvSpPr txBox="1"/>
          <p:nvPr/>
        </p:nvSpPr>
        <p:spPr>
          <a:xfrm>
            <a:off x="8326660" y="261414"/>
            <a:ext cx="3672408" cy="225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it-IT" sz="1600" i="0" dirty="0">
                <a:effectLst/>
                <a:latin typeface="CMU Serif" panose="02000603000000000000" pitchFamily="2" charset="0"/>
              </a:rPr>
              <a:t>Cola Valerio – Cerboni Federico</a:t>
            </a:r>
            <a:endParaRPr lang="en-US" sz="1600" spc="1" dirty="0">
              <a:solidFill>
                <a:srgbClr val="FFFFFF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  <a:sym typeface="IBM Plex Sans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7D98CE38-FAF7-0947-37CE-43477529654F}"/>
              </a:ext>
            </a:extLst>
          </p:cNvPr>
          <p:cNvSpPr/>
          <p:nvPr/>
        </p:nvSpPr>
        <p:spPr>
          <a:xfrm>
            <a:off x="228074" y="5269080"/>
            <a:ext cx="526818" cy="642033"/>
          </a:xfrm>
          <a:custGeom>
            <a:avLst/>
            <a:gdLst/>
            <a:ahLst/>
            <a:cxnLst/>
            <a:rect l="l" t="t" r="r" b="b"/>
            <a:pathLst>
              <a:path w="526818" h="642033">
                <a:moveTo>
                  <a:pt x="0" y="0"/>
                </a:moveTo>
                <a:lnTo>
                  <a:pt x="526819" y="0"/>
                </a:lnTo>
                <a:lnTo>
                  <a:pt x="526819" y="642033"/>
                </a:lnTo>
                <a:lnTo>
                  <a:pt x="0" y="6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DEBB594-D8C8-9DA3-C397-6101F608C8AA}"/>
              </a:ext>
            </a:extLst>
          </p:cNvPr>
          <p:cNvSpPr/>
          <p:nvPr/>
        </p:nvSpPr>
        <p:spPr>
          <a:xfrm>
            <a:off x="909836" y="5301208"/>
            <a:ext cx="1559795" cy="576691"/>
          </a:xfrm>
          <a:custGeom>
            <a:avLst/>
            <a:gdLst/>
            <a:ahLst/>
            <a:cxnLst/>
            <a:rect l="l" t="t" r="r" b="b"/>
            <a:pathLst>
              <a:path w="1559795" h="576691">
                <a:moveTo>
                  <a:pt x="0" y="0"/>
                </a:moveTo>
                <a:lnTo>
                  <a:pt x="1559795" y="0"/>
                </a:lnTo>
                <a:lnTo>
                  <a:pt x="1559795" y="576691"/>
                </a:lnTo>
                <a:lnTo>
                  <a:pt x="0" y="576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385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7959630" y="1196752"/>
            <a:ext cx="4216574" cy="5760640"/>
          </a:xfrm>
        </p:spPr>
        <p:txBody>
          <a:bodyPr rtlCol="0">
            <a:normAutofit/>
          </a:bodyPr>
          <a:lstStyle/>
          <a:p>
            <a:pPr rtl="0"/>
            <a:r>
              <a:rPr lang="it-IT" sz="2000" dirty="0" err="1"/>
              <a:t>L’host</a:t>
            </a:r>
            <a:r>
              <a:rPr lang="it-IT" sz="2000" dirty="0"/>
              <a:t> alloca i dati necessari nella memoria globale della GPU</a:t>
            </a:r>
          </a:p>
          <a:p>
            <a:pPr rtl="0"/>
            <a:r>
              <a:rPr lang="it-IT" sz="2000" dirty="0"/>
              <a:t>Abbiamo notato che nella parte di codice non modificabile </a:t>
            </a:r>
            <a:r>
              <a:rPr lang="it-IT" sz="2000" dirty="0" err="1"/>
              <a:t>d_pat_lenght</a:t>
            </a:r>
            <a:r>
              <a:rPr lang="it-IT" sz="2000" dirty="0"/>
              <a:t> non è stato inviato nella GPU</a:t>
            </a:r>
          </a:p>
          <a:p>
            <a:pPr rtl="0"/>
            <a:endParaRPr lang="it-IT" sz="2000" dirty="0"/>
          </a:p>
          <a:p>
            <a:pPr rtl="0"/>
            <a:r>
              <a:rPr lang="it-IT" sz="2000" dirty="0"/>
              <a:t>Il kernel viene invocato considerando tutti e 1024 </a:t>
            </a:r>
            <a:r>
              <a:rPr lang="it-IT" sz="2000" dirty="0" err="1"/>
              <a:t>thread</a:t>
            </a:r>
            <a:r>
              <a:rPr lang="it-IT" sz="2000" dirty="0"/>
              <a:t> che può contenere un blocco </a:t>
            </a:r>
          </a:p>
          <a:p>
            <a:pPr rtl="0"/>
            <a:r>
              <a:rPr lang="it-IT" sz="2000" dirty="0"/>
              <a:t>Il numero di blocchi è calcolato mediante la divisione numero di </a:t>
            </a:r>
            <a:r>
              <a:rPr lang="it-IT" sz="2000" dirty="0" err="1"/>
              <a:t>patter</a:t>
            </a:r>
            <a:r>
              <a:rPr lang="it-IT" sz="2000" dirty="0"/>
              <a:t> / 1024 approssimato per difetto nel caso in cui ci siano meno di 1024 pattern</a:t>
            </a:r>
          </a:p>
        </p:txBody>
      </p:sp>
      <p:sp>
        <p:nvSpPr>
          <p:cNvPr id="6" name="Titolo 6">
            <a:extLst>
              <a:ext uri="{FF2B5EF4-FFF2-40B4-BE49-F238E27FC236}">
                <a16:creationId xmlns:a16="http://schemas.microsoft.com/office/drawing/2014/main" id="{FD45444E-40A6-9A2C-92E7-0543023D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444" y="188640"/>
            <a:ext cx="6531713" cy="1223963"/>
          </a:xfrm>
        </p:spPr>
        <p:txBody>
          <a:bodyPr rtlCol="0"/>
          <a:lstStyle/>
          <a:p>
            <a:pPr rtl="0"/>
            <a:r>
              <a:rPr lang="it-IT" dirty="0"/>
              <a:t> 	</a:t>
            </a:r>
          </a:p>
        </p:txBody>
      </p:sp>
      <p:pic>
        <p:nvPicPr>
          <p:cNvPr id="4" name="Immagine 3" descr="Immagine che contiene testo, elettronica, schermata, computer&#10;&#10;Descrizione generata automaticamente">
            <a:extLst>
              <a:ext uri="{FF2B5EF4-FFF2-40B4-BE49-F238E27FC236}">
                <a16:creationId xmlns:a16="http://schemas.microsoft.com/office/drawing/2014/main" id="{396E07CD-AE91-5567-B3F9-DD9B1D202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" y="1052736"/>
            <a:ext cx="7797216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olo 6">
            <a:extLst>
              <a:ext uri="{FF2B5EF4-FFF2-40B4-BE49-F238E27FC236}">
                <a16:creationId xmlns:a16="http://schemas.microsoft.com/office/drawing/2014/main" id="{1164150C-45CE-B04B-EEAF-A5CC1F228244}"/>
              </a:ext>
            </a:extLst>
          </p:cNvPr>
          <p:cNvSpPr txBox="1">
            <a:spLocks/>
          </p:cNvSpPr>
          <p:nvPr/>
        </p:nvSpPr>
        <p:spPr>
          <a:xfrm>
            <a:off x="7869984" y="-171227"/>
            <a:ext cx="4392488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CMU Serif" panose="02000603000000000000" pitchFamily="2" charset="0"/>
                <a:ea typeface="+mj-ea"/>
                <a:cs typeface="+mj-cs"/>
              </a:defRPr>
            </a:lvl1pPr>
          </a:lstStyle>
          <a:p>
            <a:r>
              <a:rPr lang="it-IT" sz="3200" dirty="0"/>
              <a:t>Gestione Memoria:</a:t>
            </a:r>
          </a:p>
        </p:txBody>
      </p:sp>
    </p:spTree>
    <p:extLst>
      <p:ext uri="{BB962C8B-B14F-4D97-AF65-F5344CB8AC3E}">
        <p14:creationId xmlns:p14="http://schemas.microsoft.com/office/powerpoint/2010/main" val="35525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153</TotalTime>
  <Words>1626</Words>
  <Application>Microsoft Office PowerPoint</Application>
  <PresentationFormat>Personalizzato</PresentationFormat>
  <Paragraphs>134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5" baseType="lpstr">
      <vt:lpstr>Arial</vt:lpstr>
      <vt:lpstr>CMU Serif</vt:lpstr>
      <vt:lpstr>Tecnologia 16x9</vt:lpstr>
      <vt:lpstr>DNA Sequence Alignment</vt:lpstr>
      <vt:lpstr>DNA Sequence Alignment</vt:lpstr>
      <vt:lpstr>Ogni Rank:</vt:lpstr>
      <vt:lpstr>Fase di ricerca:</vt:lpstr>
      <vt:lpstr>Problema</vt:lpstr>
      <vt:lpstr>Gestione seq_matches:</vt:lpstr>
      <vt:lpstr>Gestione pat_found e pat_matches:</vt:lpstr>
      <vt:lpstr>DNA Sequence Alignment</vt:lpstr>
      <vt:lpstr>  </vt:lpstr>
      <vt:lpstr>  </vt:lpstr>
      <vt:lpstr>  </vt:lpstr>
      <vt:lpstr>  </vt:lpstr>
      <vt:lpstr>DNA Sequence Alignment</vt:lpstr>
      <vt:lpstr>  </vt:lpstr>
      <vt:lpstr>  </vt:lpstr>
      <vt:lpstr>DNA Sequence Alignment</vt:lpstr>
      <vt:lpstr>  </vt:lpstr>
      <vt:lpstr>DNA Sequence Alignment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 Cola</dc:creator>
  <cp:lastModifiedBy>Vale Cola</cp:lastModifiedBy>
  <cp:revision>3</cp:revision>
  <dcterms:created xsi:type="dcterms:W3CDTF">2025-01-30T17:08:50Z</dcterms:created>
  <dcterms:modified xsi:type="dcterms:W3CDTF">2025-01-30T19:52:34Z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