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522" r:id="rId3"/>
    <p:sldId id="52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F81BD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7" autoAdjust="0"/>
    <p:restoredTop sz="95712" autoAdjust="0"/>
  </p:normalViewPr>
  <p:slideViewPr>
    <p:cSldViewPr>
      <p:cViewPr varScale="1">
        <p:scale>
          <a:sx n="110" d="100"/>
          <a:sy n="110" d="100"/>
        </p:scale>
        <p:origin x="138" y="10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066"/>
    </p:cViewPr>
  </p:sorterViewPr>
  <p:notesViewPr>
    <p:cSldViewPr>
      <p:cViewPr varScale="1">
        <p:scale>
          <a:sx n="96" d="100"/>
          <a:sy n="96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049E8-B95F-B049-91B3-74E8ED24C124}" type="datetime6">
              <a:rPr lang="en-US" smtClean="0"/>
              <a:t>November 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4F19-52D0-CA4D-A6ED-ADA89533F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640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B10FD-5A73-6041-BAC0-E2D4E2B548BD}" type="datetime6">
              <a:rPr lang="en-US" smtClean="0"/>
              <a:t>November 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2" y="5943600"/>
            <a:ext cx="1031425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636000" y="6248403"/>
            <a:ext cx="264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27200" y="6248403"/>
            <a:ext cx="701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2" y="5943600"/>
            <a:ext cx="1031425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8636000" y="6248403"/>
            <a:ext cx="264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727200" y="6248403"/>
            <a:ext cx="701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7" y="101600"/>
            <a:ext cx="103632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19200"/>
            <a:ext cx="508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771900"/>
            <a:ext cx="508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7" y="101600"/>
            <a:ext cx="103632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219200"/>
            <a:ext cx="103632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5467" y="101600"/>
            <a:ext cx="103632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508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19200"/>
            <a:ext cx="508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4400" y="3771900"/>
            <a:ext cx="508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771900"/>
            <a:ext cx="508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7" y="101600"/>
            <a:ext cx="103632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508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9891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3E4C42CC-F299-BE4F-A270-1AFCC605931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2791" y="2590800"/>
            <a:ext cx="9446418" cy="1264443"/>
          </a:xfrm>
        </p:spPr>
        <p:txBody>
          <a:bodyPr vert="horz" lIns="0" tIns="0" rIns="0" bIns="0" rtlCol="0" anchor="t">
            <a:normAutofit fontScale="90000"/>
          </a:bodyPr>
          <a:lstStyle/>
          <a:p>
            <a:pPr>
              <a:lnSpc>
                <a:spcPct val="95000"/>
              </a:lnSpc>
            </a:pPr>
            <a:r>
              <a:rPr lang="en-US" altLang="en-US" dirty="0" err="1">
                <a:solidFill>
                  <a:srgbClr val="333333"/>
                </a:solidFill>
                <a:latin typeface="Biancoenero Regular" panose="020B0503020000020003" pitchFamily="34" charset="0"/>
                <a:ea typeface="ＭＳ Ｐゴシック" panose="020B0600070205080204" pitchFamily="34" charset="-128"/>
              </a:rPr>
              <a:t>Programmazione</a:t>
            </a:r>
            <a:r>
              <a:rPr lang="en-US" altLang="en-US" dirty="0">
                <a:solidFill>
                  <a:srgbClr val="333333"/>
                </a:solidFill>
                <a:latin typeface="Biancoenero Regular" panose="020B0503020000020003" pitchFamily="34" charset="0"/>
                <a:ea typeface="ＭＳ Ｐゴシック" panose="020B0600070205080204" pitchFamily="34" charset="-128"/>
              </a:rPr>
              <a:t> di </a:t>
            </a:r>
            <a:br>
              <a:rPr lang="en-US" altLang="en-US" dirty="0">
                <a:solidFill>
                  <a:srgbClr val="333333"/>
                </a:solidFill>
                <a:latin typeface="Biancoenero Regular" panose="020B0503020000020003" pitchFamily="34" charset="0"/>
                <a:ea typeface="ＭＳ Ｐゴシック" panose="020B0600070205080204" pitchFamily="34" charset="-128"/>
              </a:rPr>
            </a:br>
            <a:r>
              <a:rPr lang="en-US" altLang="en-US" dirty="0" err="1">
                <a:solidFill>
                  <a:srgbClr val="333333"/>
                </a:solidFill>
                <a:latin typeface="Biancoenero Regular" panose="020B0503020000020003" pitchFamily="34" charset="0"/>
                <a:ea typeface="ＭＳ Ｐゴシック" panose="020B0600070205080204" pitchFamily="34" charset="-128"/>
              </a:rPr>
              <a:t>Sistemi</a:t>
            </a:r>
            <a:r>
              <a:rPr lang="en-US" altLang="en-US" dirty="0">
                <a:solidFill>
                  <a:srgbClr val="333333"/>
                </a:solidFill>
                <a:latin typeface="Biancoenero Regular" panose="020B0503020000020003" pitchFamily="34" charset="0"/>
                <a:ea typeface="ＭＳ Ｐゴシック" panose="020B0600070205080204" pitchFamily="34" charset="-128"/>
              </a:rPr>
              <a:t> Embedded e Multicore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FE0EE68A-5ABC-2F48-A494-7D9CD4DCD6F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118485" y="4114800"/>
            <a:ext cx="5955030" cy="822960"/>
          </a:xfrm>
        </p:spPr>
        <p:txBody>
          <a:bodyPr vert="horz" lIns="0" tIns="0" rIns="0" bIns="0" rtlCol="0">
            <a:normAutofit/>
          </a:bodyPr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en-US" dirty="0">
                <a:solidFill>
                  <a:srgbClr val="999999"/>
                </a:solidFill>
                <a:latin typeface="Biancoenero Regular" panose="020B0503020000020003" pitchFamily="34" charset="0"/>
                <a:ea typeface="ＭＳ Ｐゴシック" panose="020B0600070205080204" pitchFamily="34" charset="-128"/>
              </a:rPr>
              <a:t>Teacher: Daniele De Sensi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5DD17C-F427-6D04-0E83-E63A13B32956}"/>
              </a:ext>
            </a:extLst>
          </p:cNvPr>
          <p:cNvCxnSpPr>
            <a:cxnSpLocks/>
          </p:cNvCxnSpPr>
          <p:nvPr/>
        </p:nvCxnSpPr>
        <p:spPr>
          <a:xfrm>
            <a:off x="4038600" y="3505200"/>
            <a:ext cx="35052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8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0FBB4-B60E-C8EE-9956-CBDD8AE49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06CC88F5-1794-4C1A-B7B3-115F166DF5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9600" cy="533399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Biancoenero Regular" panose="020B0503020000020003" pitchFamily="34" charset="0"/>
              </a:rPr>
              <a:t>Exercises</a:t>
            </a:r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id="{2EC1C635-BC45-74A9-924C-A812F23132BA}"/>
              </a:ext>
            </a:extLst>
          </p:cNvPr>
          <p:cNvSpPr txBox="1">
            <a:spLocks/>
          </p:cNvSpPr>
          <p:nvPr/>
        </p:nvSpPr>
        <p:spPr bwMode="auto">
          <a:xfrm>
            <a:off x="76200" y="1066800"/>
            <a:ext cx="12039600" cy="371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None/>
            </a:pPr>
            <a:endParaRPr lang="it-IT" altLang="it-IT" sz="2000" dirty="0">
              <a:latin typeface="Biancoenero Regular" panose="020B05030200000200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1D31E14-97BB-86F8-64FF-2CC048DBEA1E}"/>
              </a:ext>
            </a:extLst>
          </p:cNvPr>
          <p:cNvSpPr txBox="1">
            <a:spLocks/>
          </p:cNvSpPr>
          <p:nvPr/>
        </p:nvSpPr>
        <p:spPr bwMode="auto">
          <a:xfrm>
            <a:off x="152400" y="1447800"/>
            <a:ext cx="12039600" cy="371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it-IT" altLang="it-IT" sz="1800">
                <a:latin typeface="Biancoenero Regular" panose="020B0503020000020003" pitchFamily="34" charset="0"/>
              </a:rPr>
              <a:t>Pull the Github repository we are using for the course, and solve the exercise described in the README.md file in the lec13 folder.</a:t>
            </a:r>
            <a:endParaRPr lang="it-IT" altLang="it-IT" sz="1800" dirty="0">
              <a:latin typeface="Biancoenero Regular" panose="020B0503020000020003" pitchFamily="34" charset="0"/>
            </a:endParaRPr>
          </a:p>
          <a:p>
            <a:pPr marL="0" indent="0">
              <a:buNone/>
            </a:pPr>
            <a:endParaRPr lang="it-IT" altLang="it-IT" sz="1800" dirty="0">
              <a:latin typeface="Biancoenero Regular" panose="020B05030200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69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 bldLvl="5"/>
      <p:bldP spid="2" grpId="0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0399D-369F-92F8-E136-6BB0C84B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3EF3EFA1-F026-E582-A8AA-AAA3734527B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9600" cy="533399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Biancoenero Regular" panose="020B0503020000020003" pitchFamily="34" charset="0"/>
              </a:rPr>
              <a:t>Exercises</a:t>
            </a:r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id="{199B7468-3556-26CC-DEA4-A5EA5938D024}"/>
              </a:ext>
            </a:extLst>
          </p:cNvPr>
          <p:cNvSpPr txBox="1">
            <a:spLocks/>
          </p:cNvSpPr>
          <p:nvPr/>
        </p:nvSpPr>
        <p:spPr bwMode="auto">
          <a:xfrm>
            <a:off x="76200" y="1066800"/>
            <a:ext cx="12039600" cy="371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None/>
            </a:pPr>
            <a:endParaRPr lang="it-IT" altLang="it-IT" sz="2000" dirty="0">
              <a:latin typeface="Biancoenero Regular" panose="020B05030200000200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1C47B98-F39F-F6AB-B74C-3DE3A6395104}"/>
              </a:ext>
            </a:extLst>
          </p:cNvPr>
          <p:cNvSpPr txBox="1">
            <a:spLocks/>
          </p:cNvSpPr>
          <p:nvPr/>
        </p:nvSpPr>
        <p:spPr bwMode="auto">
          <a:xfrm>
            <a:off x="152400" y="1447800"/>
            <a:ext cx="12039600" cy="371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it-IT" altLang="it-IT" sz="1800" dirty="0">
                <a:latin typeface="Biancoenero Regular" panose="020B0503020000020003" pitchFamily="34" charset="0"/>
              </a:rPr>
              <a:t>Solve Exercies 1 of PMC8_Exercises.pptx, but by using Pthreads instead of MPI</a:t>
            </a:r>
          </a:p>
          <a:p>
            <a:pPr marL="457200" indent="-457200">
              <a:buFont typeface="+mj-lt"/>
              <a:buAutoNum type="arabicPeriod"/>
            </a:pPr>
            <a:r>
              <a:rPr lang="it-IT" altLang="it-IT" sz="1800" dirty="0">
                <a:latin typeface="Biancoenero Regular" panose="020B0503020000020003" pitchFamily="34" charset="0"/>
              </a:rPr>
              <a:t>Solve Exercies 1 of PMC8_Exercises.pptx, but by using OpenMP instead of MPI</a:t>
            </a:r>
          </a:p>
          <a:p>
            <a:pPr marL="457200" indent="-457200">
              <a:buFont typeface="+mj-lt"/>
              <a:buAutoNum type="arabicPeriod"/>
            </a:pPr>
            <a:r>
              <a:rPr lang="it-IT" altLang="it-IT" sz="1800" dirty="0">
                <a:latin typeface="Biancoenero Regular" panose="020B0503020000020003" pitchFamily="34" charset="0"/>
              </a:rPr>
              <a:t>Solve Exercies 1 of PMC8_Exercises.pptx, but using both Pthreads (or OpenMP) </a:t>
            </a:r>
            <a:r>
              <a:rPr lang="it-IT" altLang="it-IT" sz="1800" b="1" u="sng" dirty="0">
                <a:latin typeface="Biancoenero Regular" panose="020B0503020000020003" pitchFamily="34" charset="0"/>
              </a:rPr>
              <a:t>and</a:t>
            </a:r>
            <a:r>
              <a:rPr lang="it-IT" altLang="it-IT" sz="1800" dirty="0">
                <a:latin typeface="Biancoenero Regular" panose="020B0503020000020003" pitchFamily="34" charset="0"/>
              </a:rPr>
              <a:t> MPI. I.e., partition first the matrices across the processes using MPI, and then have each process further partitioning the matrix between threads using Pthreads (or OpenMP). Now, suppose that your computer has 4 cores, analyze the runtime when using 1 MPI process with 4 threads, 2 MPI processes (each with 2 threads), 4 MPI processes (each with one thread).</a:t>
            </a:r>
          </a:p>
          <a:p>
            <a:pPr marL="457200" indent="-457200">
              <a:buFont typeface="+mj-lt"/>
              <a:buAutoNum type="arabicPeriod"/>
            </a:pPr>
            <a:r>
              <a:rPr lang="it-IT" altLang="it-IT" sz="1800" dirty="0">
                <a:latin typeface="Biancoenero Regular" panose="020B0503020000020003" pitchFamily="34" charset="0"/>
              </a:rPr>
              <a:t>Solve Exercies 3 and 4 of PMC8_Exercises.pptx, but by using Pthreads instead of MPI</a:t>
            </a:r>
          </a:p>
          <a:p>
            <a:pPr marL="457200" indent="-457200">
              <a:buFont typeface="+mj-lt"/>
              <a:buAutoNum type="arabicPeriod"/>
            </a:pPr>
            <a:r>
              <a:rPr lang="it-IT" altLang="it-IT" sz="1800" dirty="0">
                <a:latin typeface="Biancoenero Regular" panose="020B0503020000020003" pitchFamily="34" charset="0"/>
              </a:rPr>
              <a:t>Solve Exercies 3 and 4 of PMC8_Exercises.pptx, but by using OpenMP instead of MPI</a:t>
            </a:r>
          </a:p>
          <a:p>
            <a:pPr marL="0" indent="0">
              <a:buNone/>
            </a:pPr>
            <a:endParaRPr lang="it-IT" altLang="it-IT" sz="1800" dirty="0">
              <a:latin typeface="Biancoenero Regular" panose="020B05030200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 bldLvl="5"/>
      <p:bldP spid="2" grpId="0" build="p" bldLvl="5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205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Biancoenero Regular</vt:lpstr>
      <vt:lpstr>Calibri</vt:lpstr>
      <vt:lpstr>Office Theme</vt:lpstr>
      <vt:lpstr>Programmazione di  Sistemi Embedded e Multicore</vt:lpstr>
      <vt:lpstr>Exercises</vt:lpstr>
      <vt:lpstr>Exercises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Daniele De Sensi</cp:lastModifiedBy>
  <cp:revision>578</cp:revision>
  <cp:lastPrinted>2019-05-09T13:56:59Z</cp:lastPrinted>
  <dcterms:created xsi:type="dcterms:W3CDTF">2012-08-07T04:56:47Z</dcterms:created>
  <dcterms:modified xsi:type="dcterms:W3CDTF">2024-11-15T13:53:20Z</dcterms:modified>
</cp:coreProperties>
</file>